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1819" r:id="rId3"/>
    <p:sldId id="1820" r:id="rId4"/>
    <p:sldId id="1821" r:id="rId5"/>
    <p:sldId id="1824" r:id="rId6"/>
    <p:sldId id="1825" r:id="rId7"/>
    <p:sldId id="1827" r:id="rId8"/>
    <p:sldId id="1828" r:id="rId9"/>
    <p:sldId id="1830" r:id="rId10"/>
    <p:sldId id="1832" r:id="rId11"/>
    <p:sldId id="1833" r:id="rId12"/>
    <p:sldId id="428" r:id="rId13"/>
    <p:sldId id="429" r:id="rId14"/>
    <p:sldId id="430" r:id="rId15"/>
    <p:sldId id="1798" r:id="rId16"/>
    <p:sldId id="1836" r:id="rId17"/>
    <p:sldId id="1842" r:id="rId18"/>
    <p:sldId id="1835" r:id="rId19"/>
    <p:sldId id="1839" r:id="rId20"/>
    <p:sldId id="1800" r:id="rId21"/>
    <p:sldId id="1840" r:id="rId22"/>
    <p:sldId id="1802" r:id="rId23"/>
    <p:sldId id="286" r:id="rId24"/>
    <p:sldId id="288" r:id="rId25"/>
    <p:sldId id="289" r:id="rId26"/>
    <p:sldId id="290" r:id="rId27"/>
    <p:sldId id="294" r:id="rId28"/>
    <p:sldId id="281" r:id="rId29"/>
    <p:sldId id="283" r:id="rId30"/>
    <p:sldId id="284" r:id="rId31"/>
    <p:sldId id="295" r:id="rId32"/>
    <p:sldId id="296" r:id="rId33"/>
    <p:sldId id="287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275" r:id="rId51"/>
    <p:sldId id="276" r:id="rId52"/>
    <p:sldId id="277" r:id="rId53"/>
    <p:sldId id="278" r:id="rId54"/>
    <p:sldId id="279" r:id="rId55"/>
    <p:sldId id="280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291" r:id="rId64"/>
    <p:sldId id="292" r:id="rId65"/>
    <p:sldId id="293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05" r:id="rId74"/>
    <p:sldId id="333" r:id="rId75"/>
    <p:sldId id="307" r:id="rId76"/>
    <p:sldId id="308" r:id="rId77"/>
    <p:sldId id="309" r:id="rId78"/>
    <p:sldId id="1844" r:id="rId79"/>
    <p:sldId id="1845" r:id="rId80"/>
    <p:sldId id="1846" r:id="rId81"/>
    <p:sldId id="310" r:id="rId82"/>
    <p:sldId id="257" r:id="rId83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CFCFCF"/>
    <a:srgbClr val="FF8AD8"/>
    <a:srgbClr val="FFC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36" autoAdjust="0"/>
  </p:normalViewPr>
  <p:slideViewPr>
    <p:cSldViewPr>
      <p:cViewPr varScale="1">
        <p:scale>
          <a:sx n="103" d="100"/>
          <a:sy n="103" d="100"/>
        </p:scale>
        <p:origin x="648" y="1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F6D1-422C-4A15-938B-2E97AEA92A59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E0C2-956F-4585-9002-15F5D354E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You cannot add new classed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654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It does not have parameters</a:t>
            </a:r>
          </a:p>
          <a:p>
            <a:r>
              <a:rPr lang="en-US" altLang="zh-TW" dirty="0"/>
              <a:t>Like activation function, like </a:t>
            </a:r>
            <a:r>
              <a:rPr lang="en-US" altLang="zh-TW" dirty="0" err="1"/>
              <a:t>relu</a:t>
            </a:r>
            <a:r>
              <a:rPr lang="en-US" altLang="zh-TW" dirty="0"/>
              <a:t>, 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11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parameters, </a:t>
            </a:r>
          </a:p>
          <a:p>
            <a:r>
              <a:rPr lang="en-US" altLang="zh-TW" dirty="0"/>
              <a:t>Not only computational intensive</a:t>
            </a:r>
          </a:p>
          <a:p>
            <a:r>
              <a:rPr lang="en-US" altLang="zh-TW" dirty="0"/>
              <a:t>But also easier to overfit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51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https://www.dcard.tw/f/funny/p/233833012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12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守的滴水不漏無懈可擊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97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metaphor?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5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64</a:t>
            </a:r>
            <a:r>
              <a:rPr kumimoji="0" lang="en-US" altLang="zh-TW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filters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9E8A1-852F-4483-B97B-027903F81BE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80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 x 4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37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No going to use this page ……</a:t>
            </a:r>
          </a:p>
          <a:p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Each filter convolves over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the input image.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59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can subsample the pixels to make image smaller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Less parameters for the network to process the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4E6A9-403F-46BA-B5D7-D3E84626C5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45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43500" y="510794"/>
            <a:ext cx="7406398" cy="764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2123" y="7374635"/>
            <a:ext cx="8966200" cy="182245"/>
          </a:xfrm>
          <a:custGeom>
            <a:avLst/>
            <a:gdLst/>
            <a:ahLst/>
            <a:cxnLst/>
            <a:rect l="l" t="t" r="r" b="b"/>
            <a:pathLst>
              <a:path w="8966200" h="182245">
                <a:moveTo>
                  <a:pt x="0" y="182118"/>
                </a:moveTo>
                <a:lnTo>
                  <a:pt x="8965691" y="182118"/>
                </a:lnTo>
                <a:lnTo>
                  <a:pt x="8965691" y="0"/>
                </a:lnTo>
                <a:lnTo>
                  <a:pt x="0" y="0"/>
                </a:lnTo>
                <a:lnTo>
                  <a:pt x="0" y="1821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8609" y="7374635"/>
            <a:ext cx="833755" cy="182245"/>
          </a:xfrm>
          <a:custGeom>
            <a:avLst/>
            <a:gdLst/>
            <a:ahLst/>
            <a:cxnLst/>
            <a:rect l="l" t="t" r="r" b="b"/>
            <a:pathLst>
              <a:path w="833755" h="182245">
                <a:moveTo>
                  <a:pt x="833513" y="182118"/>
                </a:moveTo>
                <a:lnTo>
                  <a:pt x="833513" y="0"/>
                </a:lnTo>
                <a:lnTo>
                  <a:pt x="0" y="0"/>
                </a:lnTo>
                <a:lnTo>
                  <a:pt x="0" y="182118"/>
                </a:lnTo>
                <a:lnTo>
                  <a:pt x="833513" y="18211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106291" y="7373111"/>
            <a:ext cx="280670" cy="185420"/>
          </a:xfrm>
          <a:custGeom>
            <a:avLst/>
            <a:gdLst/>
            <a:ahLst/>
            <a:cxnLst/>
            <a:rect l="l" t="t" r="r" b="b"/>
            <a:pathLst>
              <a:path w="280670" h="185420">
                <a:moveTo>
                  <a:pt x="280416" y="184404"/>
                </a:moveTo>
                <a:lnTo>
                  <a:pt x="280416" y="762"/>
                </a:lnTo>
                <a:lnTo>
                  <a:pt x="279654" y="0"/>
                </a:lnTo>
                <a:lnTo>
                  <a:pt x="761" y="0"/>
                </a:lnTo>
                <a:lnTo>
                  <a:pt x="0" y="762"/>
                </a:lnTo>
                <a:lnTo>
                  <a:pt x="0" y="184404"/>
                </a:lnTo>
                <a:lnTo>
                  <a:pt x="762" y="185166"/>
                </a:lnTo>
                <a:lnTo>
                  <a:pt x="1523" y="185166"/>
                </a:lnTo>
                <a:lnTo>
                  <a:pt x="1524" y="3810"/>
                </a:lnTo>
                <a:lnTo>
                  <a:pt x="3048" y="1524"/>
                </a:lnTo>
                <a:lnTo>
                  <a:pt x="3047" y="3810"/>
                </a:lnTo>
                <a:lnTo>
                  <a:pt x="276605" y="3810"/>
                </a:lnTo>
                <a:lnTo>
                  <a:pt x="276605" y="1523"/>
                </a:lnTo>
                <a:lnTo>
                  <a:pt x="278892" y="3810"/>
                </a:lnTo>
                <a:lnTo>
                  <a:pt x="278892" y="185166"/>
                </a:lnTo>
                <a:lnTo>
                  <a:pt x="279654" y="185166"/>
                </a:lnTo>
                <a:lnTo>
                  <a:pt x="280416" y="184404"/>
                </a:lnTo>
                <a:close/>
              </a:path>
              <a:path w="280670" h="185420">
                <a:moveTo>
                  <a:pt x="3048" y="3810"/>
                </a:moveTo>
                <a:lnTo>
                  <a:pt x="3048" y="1524"/>
                </a:lnTo>
                <a:lnTo>
                  <a:pt x="1524" y="3810"/>
                </a:lnTo>
                <a:lnTo>
                  <a:pt x="3048" y="3810"/>
                </a:lnTo>
                <a:close/>
              </a:path>
              <a:path w="280670" h="185420">
                <a:moveTo>
                  <a:pt x="3048" y="182118"/>
                </a:moveTo>
                <a:lnTo>
                  <a:pt x="3048" y="3810"/>
                </a:lnTo>
                <a:lnTo>
                  <a:pt x="1524" y="3810"/>
                </a:lnTo>
                <a:lnTo>
                  <a:pt x="1524" y="182118"/>
                </a:lnTo>
                <a:lnTo>
                  <a:pt x="3048" y="182118"/>
                </a:lnTo>
                <a:close/>
              </a:path>
              <a:path w="280670" h="185420">
                <a:moveTo>
                  <a:pt x="278892" y="182118"/>
                </a:moveTo>
                <a:lnTo>
                  <a:pt x="1524" y="182118"/>
                </a:lnTo>
                <a:lnTo>
                  <a:pt x="3048" y="183642"/>
                </a:lnTo>
                <a:lnTo>
                  <a:pt x="3047" y="185166"/>
                </a:lnTo>
                <a:lnTo>
                  <a:pt x="276605" y="185166"/>
                </a:lnTo>
                <a:lnTo>
                  <a:pt x="276605" y="183642"/>
                </a:lnTo>
                <a:lnTo>
                  <a:pt x="278892" y="182118"/>
                </a:lnTo>
                <a:close/>
              </a:path>
              <a:path w="280670" h="185420">
                <a:moveTo>
                  <a:pt x="3047" y="185166"/>
                </a:moveTo>
                <a:lnTo>
                  <a:pt x="3048" y="183642"/>
                </a:lnTo>
                <a:lnTo>
                  <a:pt x="1524" y="182118"/>
                </a:lnTo>
                <a:lnTo>
                  <a:pt x="1523" y="185166"/>
                </a:lnTo>
                <a:lnTo>
                  <a:pt x="3047" y="185166"/>
                </a:lnTo>
                <a:close/>
              </a:path>
              <a:path w="280670" h="185420">
                <a:moveTo>
                  <a:pt x="278892" y="3810"/>
                </a:moveTo>
                <a:lnTo>
                  <a:pt x="276605" y="1523"/>
                </a:lnTo>
                <a:lnTo>
                  <a:pt x="276605" y="3810"/>
                </a:lnTo>
                <a:lnTo>
                  <a:pt x="278892" y="3810"/>
                </a:lnTo>
                <a:close/>
              </a:path>
              <a:path w="280670" h="185420">
                <a:moveTo>
                  <a:pt x="278892" y="182118"/>
                </a:moveTo>
                <a:lnTo>
                  <a:pt x="278892" y="3810"/>
                </a:lnTo>
                <a:lnTo>
                  <a:pt x="276605" y="3810"/>
                </a:lnTo>
                <a:lnTo>
                  <a:pt x="276605" y="182118"/>
                </a:lnTo>
                <a:lnTo>
                  <a:pt x="278892" y="182118"/>
                </a:lnTo>
                <a:close/>
              </a:path>
              <a:path w="280670" h="185420">
                <a:moveTo>
                  <a:pt x="278892" y="185166"/>
                </a:moveTo>
                <a:lnTo>
                  <a:pt x="278892" y="182118"/>
                </a:lnTo>
                <a:lnTo>
                  <a:pt x="276605" y="183642"/>
                </a:lnTo>
                <a:lnTo>
                  <a:pt x="276605" y="185166"/>
                </a:lnTo>
                <a:lnTo>
                  <a:pt x="278892" y="18516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9257" y="0"/>
            <a:ext cx="10075164" cy="1836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4033" y="270001"/>
            <a:ext cx="8005333" cy="1005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3781" y="1723897"/>
            <a:ext cx="5497830" cy="4646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6467" y="7391652"/>
            <a:ext cx="633094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4267" y="7391652"/>
            <a:ext cx="150558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136764" y="7396988"/>
            <a:ext cx="231140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gte@mail.ncku.edu.tw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g"/><Relationship Id="rId18" Type="http://schemas.openxmlformats.org/officeDocument/2006/relationships/image" Target="../media/image60.jpg"/><Relationship Id="rId3" Type="http://schemas.openxmlformats.org/officeDocument/2006/relationships/image" Target="../media/image45.png"/><Relationship Id="rId21" Type="http://schemas.openxmlformats.org/officeDocument/2006/relationships/image" Target="../media/image63.jpg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17" Type="http://schemas.openxmlformats.org/officeDocument/2006/relationships/image" Target="../media/image59.jpg"/><Relationship Id="rId2" Type="http://schemas.openxmlformats.org/officeDocument/2006/relationships/image" Target="../media/image44.png"/><Relationship Id="rId16" Type="http://schemas.openxmlformats.org/officeDocument/2006/relationships/image" Target="../media/image58.jp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jpg"/><Relationship Id="rId10" Type="http://schemas.openxmlformats.org/officeDocument/2006/relationships/image" Target="../media/image52.png"/><Relationship Id="rId19" Type="http://schemas.openxmlformats.org/officeDocument/2006/relationships/image" Target="../media/image61.jp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jpg"/><Relationship Id="rId3" Type="http://schemas.openxmlformats.org/officeDocument/2006/relationships/image" Target="../media/image64.png"/><Relationship Id="rId7" Type="http://schemas.openxmlformats.org/officeDocument/2006/relationships/image" Target="../media/image46.png"/><Relationship Id="rId12" Type="http://schemas.openxmlformats.org/officeDocument/2006/relationships/image" Target="../media/image57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5.jpg"/><Relationship Id="rId5" Type="http://schemas.openxmlformats.org/officeDocument/2006/relationships/image" Target="../media/image45.png"/><Relationship Id="rId15" Type="http://schemas.openxmlformats.org/officeDocument/2006/relationships/image" Target="../media/image60.jpg"/><Relationship Id="rId10" Type="http://schemas.openxmlformats.org/officeDocument/2006/relationships/image" Target="../media/image54.jp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5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6.jpg"/><Relationship Id="rId18" Type="http://schemas.openxmlformats.org/officeDocument/2006/relationships/image" Target="../media/image81.png"/><Relationship Id="rId26" Type="http://schemas.openxmlformats.org/officeDocument/2006/relationships/image" Target="../media/image89.jpg"/><Relationship Id="rId3" Type="http://schemas.openxmlformats.org/officeDocument/2006/relationships/image" Target="../media/image57.jpg"/><Relationship Id="rId21" Type="http://schemas.openxmlformats.org/officeDocument/2006/relationships/image" Target="../media/image84.png"/><Relationship Id="rId7" Type="http://schemas.openxmlformats.org/officeDocument/2006/relationships/image" Target="../media/image70.jpg"/><Relationship Id="rId12" Type="http://schemas.openxmlformats.org/officeDocument/2006/relationships/image" Target="../media/image75.jpg"/><Relationship Id="rId17" Type="http://schemas.openxmlformats.org/officeDocument/2006/relationships/image" Target="../media/image80.png"/><Relationship Id="rId25" Type="http://schemas.openxmlformats.org/officeDocument/2006/relationships/image" Target="../media/image88.jpg"/><Relationship Id="rId2" Type="http://schemas.openxmlformats.org/officeDocument/2006/relationships/image" Target="../media/image69.jp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74.jpg"/><Relationship Id="rId24" Type="http://schemas.openxmlformats.org/officeDocument/2006/relationships/image" Target="../media/image87.jpg"/><Relationship Id="rId32" Type="http://schemas.openxmlformats.org/officeDocument/2006/relationships/image" Target="../media/image95.jpg"/><Relationship Id="rId5" Type="http://schemas.openxmlformats.org/officeDocument/2006/relationships/image" Target="../media/image59.jp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jp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jpg"/><Relationship Id="rId4" Type="http://schemas.openxmlformats.org/officeDocument/2006/relationships/image" Target="../media/image58.jpg"/><Relationship Id="rId9" Type="http://schemas.openxmlformats.org/officeDocument/2006/relationships/image" Target="../media/image72.png"/><Relationship Id="rId14" Type="http://schemas.openxmlformats.org/officeDocument/2006/relationships/image" Target="../media/image77.jpg"/><Relationship Id="rId22" Type="http://schemas.openxmlformats.org/officeDocument/2006/relationships/image" Target="../media/image85.png"/><Relationship Id="rId27" Type="http://schemas.openxmlformats.org/officeDocument/2006/relationships/image" Target="../media/image90.jpg"/><Relationship Id="rId30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0.jpg"/><Relationship Id="rId26" Type="http://schemas.openxmlformats.org/officeDocument/2006/relationships/image" Target="../media/image89.jpg"/><Relationship Id="rId3" Type="http://schemas.openxmlformats.org/officeDocument/2006/relationships/image" Target="../media/image58.jpg"/><Relationship Id="rId21" Type="http://schemas.openxmlformats.org/officeDocument/2006/relationships/image" Target="../media/image83.png"/><Relationship Id="rId7" Type="http://schemas.openxmlformats.org/officeDocument/2006/relationships/image" Target="../media/image72.png"/><Relationship Id="rId12" Type="http://schemas.openxmlformats.org/officeDocument/2006/relationships/image" Target="../media/image77.jpg"/><Relationship Id="rId17" Type="http://schemas.openxmlformats.org/officeDocument/2006/relationships/image" Target="../media/image82.png"/><Relationship Id="rId25" Type="http://schemas.openxmlformats.org/officeDocument/2006/relationships/image" Target="../media/image88.jpg"/><Relationship Id="rId2" Type="http://schemas.openxmlformats.org/officeDocument/2006/relationships/image" Target="../media/image57.jpg"/><Relationship Id="rId16" Type="http://schemas.openxmlformats.org/officeDocument/2006/relationships/image" Target="../media/image81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76.jpg"/><Relationship Id="rId24" Type="http://schemas.openxmlformats.org/officeDocument/2006/relationships/image" Target="../media/image87.jpg"/><Relationship Id="rId5" Type="http://schemas.openxmlformats.org/officeDocument/2006/relationships/image" Target="../media/image60.jpg"/><Relationship Id="rId15" Type="http://schemas.openxmlformats.org/officeDocument/2006/relationships/image" Target="../media/image80.png"/><Relationship Id="rId23" Type="http://schemas.openxmlformats.org/officeDocument/2006/relationships/image" Target="../media/image86.png"/><Relationship Id="rId10" Type="http://schemas.openxmlformats.org/officeDocument/2006/relationships/image" Target="../media/image75.jpg"/><Relationship Id="rId19" Type="http://schemas.openxmlformats.org/officeDocument/2006/relationships/image" Target="../media/image91.jpg"/><Relationship Id="rId4" Type="http://schemas.openxmlformats.org/officeDocument/2006/relationships/image" Target="../media/image59.jpg"/><Relationship Id="rId9" Type="http://schemas.openxmlformats.org/officeDocument/2006/relationships/image" Target="../media/image74.jpg"/><Relationship Id="rId14" Type="http://schemas.openxmlformats.org/officeDocument/2006/relationships/image" Target="../media/image79.png"/><Relationship Id="rId22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3.png"/><Relationship Id="rId26" Type="http://schemas.openxmlformats.org/officeDocument/2006/relationships/image" Target="../media/image110.jpg"/><Relationship Id="rId3" Type="http://schemas.openxmlformats.org/officeDocument/2006/relationships/image" Target="../media/image104.jpg"/><Relationship Id="rId21" Type="http://schemas.openxmlformats.org/officeDocument/2006/relationships/image" Target="../media/image86.png"/><Relationship Id="rId34" Type="http://schemas.openxmlformats.org/officeDocument/2006/relationships/image" Target="../media/image118.jpg"/><Relationship Id="rId7" Type="http://schemas.openxmlformats.org/officeDocument/2006/relationships/image" Target="../media/image75.jpg"/><Relationship Id="rId12" Type="http://schemas.openxmlformats.org/officeDocument/2006/relationships/image" Target="../media/image82.png"/><Relationship Id="rId17" Type="http://schemas.openxmlformats.org/officeDocument/2006/relationships/image" Target="../media/image91.jpg"/><Relationship Id="rId25" Type="http://schemas.openxmlformats.org/officeDocument/2006/relationships/image" Target="../media/image72.png"/><Relationship Id="rId33" Type="http://schemas.openxmlformats.org/officeDocument/2006/relationships/image" Target="../media/image117.jpg"/><Relationship Id="rId2" Type="http://schemas.openxmlformats.org/officeDocument/2006/relationships/image" Target="../media/image103.jpg"/><Relationship Id="rId16" Type="http://schemas.openxmlformats.org/officeDocument/2006/relationships/image" Target="../media/image90.jpg"/><Relationship Id="rId20" Type="http://schemas.openxmlformats.org/officeDocument/2006/relationships/image" Target="../media/image85.png"/><Relationship Id="rId29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80.png"/><Relationship Id="rId24" Type="http://schemas.openxmlformats.org/officeDocument/2006/relationships/image" Target="../media/image89.jpg"/><Relationship Id="rId32" Type="http://schemas.openxmlformats.org/officeDocument/2006/relationships/image" Target="../media/image116.jpg"/><Relationship Id="rId5" Type="http://schemas.openxmlformats.org/officeDocument/2006/relationships/image" Target="../media/image106.jpg"/><Relationship Id="rId15" Type="http://schemas.openxmlformats.org/officeDocument/2006/relationships/image" Target="../media/image109.png"/><Relationship Id="rId23" Type="http://schemas.openxmlformats.org/officeDocument/2006/relationships/image" Target="../media/image88.jpg"/><Relationship Id="rId28" Type="http://schemas.openxmlformats.org/officeDocument/2006/relationships/image" Target="../media/image112.jpg"/><Relationship Id="rId10" Type="http://schemas.openxmlformats.org/officeDocument/2006/relationships/image" Target="../media/image107.png"/><Relationship Id="rId19" Type="http://schemas.openxmlformats.org/officeDocument/2006/relationships/image" Target="../media/image84.png"/><Relationship Id="rId31" Type="http://schemas.openxmlformats.org/officeDocument/2006/relationships/image" Target="../media/image115.jpg"/><Relationship Id="rId4" Type="http://schemas.openxmlformats.org/officeDocument/2006/relationships/image" Target="../media/image105.jpg"/><Relationship Id="rId9" Type="http://schemas.openxmlformats.org/officeDocument/2006/relationships/image" Target="../media/image77.jpg"/><Relationship Id="rId14" Type="http://schemas.openxmlformats.org/officeDocument/2006/relationships/image" Target="../media/image108.png"/><Relationship Id="rId22" Type="http://schemas.openxmlformats.org/officeDocument/2006/relationships/image" Target="../media/image87.jpg"/><Relationship Id="rId27" Type="http://schemas.openxmlformats.org/officeDocument/2006/relationships/image" Target="../media/image111.jpg"/><Relationship Id="rId30" Type="http://schemas.openxmlformats.org/officeDocument/2006/relationships/image" Target="../media/image114.jpg"/><Relationship Id="rId8" Type="http://schemas.openxmlformats.org/officeDocument/2006/relationships/image" Target="../media/image7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g"/><Relationship Id="rId4" Type="http://schemas.openxmlformats.org/officeDocument/2006/relationships/hyperlink" Target="http://www.khanacademy.org/math/multivariable-calculus/multivariable-derivatives/differentiating-vector-valued-functions/a/multivariable-chain-rule-simple-version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30.png"/><Relationship Id="rId3" Type="http://schemas.openxmlformats.org/officeDocument/2006/relationships/image" Target="../media/image125.jpg"/><Relationship Id="rId7" Type="http://schemas.openxmlformats.org/officeDocument/2006/relationships/image" Target="../media/image83.png"/><Relationship Id="rId12" Type="http://schemas.openxmlformats.org/officeDocument/2006/relationships/image" Target="../media/image129.png"/><Relationship Id="rId17" Type="http://schemas.openxmlformats.org/officeDocument/2006/relationships/image" Target="../media/image134.jpg"/><Relationship Id="rId2" Type="http://schemas.openxmlformats.org/officeDocument/2006/relationships/image" Target="../media/image124.jpg"/><Relationship Id="rId16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93.png"/><Relationship Id="rId5" Type="http://schemas.openxmlformats.org/officeDocument/2006/relationships/image" Target="../media/image127.jpg"/><Relationship Id="rId15" Type="http://schemas.openxmlformats.org/officeDocument/2006/relationships/image" Target="../media/image132.jpg"/><Relationship Id="rId10" Type="http://schemas.openxmlformats.org/officeDocument/2006/relationships/image" Target="../media/image92.png"/><Relationship Id="rId4" Type="http://schemas.openxmlformats.org/officeDocument/2006/relationships/image" Target="../media/image126.jpg"/><Relationship Id="rId9" Type="http://schemas.openxmlformats.org/officeDocument/2006/relationships/image" Target="../media/image128.png"/><Relationship Id="rId14" Type="http://schemas.openxmlformats.org/officeDocument/2006/relationships/image" Target="../media/image13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png"/><Relationship Id="rId5" Type="http://schemas.openxmlformats.org/officeDocument/2006/relationships/image" Target="../media/image5.wmf"/><Relationship Id="rId10" Type="http://schemas.openxmlformats.org/officeDocument/2006/relationships/image" Target="../media/image8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7.png"/><Relationship Id="rId18" Type="http://schemas.openxmlformats.org/officeDocument/2006/relationships/image" Target="../media/image87.jpg"/><Relationship Id="rId26" Type="http://schemas.openxmlformats.org/officeDocument/2006/relationships/image" Target="../media/image108.png"/><Relationship Id="rId3" Type="http://schemas.openxmlformats.org/officeDocument/2006/relationships/image" Target="../media/image77.jpg"/><Relationship Id="rId21" Type="http://schemas.openxmlformats.org/officeDocument/2006/relationships/image" Target="../media/image92.png"/><Relationship Id="rId7" Type="http://schemas.openxmlformats.org/officeDocument/2006/relationships/image" Target="../media/image83.png"/><Relationship Id="rId12" Type="http://schemas.openxmlformats.org/officeDocument/2006/relationships/image" Target="../media/image76.jpg"/><Relationship Id="rId17" Type="http://schemas.openxmlformats.org/officeDocument/2006/relationships/image" Target="../media/image74.jpg"/><Relationship Id="rId25" Type="http://schemas.openxmlformats.org/officeDocument/2006/relationships/image" Target="../media/image113.jpg"/><Relationship Id="rId2" Type="http://schemas.openxmlformats.org/officeDocument/2006/relationships/image" Target="../media/image80.png"/><Relationship Id="rId16" Type="http://schemas.openxmlformats.org/officeDocument/2006/relationships/image" Target="../media/image88.jp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72.png"/><Relationship Id="rId24" Type="http://schemas.openxmlformats.org/officeDocument/2006/relationships/image" Target="../media/image112.jpg"/><Relationship Id="rId5" Type="http://schemas.openxmlformats.org/officeDocument/2006/relationships/image" Target="../media/image135.png"/><Relationship Id="rId15" Type="http://schemas.openxmlformats.org/officeDocument/2006/relationships/image" Target="../media/image75.jpg"/><Relationship Id="rId23" Type="http://schemas.openxmlformats.org/officeDocument/2006/relationships/image" Target="../media/image111.jpg"/><Relationship Id="rId10" Type="http://schemas.openxmlformats.org/officeDocument/2006/relationships/image" Target="../media/image86.png"/><Relationship Id="rId19" Type="http://schemas.openxmlformats.org/officeDocument/2006/relationships/image" Target="../media/image91.jpg"/><Relationship Id="rId4" Type="http://schemas.openxmlformats.org/officeDocument/2006/relationships/image" Target="../media/image109.png"/><Relationship Id="rId9" Type="http://schemas.openxmlformats.org/officeDocument/2006/relationships/image" Target="../media/image85.png"/><Relationship Id="rId14" Type="http://schemas.openxmlformats.org/officeDocument/2006/relationships/image" Target="../media/image89.jpg"/><Relationship Id="rId22" Type="http://schemas.openxmlformats.org/officeDocument/2006/relationships/image" Target="../media/image11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hyperlink" Target="https://medium.com/%40samim/obama-rnn-machine-generated-political-speeches-c8abd18a2ea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87.jpg"/><Relationship Id="rId7" Type="http://schemas.openxmlformats.org/officeDocument/2006/relationships/image" Target="../media/image84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8.jp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114.jpg"/><Relationship Id="rId5" Type="http://schemas.openxmlformats.org/officeDocument/2006/relationships/image" Target="../media/image89.jpg"/><Relationship Id="rId15" Type="http://schemas.openxmlformats.org/officeDocument/2006/relationships/image" Target="../media/image143.png"/><Relationship Id="rId10" Type="http://schemas.openxmlformats.org/officeDocument/2006/relationships/image" Target="../media/image139.jpg"/><Relationship Id="rId4" Type="http://schemas.openxmlformats.org/officeDocument/2006/relationships/image" Target="../media/image88.jpg"/><Relationship Id="rId9" Type="http://schemas.openxmlformats.org/officeDocument/2006/relationships/image" Target="../media/image92.png"/><Relationship Id="rId1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edings.mlr.press/v28/pascanu13.pdf" TargetMode="External"/><Relationship Id="rId13" Type="http://schemas.openxmlformats.org/officeDocument/2006/relationships/image" Target="../media/image156.png"/><Relationship Id="rId18" Type="http://schemas.openxmlformats.org/officeDocument/2006/relationships/image" Target="../media/image161.jpg"/><Relationship Id="rId3" Type="http://schemas.openxmlformats.org/officeDocument/2006/relationships/image" Target="../media/image148.jpg"/><Relationship Id="rId21" Type="http://schemas.openxmlformats.org/officeDocument/2006/relationships/image" Target="../media/image164.jp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7.jp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4.png"/><Relationship Id="rId5" Type="http://schemas.openxmlformats.org/officeDocument/2006/relationships/image" Target="../media/image150.jp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9.jpg"/><Relationship Id="rId9" Type="http://schemas.openxmlformats.org/officeDocument/2006/relationships/hyperlink" Target="http://proceedings.mlr.press/v28/pascanu13-supp.pdf" TargetMode="External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3" Type="http://schemas.openxmlformats.org/officeDocument/2006/relationships/hyperlink" Target="http://proceedings.mlr.press/v28/pascanu13-supp.pdf" TargetMode="External"/><Relationship Id="rId7" Type="http://schemas.openxmlformats.org/officeDocument/2006/relationships/image" Target="../media/image169.png"/><Relationship Id="rId12" Type="http://schemas.openxmlformats.org/officeDocument/2006/relationships/image" Target="../media/image160.pn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5" Type="http://schemas.openxmlformats.org/officeDocument/2006/relationships/image" Target="../media/image167.png"/><Relationship Id="rId10" Type="http://schemas.openxmlformats.org/officeDocument/2006/relationships/image" Target="../media/image171.png"/><Relationship Id="rId4" Type="http://schemas.openxmlformats.org/officeDocument/2006/relationships/image" Target="../media/image166.jpg"/><Relationship Id="rId9" Type="http://schemas.openxmlformats.org/officeDocument/2006/relationships/image" Target="../media/image164.jpg"/><Relationship Id="rId1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jpg"/><Relationship Id="rId7" Type="http://schemas.openxmlformats.org/officeDocument/2006/relationships/image" Target="../media/image84.png"/><Relationship Id="rId12" Type="http://schemas.openxmlformats.org/officeDocument/2006/relationships/image" Target="../media/image116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14.jpg"/><Relationship Id="rId5" Type="http://schemas.openxmlformats.org/officeDocument/2006/relationships/image" Target="../media/image89.jpg"/><Relationship Id="rId10" Type="http://schemas.openxmlformats.org/officeDocument/2006/relationships/image" Target="../media/image139.jpg"/><Relationship Id="rId4" Type="http://schemas.openxmlformats.org/officeDocument/2006/relationships/image" Target="../media/image88.jpg"/><Relationship Id="rId9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.jku.at/publications/older/2604.pdf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graves/icml_2006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lah.github.io/posts/2015-08-Understanding-LSTM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1078v3.pdf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5" Type="http://schemas.openxmlformats.org/officeDocument/2006/relationships/image" Target="../media/image186.jpg"/><Relationship Id="rId4" Type="http://schemas.openxmlformats.org/officeDocument/2006/relationships/image" Target="../media/image18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ai.dinfo.unifi.it/paolo/ps/tnn-94-gradient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1.png"/><Relationship Id="rId7" Type="http://schemas.openxmlformats.org/officeDocument/2006/relationships/image" Target="../media/image2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200.png"/><Relationship Id="rId10" Type="http://schemas.openxmlformats.org/officeDocument/2006/relationships/image" Target="../media/image225.png"/><Relationship Id="rId4" Type="http://schemas.openxmlformats.org/officeDocument/2006/relationships/image" Target="../media/image2190.png"/><Relationship Id="rId9" Type="http://schemas.openxmlformats.org/officeDocument/2006/relationships/image" Target="../media/image22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11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jpg"/><Relationship Id="rId2" Type="http://schemas.openxmlformats.org/officeDocument/2006/relationships/hyperlink" Target="http://www.nytimes.com/2016/12/14/magazine/the-great-ai-awaken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224n/cs224n.1214/" TargetMode="External"/><Relationship Id="rId2" Type="http://schemas.openxmlformats.org/officeDocument/2006/relationships/hyperlink" Target="https://speech.ee.ntu.edu.tw/~hylee/ml/2021-spring.php?fbclid=IwY2xjawEu8N1leHRuA2FlbQIxMAABHWVshbwvSAOOA7pw9rZkE2IK2774UblKaPCNuc9WhY-DiOJ4pMnz1doe4A_aem_1OEw2_gEAD8t77E9R1xfy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Enjoy_endless/article/details/88679989" TargetMode="External"/><Relationship Id="rId4" Type="http://schemas.openxmlformats.org/officeDocument/2006/relationships/hyperlink" Target="https://web.stanford.edu/class/archive/cs/cs224n/cs224n.1194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257" y="0"/>
            <a:ext cx="10075164" cy="18653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32487" y="5073650"/>
            <a:ext cx="5028565" cy="2084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500" spc="-20" dirty="0">
                <a:latin typeface="Calibri"/>
                <a:cs typeface="Calibri"/>
              </a:rPr>
              <a:t>Cheng‐Te</a:t>
            </a:r>
            <a:r>
              <a:rPr sz="3500" spc="-65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Li</a:t>
            </a:r>
            <a:r>
              <a:rPr sz="3500" spc="-30" dirty="0">
                <a:latin typeface="Calibri"/>
                <a:cs typeface="Calibri"/>
              </a:rPr>
              <a:t> (</a:t>
            </a:r>
            <a:r>
              <a:rPr sz="3500" dirty="0">
                <a:latin typeface="MingLiU_HKSCS-ExtB"/>
                <a:cs typeface="MingLiU_HKSCS-ExtB"/>
              </a:rPr>
              <a:t>李政德</a:t>
            </a:r>
            <a:r>
              <a:rPr sz="3500" spc="-50" dirty="0">
                <a:latin typeface="Calibri"/>
                <a:cs typeface="Calibri"/>
              </a:rPr>
              <a:t>)</a:t>
            </a:r>
            <a:endParaRPr sz="35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889"/>
              </a:spcBef>
            </a:pPr>
            <a:r>
              <a:rPr sz="2650" spc="-10" dirty="0">
                <a:solidFill>
                  <a:srgbClr val="00B04F"/>
                </a:solidFill>
                <a:latin typeface="Calibri"/>
                <a:cs typeface="Calibri"/>
              </a:rPr>
              <a:t>Institute</a:t>
            </a:r>
            <a:r>
              <a:rPr sz="2650" spc="-85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0B04F"/>
                </a:solidFill>
                <a:latin typeface="Calibri"/>
                <a:cs typeface="Calibri"/>
              </a:rPr>
              <a:t>of</a:t>
            </a:r>
            <a:r>
              <a:rPr sz="2650" spc="-75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0B04F"/>
                </a:solidFill>
                <a:latin typeface="Calibri"/>
                <a:cs typeface="Calibri"/>
              </a:rPr>
              <a:t>Data</a:t>
            </a:r>
            <a:r>
              <a:rPr sz="2650" spc="-80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0B04F"/>
                </a:solidFill>
                <a:latin typeface="Calibri"/>
                <a:cs typeface="Calibri"/>
              </a:rPr>
              <a:t>Science</a:t>
            </a:r>
            <a:endParaRPr sz="26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50" dirty="0">
                <a:solidFill>
                  <a:srgbClr val="FF0065"/>
                </a:solidFill>
                <a:latin typeface="Calibri"/>
                <a:cs typeface="Calibri"/>
              </a:rPr>
              <a:t>National</a:t>
            </a:r>
            <a:r>
              <a:rPr sz="3050" spc="35" dirty="0">
                <a:solidFill>
                  <a:srgbClr val="FF0065"/>
                </a:solidFill>
                <a:latin typeface="Calibri"/>
                <a:cs typeface="Calibri"/>
              </a:rPr>
              <a:t> </a:t>
            </a:r>
            <a:r>
              <a:rPr sz="3050" dirty="0">
                <a:solidFill>
                  <a:srgbClr val="FF0065"/>
                </a:solidFill>
                <a:latin typeface="Calibri"/>
                <a:cs typeface="Calibri"/>
              </a:rPr>
              <a:t>Cheng</a:t>
            </a:r>
            <a:r>
              <a:rPr sz="3050" spc="30" dirty="0">
                <a:solidFill>
                  <a:srgbClr val="FF0065"/>
                </a:solidFill>
                <a:latin typeface="Calibri"/>
                <a:cs typeface="Calibri"/>
              </a:rPr>
              <a:t> </a:t>
            </a:r>
            <a:r>
              <a:rPr sz="3050" dirty="0">
                <a:solidFill>
                  <a:srgbClr val="FF0065"/>
                </a:solidFill>
                <a:latin typeface="Calibri"/>
                <a:cs typeface="Calibri"/>
              </a:rPr>
              <a:t>Kung</a:t>
            </a:r>
            <a:r>
              <a:rPr sz="3050" spc="35" dirty="0">
                <a:solidFill>
                  <a:srgbClr val="FF0065"/>
                </a:solidFill>
                <a:latin typeface="Calibri"/>
                <a:cs typeface="Calibri"/>
              </a:rPr>
              <a:t> </a:t>
            </a:r>
            <a:r>
              <a:rPr sz="3050" spc="-10" dirty="0">
                <a:solidFill>
                  <a:srgbClr val="FF0065"/>
                </a:solidFill>
                <a:latin typeface="Calibri"/>
                <a:cs typeface="Calibri"/>
              </a:rPr>
              <a:t>University</a:t>
            </a:r>
            <a:endParaRPr sz="30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2200" spc="-10" dirty="0">
                <a:solidFill>
                  <a:srgbClr val="7E7E7E"/>
                </a:solidFill>
                <a:latin typeface="Consolas"/>
                <a:cs typeface="Consolas"/>
                <a:hlinkClick r:id="rId3"/>
              </a:rPr>
              <a:t>chengte@mail.ncku.edu.tw</a:t>
            </a:r>
            <a:endParaRPr sz="2200" dirty="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9777" y="5266944"/>
            <a:ext cx="1569719" cy="15727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1926" y="3026918"/>
            <a:ext cx="9448800" cy="82522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35"/>
              </a:spcBef>
            </a:pPr>
            <a:r>
              <a:rPr lang="en-US" sz="5250" b="1" dirty="0">
                <a:solidFill>
                  <a:srgbClr val="3F3F3F"/>
                </a:solidFill>
                <a:latin typeface="Calibri"/>
                <a:cs typeface="Calibri"/>
              </a:rPr>
              <a:t>Sequence Models</a:t>
            </a:r>
            <a:endParaRPr sz="52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487B975-430E-46B1-AA2A-4A1871A160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922407"/>
              </p:ext>
            </p:extLst>
          </p:nvPr>
        </p:nvGraphicFramePr>
        <p:xfrm>
          <a:off x="3706042" y="3599861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9F44199-5B8A-43D1-AE7A-D057A1E5EB48}"/>
              </a:ext>
            </a:extLst>
          </p:cNvPr>
          <p:cNvSpPr/>
          <p:nvPr/>
        </p:nvSpPr>
        <p:spPr>
          <a:xfrm>
            <a:off x="3733214" y="3641368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D7C9D468-334A-4584-967B-ADA5203D4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7053532"/>
              </p:ext>
            </p:extLst>
          </p:nvPr>
        </p:nvGraphicFramePr>
        <p:xfrm>
          <a:off x="3877108" y="3780178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845D048C-A6E7-40B0-BFC0-5D6D772923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74633"/>
              </p:ext>
            </p:extLst>
          </p:nvPr>
        </p:nvGraphicFramePr>
        <p:xfrm>
          <a:off x="4080262" y="3937230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B167BCE-4FA0-4818-ADF3-0CFB6FCEBEDF}"/>
              </a:ext>
            </a:extLst>
          </p:cNvPr>
          <p:cNvSpPr/>
          <p:nvPr/>
        </p:nvSpPr>
        <p:spPr>
          <a:xfrm>
            <a:off x="4096268" y="3969242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E20394F-F2B0-4198-ABB4-3AA71C1E0937}"/>
              </a:ext>
            </a:extLst>
          </p:cNvPr>
          <p:cNvCxnSpPr>
            <a:cxnSpLocks/>
          </p:cNvCxnSpPr>
          <p:nvPr/>
        </p:nvCxnSpPr>
        <p:spPr>
          <a:xfrm>
            <a:off x="3706043" y="5084670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767611C-698A-4AF5-8EAE-85B1845446C7}"/>
              </a:ext>
            </a:extLst>
          </p:cNvPr>
          <p:cNvCxnSpPr>
            <a:cxnSpLocks/>
          </p:cNvCxnSpPr>
          <p:nvPr/>
        </p:nvCxnSpPr>
        <p:spPr>
          <a:xfrm>
            <a:off x="3733214" y="3663595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312CD22-E41C-41F1-9D54-A0E5F86184B5}"/>
              </a:ext>
            </a:extLst>
          </p:cNvPr>
          <p:cNvSpPr txBox="1"/>
          <p:nvPr/>
        </p:nvSpPr>
        <p:spPr>
          <a:xfrm>
            <a:off x="1169304" y="2043805"/>
            <a:ext cx="840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receptive field has a set of neurons (e.g., 64 neurons).  </a:t>
            </a:r>
            <a:endParaRPr lang="zh-TW" altLang="en-US" sz="24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5DAD992-6F6A-4FB5-92A0-37EA547A2F31}"/>
              </a:ext>
            </a:extLst>
          </p:cNvPr>
          <p:cNvCxnSpPr>
            <a:cxnSpLocks/>
          </p:cNvCxnSpPr>
          <p:nvPr/>
        </p:nvCxnSpPr>
        <p:spPr>
          <a:xfrm>
            <a:off x="5298442" y="3642147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448D5E2-D858-4569-B058-105B1A65613E}"/>
              </a:ext>
            </a:extLst>
          </p:cNvPr>
          <p:cNvSpPr/>
          <p:nvPr/>
        </p:nvSpPr>
        <p:spPr>
          <a:xfrm>
            <a:off x="5122776" y="4969248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D792346-3C22-425B-AD23-AA651D2F395F}"/>
              </a:ext>
            </a:extLst>
          </p:cNvPr>
          <p:cNvSpPr txBox="1"/>
          <p:nvPr/>
        </p:nvSpPr>
        <p:spPr>
          <a:xfrm>
            <a:off x="1254128" y="2583725"/>
            <a:ext cx="8408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receptive field has the neurons with the same set of parameters. </a:t>
            </a:r>
            <a:endParaRPr lang="zh-TW" altLang="en-US" sz="2400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EAABDD4-36FE-4DAA-8ED2-1D6663D913F1}"/>
              </a:ext>
            </a:extLst>
          </p:cNvPr>
          <p:cNvSpPr/>
          <p:nvPr/>
        </p:nvSpPr>
        <p:spPr>
          <a:xfrm>
            <a:off x="1927782" y="3762457"/>
            <a:ext cx="378613" cy="3786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D9F32333-DE94-44C8-9703-DB98D944B278}"/>
              </a:ext>
            </a:extLst>
          </p:cNvPr>
          <p:cNvSpPr/>
          <p:nvPr/>
        </p:nvSpPr>
        <p:spPr>
          <a:xfrm>
            <a:off x="1932061" y="4311576"/>
            <a:ext cx="378613" cy="3786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34551AB2-EAEF-47BC-BF23-7F03B314C115}"/>
              </a:ext>
            </a:extLst>
          </p:cNvPr>
          <p:cNvSpPr/>
          <p:nvPr/>
        </p:nvSpPr>
        <p:spPr>
          <a:xfrm>
            <a:off x="1927782" y="4842545"/>
            <a:ext cx="378613" cy="37861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FAB873F-48CD-45F1-BC33-E8A303AEB4BF}"/>
              </a:ext>
            </a:extLst>
          </p:cNvPr>
          <p:cNvSpPr/>
          <p:nvPr/>
        </p:nvSpPr>
        <p:spPr>
          <a:xfrm>
            <a:off x="1932319" y="5392959"/>
            <a:ext cx="378613" cy="378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72BDD73-0E95-4A1A-BC8D-64753213F8E0}"/>
              </a:ext>
            </a:extLst>
          </p:cNvPr>
          <p:cNvSpPr txBox="1"/>
          <p:nvPr/>
        </p:nvSpPr>
        <p:spPr>
          <a:xfrm rot="5400000">
            <a:off x="1604097" y="6242213"/>
            <a:ext cx="12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15C2B78-F61A-4DC0-8C25-F66CD291D0AA}"/>
              </a:ext>
            </a:extLst>
          </p:cNvPr>
          <p:cNvSpPr/>
          <p:nvPr/>
        </p:nvSpPr>
        <p:spPr>
          <a:xfrm>
            <a:off x="8423628" y="3762323"/>
            <a:ext cx="378613" cy="3786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6AAD2AD-946C-48A4-877F-2B63288568A3}"/>
              </a:ext>
            </a:extLst>
          </p:cNvPr>
          <p:cNvSpPr/>
          <p:nvPr/>
        </p:nvSpPr>
        <p:spPr>
          <a:xfrm>
            <a:off x="8427907" y="4311443"/>
            <a:ext cx="378613" cy="3786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3816E4B-52F6-460E-A8D8-F5E41CFA6018}"/>
              </a:ext>
            </a:extLst>
          </p:cNvPr>
          <p:cNvSpPr/>
          <p:nvPr/>
        </p:nvSpPr>
        <p:spPr>
          <a:xfrm>
            <a:off x="8423628" y="4842412"/>
            <a:ext cx="378613" cy="37861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394A46-360B-4AB9-9ACC-5A757C170085}"/>
              </a:ext>
            </a:extLst>
          </p:cNvPr>
          <p:cNvSpPr/>
          <p:nvPr/>
        </p:nvSpPr>
        <p:spPr>
          <a:xfrm>
            <a:off x="8428165" y="5392826"/>
            <a:ext cx="378613" cy="378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7C1A242-615F-4711-A684-7EF23E139E1F}"/>
              </a:ext>
            </a:extLst>
          </p:cNvPr>
          <p:cNvSpPr txBox="1"/>
          <p:nvPr/>
        </p:nvSpPr>
        <p:spPr>
          <a:xfrm rot="5400000">
            <a:off x="8120383" y="6197721"/>
            <a:ext cx="12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93C12063-EA20-49D1-8C53-5034F531ABD5}"/>
              </a:ext>
            </a:extLst>
          </p:cNvPr>
          <p:cNvCxnSpPr>
            <a:cxnSpLocks/>
          </p:cNvCxnSpPr>
          <p:nvPr/>
        </p:nvCxnSpPr>
        <p:spPr>
          <a:xfrm flipH="1">
            <a:off x="2532028" y="4500882"/>
            <a:ext cx="1708703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718BDD0-3DBC-4CDA-BDA4-88E82222DCCE}"/>
              </a:ext>
            </a:extLst>
          </p:cNvPr>
          <p:cNvCxnSpPr>
            <a:cxnSpLocks/>
          </p:cNvCxnSpPr>
          <p:nvPr/>
        </p:nvCxnSpPr>
        <p:spPr>
          <a:xfrm>
            <a:off x="6034157" y="5722720"/>
            <a:ext cx="2191302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7EBE63-FC1A-408E-BD2C-892DE991B8F7}"/>
              </a:ext>
            </a:extLst>
          </p:cNvPr>
          <p:cNvSpPr txBox="1"/>
          <p:nvPr/>
        </p:nvSpPr>
        <p:spPr>
          <a:xfrm>
            <a:off x="842806" y="3697072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07590B-0CD4-47BC-9BFC-111F53D84AD9}"/>
              </a:ext>
            </a:extLst>
          </p:cNvPr>
          <p:cNvSpPr txBox="1"/>
          <p:nvPr/>
        </p:nvSpPr>
        <p:spPr>
          <a:xfrm>
            <a:off x="832773" y="4223671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29EE42F-4ACD-46CB-9FB8-1BC0AF9F673B}"/>
              </a:ext>
            </a:extLst>
          </p:cNvPr>
          <p:cNvSpPr txBox="1"/>
          <p:nvPr/>
        </p:nvSpPr>
        <p:spPr>
          <a:xfrm>
            <a:off x="832737" y="4782645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3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120790-9FA6-4AAE-B11E-AE1CF8D5F690}"/>
              </a:ext>
            </a:extLst>
          </p:cNvPr>
          <p:cNvSpPr txBox="1"/>
          <p:nvPr/>
        </p:nvSpPr>
        <p:spPr>
          <a:xfrm>
            <a:off x="840776" y="5324499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4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326F1B-BE61-4CD4-A6DA-8F89F16360F5}"/>
              </a:ext>
            </a:extLst>
          </p:cNvPr>
          <p:cNvSpPr txBox="1"/>
          <p:nvPr/>
        </p:nvSpPr>
        <p:spPr>
          <a:xfrm>
            <a:off x="8890310" y="3719908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2695A43-0E70-41F0-80A3-B69DB0A7FA1D}"/>
              </a:ext>
            </a:extLst>
          </p:cNvPr>
          <p:cNvSpPr txBox="1"/>
          <p:nvPr/>
        </p:nvSpPr>
        <p:spPr>
          <a:xfrm>
            <a:off x="8880277" y="4246508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440745C-E6F3-48F6-AF7E-632AB61710CC}"/>
              </a:ext>
            </a:extLst>
          </p:cNvPr>
          <p:cNvSpPr txBox="1"/>
          <p:nvPr/>
        </p:nvSpPr>
        <p:spPr>
          <a:xfrm>
            <a:off x="8880240" y="4805482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3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CC989F7-E53C-4E8A-AD69-61B905A99627}"/>
              </a:ext>
            </a:extLst>
          </p:cNvPr>
          <p:cNvSpPr txBox="1"/>
          <p:nvPr/>
        </p:nvSpPr>
        <p:spPr>
          <a:xfrm>
            <a:off x="8888279" y="5347336"/>
            <a:ext cx="13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4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015A2C-1CD5-40D6-8755-47BEFCB1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7" name="標題 1">
            <a:extLst>
              <a:ext uri="{FF2B5EF4-FFF2-40B4-BE49-F238E27FC236}">
                <a16:creationId xmlns:a16="http://schemas.microsoft.com/office/drawing/2014/main" id="{E4B4B520-18AD-4130-A18A-7F69A41405D0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Convolution layer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1142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  <p:bldP spid="29" grpId="0"/>
      <p:bldP spid="30" grpId="0"/>
      <p:bldP spid="31" grpId="0"/>
      <p:bldP spid="32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2893B-BBAE-403A-B49D-9896E9D5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33" y="270001"/>
            <a:ext cx="8005333" cy="746358"/>
          </a:xfrm>
        </p:spPr>
        <p:txBody>
          <a:bodyPr/>
          <a:lstStyle/>
          <a:p>
            <a:r>
              <a:rPr lang="en-US" altLang="zh-TW" dirty="0"/>
              <a:t>Benefit of Convolutional Layer 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69EEC5D-946E-40B6-8B6C-C3C94C21E388}"/>
              </a:ext>
            </a:extLst>
          </p:cNvPr>
          <p:cNvSpPr/>
          <p:nvPr/>
        </p:nvSpPr>
        <p:spPr>
          <a:xfrm>
            <a:off x="907253" y="1914467"/>
            <a:ext cx="6521941" cy="38058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5CCD41-5E3C-47B7-8C41-8F1128417220}"/>
              </a:ext>
            </a:extLst>
          </p:cNvPr>
          <p:cNvSpPr txBox="1"/>
          <p:nvPr/>
        </p:nvSpPr>
        <p:spPr>
          <a:xfrm>
            <a:off x="2194828" y="2165477"/>
            <a:ext cx="40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Fully Connected Layer</a:t>
            </a:r>
            <a:endParaRPr lang="zh-TW" altLang="en-US" sz="2400" b="1" i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657404-81F3-4014-8F45-047857B60810}"/>
              </a:ext>
            </a:extLst>
          </p:cNvPr>
          <p:cNvSpPr txBox="1"/>
          <p:nvPr/>
        </p:nvSpPr>
        <p:spPr>
          <a:xfrm>
            <a:off x="1522578" y="5861039"/>
            <a:ext cx="8351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5125" indent="-315125">
              <a:buFont typeface="Arial" panose="020B0604020202020204" pitchFamily="34" charset="0"/>
              <a:buChar char="•"/>
            </a:pPr>
            <a:r>
              <a:rPr lang="en-US" altLang="zh-TW" sz="2400" dirty="0"/>
              <a:t>Some patterns are much smaller than the whole image.</a:t>
            </a:r>
            <a:endParaRPr lang="zh-TW" altLang="en-US" sz="2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CE13275-0DA9-4B91-82DB-7055035FE32D}"/>
              </a:ext>
            </a:extLst>
          </p:cNvPr>
          <p:cNvSpPr/>
          <p:nvPr/>
        </p:nvSpPr>
        <p:spPr>
          <a:xfrm>
            <a:off x="1628299" y="2748865"/>
            <a:ext cx="5077139" cy="2771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337C96-117D-4F91-89C1-265086FE31B6}"/>
              </a:ext>
            </a:extLst>
          </p:cNvPr>
          <p:cNvSpPr txBox="1"/>
          <p:nvPr/>
        </p:nvSpPr>
        <p:spPr>
          <a:xfrm>
            <a:off x="2945011" y="3001191"/>
            <a:ext cx="258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Receptive Field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72F5FE-266A-42CD-B761-54A3E6384577}"/>
              </a:ext>
            </a:extLst>
          </p:cNvPr>
          <p:cNvSpPr txBox="1"/>
          <p:nvPr/>
        </p:nvSpPr>
        <p:spPr>
          <a:xfrm>
            <a:off x="1522578" y="6390656"/>
            <a:ext cx="7725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5125" indent="-315125">
              <a:buFont typeface="Arial" panose="020B0604020202020204" pitchFamily="34" charset="0"/>
              <a:buChar char="•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B1E1B19-56C1-4867-A10B-9DC0D244CD15}"/>
              </a:ext>
            </a:extLst>
          </p:cNvPr>
          <p:cNvSpPr/>
          <p:nvPr/>
        </p:nvSpPr>
        <p:spPr>
          <a:xfrm>
            <a:off x="2167729" y="3530808"/>
            <a:ext cx="4000990" cy="178294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C9999D-91AA-491B-8588-1B7DF104B8CE}"/>
              </a:ext>
            </a:extLst>
          </p:cNvPr>
          <p:cNvSpPr txBox="1"/>
          <p:nvPr/>
        </p:nvSpPr>
        <p:spPr>
          <a:xfrm>
            <a:off x="2751701" y="3760562"/>
            <a:ext cx="297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Parameter Sharing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DDE9E6-EA18-4843-85FF-1B88739FF133}"/>
              </a:ext>
            </a:extLst>
          </p:cNvPr>
          <p:cNvSpPr txBox="1"/>
          <p:nvPr/>
        </p:nvSpPr>
        <p:spPr>
          <a:xfrm>
            <a:off x="2709009" y="4345857"/>
            <a:ext cx="314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Convolutional Layer</a:t>
            </a:r>
            <a:endParaRPr lang="zh-TW" altLang="en-US" sz="2400" b="1" i="1" u="sng" dirty="0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BD42710-5248-43F6-A833-95B2262B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72AF9E-515C-4738-9914-172BD651EFC3}"/>
              </a:ext>
            </a:extLst>
          </p:cNvPr>
          <p:cNvSpPr txBox="1"/>
          <p:nvPr/>
        </p:nvSpPr>
        <p:spPr>
          <a:xfrm>
            <a:off x="7556515" y="4345857"/>
            <a:ext cx="289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Larger model bias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7200590-A17D-40FC-B122-CEB12ACCE0C4}"/>
              </a:ext>
            </a:extLst>
          </p:cNvPr>
          <p:cNvCxnSpPr>
            <a:cxnSpLocks/>
          </p:cNvCxnSpPr>
          <p:nvPr/>
        </p:nvCxnSpPr>
        <p:spPr>
          <a:xfrm>
            <a:off x="5854360" y="4619625"/>
            <a:ext cx="17021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CD79AE-EB36-4402-AAA6-E1665FEEC186}"/>
              </a:ext>
            </a:extLst>
          </p:cNvPr>
          <p:cNvSpPr txBox="1"/>
          <p:nvPr/>
        </p:nvSpPr>
        <p:spPr>
          <a:xfrm>
            <a:off x="7556515" y="4829692"/>
            <a:ext cx="217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(for image)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141056-F200-49B4-8879-9A591F328D81}"/>
              </a:ext>
            </a:extLst>
          </p:cNvPr>
          <p:cNvSpPr txBox="1"/>
          <p:nvPr/>
        </p:nvSpPr>
        <p:spPr>
          <a:xfrm>
            <a:off x="7426484" y="2181166"/>
            <a:ext cx="2897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Jack of all trades, </a:t>
            </a:r>
          </a:p>
          <a:p>
            <a:r>
              <a:rPr lang="en-US" altLang="zh-TW" sz="2400" dirty="0"/>
              <a:t>master of none</a:t>
            </a:r>
            <a:endParaRPr lang="zh-TW" altLang="en-US" sz="24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97BF755-9D35-490E-99D4-99C5E37FE720}"/>
              </a:ext>
            </a:extLst>
          </p:cNvPr>
          <p:cNvCxnSpPr>
            <a:cxnSpLocks/>
          </p:cNvCxnSpPr>
          <p:nvPr/>
        </p:nvCxnSpPr>
        <p:spPr>
          <a:xfrm flipV="1">
            <a:off x="5854361" y="2432635"/>
            <a:ext cx="152943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3" grpId="0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14819"/>
              </p:ext>
            </p:extLst>
          </p:nvPr>
        </p:nvGraphicFramePr>
        <p:xfrm>
          <a:off x="5353986" y="1932493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561089" y="2343133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13133"/>
              </p:ext>
            </p:extLst>
          </p:nvPr>
        </p:nvGraphicFramePr>
        <p:xfrm>
          <a:off x="5353986" y="3987675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 rot="5400000">
            <a:off x="5697360" y="6044784"/>
            <a:ext cx="78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2400" b="1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61089" y="2769259"/>
            <a:ext cx="236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3 x 3 x channel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9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09" y="2019562"/>
            <a:ext cx="1953025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1535813" y="3936163"/>
            <a:ext cx="1915221" cy="61368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向下箭號 11"/>
          <p:cNvSpPr/>
          <p:nvPr/>
        </p:nvSpPr>
        <p:spPr>
          <a:xfrm>
            <a:off x="2219201" y="3409317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向下箭號 17"/>
          <p:cNvSpPr/>
          <p:nvPr/>
        </p:nvSpPr>
        <p:spPr>
          <a:xfrm>
            <a:off x="2219201" y="4634262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7036" y="3864242"/>
            <a:ext cx="2047671" cy="76810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2251207" y="5337768"/>
            <a:ext cx="78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2400" b="1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57911" y="1671344"/>
            <a:ext cx="5122326" cy="511917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3" name="直線接點 32"/>
          <p:cNvCxnSpPr>
            <a:cxnSpLocks/>
          </p:cNvCxnSpPr>
          <p:nvPr/>
        </p:nvCxnSpPr>
        <p:spPr>
          <a:xfrm flipV="1">
            <a:off x="3451390" y="1646561"/>
            <a:ext cx="1333854" cy="2204953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3483972" y="4596729"/>
            <a:ext cx="1301272" cy="2193794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F0ABC580-2657-4BB4-9B64-FF9305181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08854"/>
              </p:ext>
            </p:extLst>
          </p:nvPr>
        </p:nvGraphicFramePr>
        <p:xfrm>
          <a:off x="5522050" y="2100557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31039856-5755-4C2F-8EA3-9F06668A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47179"/>
              </p:ext>
            </p:extLst>
          </p:nvPr>
        </p:nvGraphicFramePr>
        <p:xfrm>
          <a:off x="5690113" y="2268620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BFD298EB-A20D-4DB8-B054-3BC57E922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143318"/>
              </p:ext>
            </p:extLst>
          </p:nvPr>
        </p:nvGraphicFramePr>
        <p:xfrm>
          <a:off x="5522050" y="4155739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AA102218-48D4-45DD-AACE-70626CD4B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48447"/>
              </p:ext>
            </p:extLst>
          </p:nvPr>
        </p:nvGraphicFramePr>
        <p:xfrm>
          <a:off x="5690113" y="4323802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035A2-B958-4222-8241-4C3225770F37}"/>
              </a:ext>
            </a:extLst>
          </p:cNvPr>
          <p:cNvSpPr txBox="1"/>
          <p:nvPr/>
        </p:nvSpPr>
        <p:spPr>
          <a:xfrm>
            <a:off x="7547936" y="4297548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DA32610-ECE2-4E12-93C4-8DB5556EB1B5}"/>
              </a:ext>
            </a:extLst>
          </p:cNvPr>
          <p:cNvSpPr txBox="1"/>
          <p:nvPr/>
        </p:nvSpPr>
        <p:spPr>
          <a:xfrm>
            <a:off x="7531673" y="4739937"/>
            <a:ext cx="236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3 x 3 x channel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91CFC32-B51F-4B4C-A71E-6FB2441E5B7E}"/>
              </a:ext>
            </a:extLst>
          </p:cNvPr>
          <p:cNvSpPr txBox="1"/>
          <p:nvPr/>
        </p:nvSpPr>
        <p:spPr>
          <a:xfrm>
            <a:off x="7554005" y="3175589"/>
            <a:ext cx="135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tensor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BF9C006-988C-4E12-9FC4-12E9818752A2}"/>
              </a:ext>
            </a:extLst>
          </p:cNvPr>
          <p:cNvSpPr txBox="1"/>
          <p:nvPr/>
        </p:nvSpPr>
        <p:spPr>
          <a:xfrm>
            <a:off x="7531672" y="5159195"/>
            <a:ext cx="135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tensor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CE80D-AF4C-4B10-B437-523ABD63861B}"/>
              </a:ext>
            </a:extLst>
          </p:cNvPr>
          <p:cNvSpPr txBox="1"/>
          <p:nvPr/>
        </p:nvSpPr>
        <p:spPr>
          <a:xfrm>
            <a:off x="675927" y="6835685"/>
            <a:ext cx="3293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channel = 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48EE8AD-14FC-4DC4-B3AC-05F1C09784C7}"/>
              </a:ext>
            </a:extLst>
          </p:cNvPr>
          <p:cNvSpPr txBox="1"/>
          <p:nvPr/>
        </p:nvSpPr>
        <p:spPr>
          <a:xfrm>
            <a:off x="2440261" y="6851333"/>
            <a:ext cx="3647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</a:t>
            </a:r>
            <a:r>
              <a:rPr lang="zh-TW" altLang="en-US" sz="2400" dirty="0"/>
              <a:t>black and white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0CF15E-4102-4782-B2A7-1CF169E4354C}"/>
              </a:ext>
            </a:extLst>
          </p:cNvPr>
          <p:cNvSpPr txBox="1"/>
          <p:nvPr/>
        </p:nvSpPr>
        <p:spPr>
          <a:xfrm>
            <a:off x="6448214" y="6268226"/>
            <a:ext cx="369223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kern="1200" dirty="0">
                <a:solidFill>
                  <a:schemeClr val="bg1"/>
                </a:solidFill>
                <a:latin typeface="Calibri" panose="020F0502020204030204"/>
                <a:ea typeface="新細明體" panose="02020500000000000000" pitchFamily="18" charset="-120"/>
              </a:rPr>
              <a:t>Each filter detects a small pattern (3 x 3 </a:t>
            </a:r>
            <a:r>
              <a:rPr lang="en-US" altLang="zh-TW" sz="2400" dirty="0">
                <a:solidFill>
                  <a:schemeClr val="bg1"/>
                </a:solidFill>
              </a:rPr>
              <a:t>x channel</a:t>
            </a:r>
            <a:r>
              <a:rPr lang="en-US" altLang="zh-TW" sz="2400" kern="1200" dirty="0">
                <a:solidFill>
                  <a:schemeClr val="bg1"/>
                </a:solidFill>
                <a:latin typeface="Calibri" panose="020F0502020204030204"/>
                <a:ea typeface="新細明體" panose="02020500000000000000" pitchFamily="18" charset="-120"/>
              </a:rPr>
              <a:t>). </a:t>
            </a:r>
            <a:endParaRPr lang="zh-TW" altLang="en-US" sz="2400" kern="1200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6266CD36-EFC6-4ED2-8E76-E9F6FF49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8C70979-461C-4E1E-ACDB-B418AA514943}"/>
              </a:ext>
            </a:extLst>
          </p:cNvPr>
          <p:cNvSpPr txBox="1"/>
          <p:nvPr/>
        </p:nvSpPr>
        <p:spPr>
          <a:xfrm>
            <a:off x="4958713" y="165402"/>
            <a:ext cx="530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Another story based on </a:t>
            </a:r>
            <a:r>
              <a:rPr lang="en-US" altLang="zh-TW" sz="2800" b="1" i="1" dirty="0"/>
              <a:t>filter</a:t>
            </a:r>
            <a:r>
              <a:rPr lang="en-US" altLang="zh-TW" sz="2800" dirty="0"/>
              <a:t> </a:t>
            </a:r>
            <a:endParaRPr lang="zh-TW" altLang="en-US" sz="28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C40E081-1B74-42CC-9D05-72B7CB61C37F}"/>
              </a:ext>
            </a:extLst>
          </p:cNvPr>
          <p:cNvSpPr txBox="1"/>
          <p:nvPr/>
        </p:nvSpPr>
        <p:spPr>
          <a:xfrm>
            <a:off x="675926" y="6303990"/>
            <a:ext cx="3293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channel = 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A5AA2CD-0BFF-43F6-B4F7-04FF4D8507EF}"/>
              </a:ext>
            </a:extLst>
          </p:cNvPr>
          <p:cNvSpPr txBox="1"/>
          <p:nvPr/>
        </p:nvSpPr>
        <p:spPr>
          <a:xfrm>
            <a:off x="2436876" y="6303990"/>
            <a:ext cx="3647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(colorful)</a:t>
            </a:r>
            <a:endParaRPr lang="zh-TW" altLang="en-US" sz="2400" dirty="0"/>
          </a:p>
        </p:txBody>
      </p:sp>
      <p:sp>
        <p:nvSpPr>
          <p:cNvPr id="43" name="標題 1">
            <a:extLst>
              <a:ext uri="{FF2B5EF4-FFF2-40B4-BE49-F238E27FC236}">
                <a16:creationId xmlns:a16="http://schemas.microsoft.com/office/drawing/2014/main" id="{86E8C7F3-1A2A-4A21-9E83-A54ADB85D084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Convolution layer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202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28" grpId="0" animBg="1"/>
      <p:bldP spid="31" grpId="0" animBg="1"/>
      <p:bldP spid="32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859216"/>
              </p:ext>
            </p:extLst>
          </p:nvPr>
        </p:nvGraphicFramePr>
        <p:xfrm>
          <a:off x="1391159" y="2645632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81710" y="5942837"/>
            <a:ext cx="258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164744"/>
              </p:ext>
            </p:extLst>
          </p:nvPr>
        </p:nvGraphicFramePr>
        <p:xfrm>
          <a:off x="5828868" y="2111919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517766" y="2500514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84416"/>
              </p:ext>
            </p:extLst>
          </p:nvPr>
        </p:nvGraphicFramePr>
        <p:xfrm>
          <a:off x="5828868" y="3903644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7517766" y="4277788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6457577" y="5575971"/>
            <a:ext cx="78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2400" b="1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77AFD8-FD17-469D-85B1-782AECCF713F}"/>
              </a:ext>
            </a:extLst>
          </p:cNvPr>
          <p:cNvSpPr txBox="1"/>
          <p:nvPr/>
        </p:nvSpPr>
        <p:spPr>
          <a:xfrm>
            <a:off x="5664442" y="6197393"/>
            <a:ext cx="3906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4200" rtl="0">
              <a:defRPr/>
            </a:pPr>
            <a:r>
              <a:rPr lang="en-US" altLang="zh-TW" sz="2400" kern="12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(The values in the filters are</a:t>
            </a:r>
            <a:r>
              <a:rPr lang="zh-TW" altLang="en-US" sz="2400" kern="12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unknown parameters.)</a:t>
            </a:r>
            <a:endParaRPr lang="zh-TW" altLang="en-US" sz="2400" kern="12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ADF13E5-D11B-417A-A07C-F2483C24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61D4BB2-67CF-47F9-AA65-21504E700A86}"/>
              </a:ext>
            </a:extLst>
          </p:cNvPr>
          <p:cNvSpPr txBox="1"/>
          <p:nvPr/>
        </p:nvSpPr>
        <p:spPr>
          <a:xfrm>
            <a:off x="6540023" y="639096"/>
            <a:ext cx="3552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Consider channel = 1</a:t>
            </a:r>
          </a:p>
          <a:p>
            <a:pPr>
              <a:defRPr/>
            </a:pPr>
            <a:r>
              <a:rPr lang="en-US" altLang="zh-TW" sz="2400" dirty="0"/>
              <a:t>(</a:t>
            </a:r>
            <a:r>
              <a:rPr lang="zh-TW" altLang="en-US" sz="2400" dirty="0"/>
              <a:t>black and white </a:t>
            </a:r>
            <a:r>
              <a:rPr lang="en-US" altLang="zh-TW" sz="2400" dirty="0"/>
              <a:t>image)</a:t>
            </a:r>
            <a:endParaRPr lang="zh-TW" altLang="en-US" sz="24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0F1C013-833C-4A54-A6DE-1D4FB2E994D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Convolution layer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8640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815037"/>
              </p:ext>
            </p:extLst>
          </p:nvPr>
        </p:nvGraphicFramePr>
        <p:xfrm>
          <a:off x="1391159" y="2645632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81710" y="5942837"/>
            <a:ext cx="258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440537" y="527574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8229412" y="1029302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1159" y="2645632"/>
            <a:ext cx="1562775" cy="152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512185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440535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368886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8297236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5512185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440535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368886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8297236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5512185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440535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7368886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297236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523184" y="580039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6440535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7368886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8297236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42110" y="2645632"/>
            <a:ext cx="1562775" cy="152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434070" y="2649099"/>
            <a:ext cx="1562775" cy="152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87807" y="2652566"/>
            <a:ext cx="1562775" cy="152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91159" y="3099069"/>
            <a:ext cx="1562775" cy="152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143" y="1910601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87807" y="4154735"/>
            <a:ext cx="1562775" cy="152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40535" y="527575"/>
            <a:ext cx="578395" cy="50172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54390" y="1032995"/>
            <a:ext cx="578395" cy="50172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32785" y="1550184"/>
            <a:ext cx="578395" cy="50172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6440535" y="527574"/>
            <a:ext cx="1770645" cy="1524337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502258" y="3072197"/>
            <a:ext cx="803927" cy="781059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23184" y="5803462"/>
            <a:ext cx="803927" cy="781059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1329719" y="2675103"/>
            <a:ext cx="1770645" cy="1524337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275940" y="4148169"/>
            <a:ext cx="1770645" cy="1524337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679F69-53A4-44B2-B1A9-F26D1168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43" name="標題 1">
            <a:extLst>
              <a:ext uri="{FF2B5EF4-FFF2-40B4-BE49-F238E27FC236}">
                <a16:creationId xmlns:a16="http://schemas.microsoft.com/office/drawing/2014/main" id="{FAA13A8F-F9D6-4FCE-B2F8-FA7D982B6F61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Convolution layer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777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065935"/>
              </p:ext>
            </p:extLst>
          </p:nvPr>
        </p:nvGraphicFramePr>
        <p:xfrm>
          <a:off x="1391159" y="2645632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81710" y="5942837"/>
            <a:ext cx="258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6 x 6 image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512185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440535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368886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8297236" y="307452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5512185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440535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368886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8297236" y="3956858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5512185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440535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7368886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297236" y="4902790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512185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6440535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7368886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8297236" y="5785123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6576411" y="402653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8365287" y="904381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91159" y="2645632"/>
            <a:ext cx="1562775" cy="15246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46635" y="2645632"/>
            <a:ext cx="1562775" cy="15246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34070" y="2647591"/>
            <a:ext cx="1562775" cy="15246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958737" y="2645632"/>
            <a:ext cx="1562775" cy="15246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91159" y="3099069"/>
            <a:ext cx="1562775" cy="15246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714586" y="330413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6642936" y="330413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7571286" y="330413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8499637" y="330413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714586" y="4186471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642936" y="4186471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7571286" y="4186471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8499637" y="4186471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714586" y="5132403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6642936" y="5132403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7571286" y="5132403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8499637" y="5132403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714586" y="601473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6642936" y="601473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7571286" y="601473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-4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8499637" y="601473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346700" y="1973294"/>
            <a:ext cx="418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kern="1200" dirty="0">
                <a:latin typeface="Calibri" panose="020F0502020204030204"/>
                <a:ea typeface="新細明體" panose="02020500000000000000" pitchFamily="18" charset="-120"/>
                <a:cs typeface="+mn-cs"/>
              </a:rPr>
              <a:t>Do the same process for every filter</a:t>
            </a:r>
            <a:endParaRPr lang="zh-TW" altLang="en-US" sz="2400" kern="1200" dirty="0"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68459" y="4172173"/>
            <a:ext cx="1562775" cy="15246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2143" y="1910601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s</a:t>
            </a:r>
            <a:r>
              <a: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tride</a:t>
            </a: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=1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6946" y="4469210"/>
            <a:ext cx="2559224" cy="107241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Feature</a:t>
            </a:r>
          </a:p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Map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F490C9-5B5B-4D2E-96AC-FC9526D4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0" name="標題 1">
            <a:extLst>
              <a:ext uri="{FF2B5EF4-FFF2-40B4-BE49-F238E27FC236}">
                <a16:creationId xmlns:a16="http://schemas.microsoft.com/office/drawing/2014/main" id="{381116D3-2B85-462E-AEB4-779DBC1625A6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Convolution layer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8947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.hswstatic.com/gif/whiskers-sam.jpg">
            <a:extLst>
              <a:ext uri="{FF2B5EF4-FFF2-40B4-BE49-F238E27FC236}">
                <a16:creationId xmlns:a16="http://schemas.microsoft.com/office/drawing/2014/main" id="{40511C1B-C01B-477F-AE36-DDAC88C2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09" y="2019562"/>
            <a:ext cx="1953025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9EA47F-AF93-4DB1-B66A-7D6964ADEA0B}"/>
              </a:ext>
            </a:extLst>
          </p:cNvPr>
          <p:cNvSpPr/>
          <p:nvPr/>
        </p:nvSpPr>
        <p:spPr>
          <a:xfrm>
            <a:off x="1535813" y="3936163"/>
            <a:ext cx="1915221" cy="61368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下箭號 11">
            <a:extLst>
              <a:ext uri="{FF2B5EF4-FFF2-40B4-BE49-F238E27FC236}">
                <a16:creationId xmlns:a16="http://schemas.microsoft.com/office/drawing/2014/main" id="{0D6DDD35-639C-4B71-BADC-D438AE95DB3F}"/>
              </a:ext>
            </a:extLst>
          </p:cNvPr>
          <p:cNvSpPr/>
          <p:nvPr/>
        </p:nvSpPr>
        <p:spPr>
          <a:xfrm>
            <a:off x="2219201" y="3409317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向下箭號 17">
            <a:extLst>
              <a:ext uri="{FF2B5EF4-FFF2-40B4-BE49-F238E27FC236}">
                <a16:creationId xmlns:a16="http://schemas.microsoft.com/office/drawing/2014/main" id="{0626EB99-E720-4A48-A6E1-0109B1AC4F53}"/>
              </a:ext>
            </a:extLst>
          </p:cNvPr>
          <p:cNvSpPr/>
          <p:nvPr/>
        </p:nvSpPr>
        <p:spPr>
          <a:xfrm>
            <a:off x="2219201" y="4634262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CF25F4-5E1C-41F3-8F73-D20259D94B0A}"/>
              </a:ext>
            </a:extLst>
          </p:cNvPr>
          <p:cNvSpPr/>
          <p:nvPr/>
        </p:nvSpPr>
        <p:spPr>
          <a:xfrm>
            <a:off x="1535813" y="5205891"/>
            <a:ext cx="1915221" cy="61368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向下箭號 17">
            <a:extLst>
              <a:ext uri="{FF2B5EF4-FFF2-40B4-BE49-F238E27FC236}">
                <a16:creationId xmlns:a16="http://schemas.microsoft.com/office/drawing/2014/main" id="{A4D5B002-971F-4546-94F8-6C09F6B8B15D}"/>
              </a:ext>
            </a:extLst>
          </p:cNvPr>
          <p:cNvSpPr/>
          <p:nvPr/>
        </p:nvSpPr>
        <p:spPr>
          <a:xfrm>
            <a:off x="2219201" y="5903990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B98860-6916-4471-A52C-62C0A5ADE23E}"/>
              </a:ext>
            </a:extLst>
          </p:cNvPr>
          <p:cNvSpPr txBox="1"/>
          <p:nvPr/>
        </p:nvSpPr>
        <p:spPr>
          <a:xfrm rot="5400000">
            <a:off x="2231604" y="6644760"/>
            <a:ext cx="78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2400" b="1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F1C6006-ED82-4960-B51F-1380F61947DB}"/>
              </a:ext>
            </a:extLst>
          </p:cNvPr>
          <p:cNvGrpSpPr/>
          <p:nvPr/>
        </p:nvGrpSpPr>
        <p:grpSpPr>
          <a:xfrm>
            <a:off x="5492151" y="507848"/>
            <a:ext cx="3781451" cy="3734210"/>
            <a:chOff x="4572000" y="2134622"/>
            <a:chExt cx="3429024" cy="3386185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BBBCAB90-C135-43C3-B5E4-643C2904A5FE}"/>
                </a:ext>
              </a:extLst>
            </p:cNvPr>
            <p:cNvSpPr/>
            <p:nvPr/>
          </p:nvSpPr>
          <p:spPr>
            <a:xfrm>
              <a:off x="4572000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DCDB7ED-B691-4B9B-B045-6D9FDE4D9435}"/>
                </a:ext>
              </a:extLst>
            </p:cNvPr>
            <p:cNvSpPr/>
            <p:nvPr/>
          </p:nvSpPr>
          <p:spPr>
            <a:xfrm>
              <a:off x="5413829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945AB5-8AE3-4733-83FE-6DD385705890}"/>
                </a:ext>
              </a:extLst>
            </p:cNvPr>
            <p:cNvSpPr/>
            <p:nvPr/>
          </p:nvSpPr>
          <p:spPr>
            <a:xfrm>
              <a:off x="6255658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88BA1C5-B496-411C-8EE5-813B5D27EDE1}"/>
                </a:ext>
              </a:extLst>
            </p:cNvPr>
            <p:cNvSpPr/>
            <p:nvPr/>
          </p:nvSpPr>
          <p:spPr>
            <a:xfrm>
              <a:off x="7097487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FADA629-4EFB-4775-901F-396132870E19}"/>
                </a:ext>
              </a:extLst>
            </p:cNvPr>
            <p:cNvSpPr/>
            <p:nvPr/>
          </p:nvSpPr>
          <p:spPr>
            <a:xfrm>
              <a:off x="4572000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2813A8F-DEB2-47BD-AAAE-4BE1FD25C990}"/>
                </a:ext>
              </a:extLst>
            </p:cNvPr>
            <p:cNvSpPr/>
            <p:nvPr/>
          </p:nvSpPr>
          <p:spPr>
            <a:xfrm>
              <a:off x="5413829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269C30E0-BE49-4888-9C29-B994B816BEF5}"/>
                </a:ext>
              </a:extLst>
            </p:cNvPr>
            <p:cNvSpPr/>
            <p:nvPr/>
          </p:nvSpPr>
          <p:spPr>
            <a:xfrm>
              <a:off x="6255658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CE45B7A-49F2-4D03-A7BC-33FD7B97F6E9}"/>
                </a:ext>
              </a:extLst>
            </p:cNvPr>
            <p:cNvSpPr/>
            <p:nvPr/>
          </p:nvSpPr>
          <p:spPr>
            <a:xfrm>
              <a:off x="7097487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B98EAC1-20FD-4B98-8901-294A04600704}"/>
                </a:ext>
              </a:extLst>
            </p:cNvPr>
            <p:cNvSpPr/>
            <p:nvPr/>
          </p:nvSpPr>
          <p:spPr>
            <a:xfrm>
              <a:off x="4572000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51AE0EF4-8EEA-44FD-B654-D18DEB1CF5DE}"/>
                </a:ext>
              </a:extLst>
            </p:cNvPr>
            <p:cNvSpPr/>
            <p:nvPr/>
          </p:nvSpPr>
          <p:spPr>
            <a:xfrm>
              <a:off x="5413829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92C3026-0AF2-4FDD-92BD-E435054519CA}"/>
                </a:ext>
              </a:extLst>
            </p:cNvPr>
            <p:cNvSpPr/>
            <p:nvPr/>
          </p:nvSpPr>
          <p:spPr>
            <a:xfrm>
              <a:off x="6255658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ADEEB81A-5792-4345-B31F-EBEEB37447E6}"/>
                </a:ext>
              </a:extLst>
            </p:cNvPr>
            <p:cNvSpPr/>
            <p:nvPr/>
          </p:nvSpPr>
          <p:spPr>
            <a:xfrm>
              <a:off x="7097487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44663BB-485E-4E6B-9D6A-B9C3C6DD3212}"/>
                </a:ext>
              </a:extLst>
            </p:cNvPr>
            <p:cNvSpPr/>
            <p:nvPr/>
          </p:nvSpPr>
          <p:spPr>
            <a:xfrm>
              <a:off x="4572000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48B87009-F4DF-4180-8092-FFE56505E9CE}"/>
                </a:ext>
              </a:extLst>
            </p:cNvPr>
            <p:cNvSpPr/>
            <p:nvPr/>
          </p:nvSpPr>
          <p:spPr>
            <a:xfrm>
              <a:off x="5413829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85FA9069-C989-4684-B255-3916F9A54BBF}"/>
                </a:ext>
              </a:extLst>
            </p:cNvPr>
            <p:cNvSpPr/>
            <p:nvPr/>
          </p:nvSpPr>
          <p:spPr>
            <a:xfrm>
              <a:off x="6255658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FA677C0-C9BD-4755-9434-93DF20957467}"/>
                </a:ext>
              </a:extLst>
            </p:cNvPr>
            <p:cNvSpPr/>
            <p:nvPr/>
          </p:nvSpPr>
          <p:spPr>
            <a:xfrm>
              <a:off x="7097487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C197B833-84A5-4CE2-8304-79223F7AD927}"/>
                </a:ext>
              </a:extLst>
            </p:cNvPr>
            <p:cNvSpPr/>
            <p:nvPr/>
          </p:nvSpPr>
          <p:spPr>
            <a:xfrm>
              <a:off x="4755537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61A6A63A-E70F-4C2A-8660-D5C96FEFE893}"/>
                </a:ext>
              </a:extLst>
            </p:cNvPr>
            <p:cNvSpPr/>
            <p:nvPr/>
          </p:nvSpPr>
          <p:spPr>
            <a:xfrm>
              <a:off x="5597366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657FC184-D68E-4E15-B40C-BB6AA603159D}"/>
                </a:ext>
              </a:extLst>
            </p:cNvPr>
            <p:cNvSpPr/>
            <p:nvPr/>
          </p:nvSpPr>
          <p:spPr>
            <a:xfrm>
              <a:off x="6439195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3A1D997-4536-44FD-BC04-545C24EE0462}"/>
                </a:ext>
              </a:extLst>
            </p:cNvPr>
            <p:cNvSpPr/>
            <p:nvPr/>
          </p:nvSpPr>
          <p:spPr>
            <a:xfrm>
              <a:off x="7281024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8AEEF71-8855-48C5-9317-A41CA3DEF564}"/>
                </a:ext>
              </a:extLst>
            </p:cNvPr>
            <p:cNvSpPr/>
            <p:nvPr/>
          </p:nvSpPr>
          <p:spPr>
            <a:xfrm>
              <a:off x="4755537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CC9345D6-5B81-4558-99DF-3A10ACEE7FC6}"/>
                </a:ext>
              </a:extLst>
            </p:cNvPr>
            <p:cNvSpPr/>
            <p:nvPr/>
          </p:nvSpPr>
          <p:spPr>
            <a:xfrm>
              <a:off x="5597366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A7B4284-1A92-4719-AE4A-A4BAE42EB61C}"/>
                </a:ext>
              </a:extLst>
            </p:cNvPr>
            <p:cNvSpPr/>
            <p:nvPr/>
          </p:nvSpPr>
          <p:spPr>
            <a:xfrm>
              <a:off x="6439195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5F9DB96-7D2A-48A4-96C0-64C49F31D2DF}"/>
                </a:ext>
              </a:extLst>
            </p:cNvPr>
            <p:cNvSpPr/>
            <p:nvPr/>
          </p:nvSpPr>
          <p:spPr>
            <a:xfrm>
              <a:off x="7281024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838ED881-D7FD-460C-B55D-7BAD56E1D600}"/>
                </a:ext>
              </a:extLst>
            </p:cNvPr>
            <p:cNvSpPr/>
            <p:nvPr/>
          </p:nvSpPr>
          <p:spPr>
            <a:xfrm>
              <a:off x="4755537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DB11323-93F9-49A9-9CB7-B86856CC76BB}"/>
                </a:ext>
              </a:extLst>
            </p:cNvPr>
            <p:cNvSpPr/>
            <p:nvPr/>
          </p:nvSpPr>
          <p:spPr>
            <a:xfrm>
              <a:off x="5597366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AB53DFA-3581-4D68-8062-C717C2AABA65}"/>
                </a:ext>
              </a:extLst>
            </p:cNvPr>
            <p:cNvSpPr/>
            <p:nvPr/>
          </p:nvSpPr>
          <p:spPr>
            <a:xfrm>
              <a:off x="6439195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FCEDAF47-6A06-452C-8752-5C727FA6BE73}"/>
                </a:ext>
              </a:extLst>
            </p:cNvPr>
            <p:cNvSpPr/>
            <p:nvPr/>
          </p:nvSpPr>
          <p:spPr>
            <a:xfrm>
              <a:off x="7281024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E142134-7B4E-4ABA-BBBB-C2CBC2DBB29D}"/>
                </a:ext>
              </a:extLst>
            </p:cNvPr>
            <p:cNvSpPr/>
            <p:nvPr/>
          </p:nvSpPr>
          <p:spPr>
            <a:xfrm>
              <a:off x="4755537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B8E5C5F7-4B0F-45FA-909F-F58FFBE6F6C2}"/>
                </a:ext>
              </a:extLst>
            </p:cNvPr>
            <p:cNvSpPr/>
            <p:nvPr/>
          </p:nvSpPr>
          <p:spPr>
            <a:xfrm>
              <a:off x="5597366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7F5F78D4-E1F5-4816-9269-B7ED500C7E1E}"/>
                </a:ext>
              </a:extLst>
            </p:cNvPr>
            <p:cNvSpPr/>
            <p:nvPr/>
          </p:nvSpPr>
          <p:spPr>
            <a:xfrm>
              <a:off x="6439195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-4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9CDACFF-2A63-451C-922B-AB65216BC6DF}"/>
                </a:ext>
              </a:extLst>
            </p:cNvPr>
            <p:cNvSpPr/>
            <p:nvPr/>
          </p:nvSpPr>
          <p:spPr>
            <a:xfrm>
              <a:off x="7281024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5973CE4A-CF3B-4FBD-9B25-7817FCF7AB6E}"/>
              </a:ext>
            </a:extLst>
          </p:cNvPr>
          <p:cNvSpPr/>
          <p:nvPr/>
        </p:nvSpPr>
        <p:spPr>
          <a:xfrm>
            <a:off x="5301612" y="406751"/>
            <a:ext cx="4218213" cy="397295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8338A60-1F6A-4F35-B9A1-76B9E36C39BE}"/>
              </a:ext>
            </a:extLst>
          </p:cNvPr>
          <p:cNvCxnSpPr>
            <a:cxnSpLocks/>
          </p:cNvCxnSpPr>
          <p:nvPr/>
        </p:nvCxnSpPr>
        <p:spPr>
          <a:xfrm>
            <a:off x="2993815" y="4877868"/>
            <a:ext cx="1221623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41DCEB-AD12-441B-B069-E6951436650A}"/>
              </a:ext>
            </a:extLst>
          </p:cNvPr>
          <p:cNvCxnSpPr>
            <a:cxnSpLocks/>
          </p:cNvCxnSpPr>
          <p:nvPr/>
        </p:nvCxnSpPr>
        <p:spPr>
          <a:xfrm>
            <a:off x="4215437" y="2413793"/>
            <a:ext cx="0" cy="246407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D493C47-234D-4B0F-B65D-78C1231B493F}"/>
              </a:ext>
            </a:extLst>
          </p:cNvPr>
          <p:cNvSpPr txBox="1"/>
          <p:nvPr/>
        </p:nvSpPr>
        <p:spPr>
          <a:xfrm>
            <a:off x="497006" y="3818553"/>
            <a:ext cx="1028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64</a:t>
            </a:r>
            <a:r>
              <a:rPr lang="en-US" altLang="zh-TW" sz="2400" dirty="0"/>
              <a:t> filters</a:t>
            </a:r>
            <a:endParaRPr lang="zh-TW" altLang="en-US" sz="24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1F3F715-DED8-4C50-B5A3-C25BA41153F4}"/>
              </a:ext>
            </a:extLst>
          </p:cNvPr>
          <p:cNvSpPr txBox="1"/>
          <p:nvPr/>
        </p:nvSpPr>
        <p:spPr>
          <a:xfrm>
            <a:off x="5119279" y="4347238"/>
            <a:ext cx="470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“Image” with </a:t>
            </a:r>
            <a:r>
              <a:rPr lang="en-US" altLang="zh-TW" sz="2400" dirty="0">
                <a:solidFill>
                  <a:srgbClr val="FF0000"/>
                </a:solidFill>
              </a:rPr>
              <a:t>64</a:t>
            </a:r>
            <a:r>
              <a:rPr lang="en-US" altLang="zh-TW" sz="2400" dirty="0"/>
              <a:t> channels</a:t>
            </a:r>
            <a:endParaRPr lang="zh-TW" altLang="en-US" sz="2400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D92CBE6B-A142-4689-A965-86C547E43B7E}"/>
              </a:ext>
            </a:extLst>
          </p:cNvPr>
          <p:cNvGrpSpPr/>
          <p:nvPr/>
        </p:nvGrpSpPr>
        <p:grpSpPr>
          <a:xfrm>
            <a:off x="8248063" y="5761549"/>
            <a:ext cx="2362217" cy="883421"/>
            <a:chOff x="6956685" y="5235328"/>
            <a:chExt cx="2142061" cy="801087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8A69FF5-04E4-4727-A657-A500497EB543}"/>
                </a:ext>
              </a:extLst>
            </p:cNvPr>
            <p:cNvSpPr txBox="1"/>
            <p:nvPr/>
          </p:nvSpPr>
          <p:spPr>
            <a:xfrm>
              <a:off x="6956685" y="5235328"/>
              <a:ext cx="1448123" cy="45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04200" rtl="0">
                <a:defRPr/>
              </a:pPr>
              <a:r>
                <a:rPr lang="en-US" altLang="zh-TW" sz="2647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Filter:</a:t>
              </a:r>
              <a:endParaRPr lang="zh-TW" altLang="en-US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A9A9EB8-C301-41D2-A419-4E8403E66391}"/>
                </a:ext>
              </a:extLst>
            </p:cNvPr>
            <p:cNvSpPr txBox="1"/>
            <p:nvPr/>
          </p:nvSpPr>
          <p:spPr>
            <a:xfrm>
              <a:off x="6956685" y="5583296"/>
              <a:ext cx="2142061" cy="45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TW" sz="2647" dirty="0">
                  <a:solidFill>
                    <a:prstClr val="black"/>
                  </a:solidFill>
                </a:rPr>
                <a:t>3 x 3 x </a:t>
              </a:r>
              <a:r>
                <a:rPr lang="en-US" altLang="zh-TW" sz="2647" dirty="0">
                  <a:solidFill>
                    <a:srgbClr val="FF0000"/>
                  </a:solidFill>
                </a:rPr>
                <a:t>64</a:t>
              </a:r>
              <a:endParaRPr lang="zh-TW" altLang="en-US" sz="2647" kern="12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1906B547-AF8A-4ED7-A8C3-F94DBED3E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05946"/>
              </p:ext>
            </p:extLst>
          </p:nvPr>
        </p:nvGraphicFramePr>
        <p:xfrm>
          <a:off x="5844814" y="5168590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1148ECDD-DCE7-4FBC-9109-A66DF8504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370697"/>
              </p:ext>
            </p:extLst>
          </p:nvPr>
        </p:nvGraphicFramePr>
        <p:xfrm>
          <a:off x="6012877" y="5336654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1B458022-D128-4213-8789-A37EF3E3A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38923"/>
              </p:ext>
            </p:extLst>
          </p:nvPr>
        </p:nvGraphicFramePr>
        <p:xfrm>
          <a:off x="6180941" y="5504717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C777E99C-8BCF-472D-839C-5B576871C296}"/>
              </a:ext>
            </a:extLst>
          </p:cNvPr>
          <p:cNvCxnSpPr>
            <a:cxnSpLocks/>
          </p:cNvCxnSpPr>
          <p:nvPr/>
        </p:nvCxnSpPr>
        <p:spPr>
          <a:xfrm>
            <a:off x="4215438" y="2336112"/>
            <a:ext cx="96244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839F1D99-8F63-4DD0-A4DA-442D22DEC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97821"/>
              </p:ext>
            </p:extLst>
          </p:nvPr>
        </p:nvGraphicFramePr>
        <p:xfrm>
          <a:off x="6320064" y="5643529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" name="文字方塊 82">
            <a:extLst>
              <a:ext uri="{FF2B5EF4-FFF2-40B4-BE49-F238E27FC236}">
                <a16:creationId xmlns:a16="http://schemas.microsoft.com/office/drawing/2014/main" id="{511F5519-D6C5-4C4F-9BF0-1F4D51E9B91C}"/>
              </a:ext>
            </a:extLst>
          </p:cNvPr>
          <p:cNvSpPr txBox="1"/>
          <p:nvPr/>
        </p:nvSpPr>
        <p:spPr>
          <a:xfrm>
            <a:off x="5029369" y="6849224"/>
            <a:ext cx="57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64</a:t>
            </a:r>
            <a:endParaRPr lang="zh-TW" altLang="en-US" sz="2400" kern="12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4" name="右大括弧 83">
            <a:extLst>
              <a:ext uri="{FF2B5EF4-FFF2-40B4-BE49-F238E27FC236}">
                <a16:creationId xmlns:a16="http://schemas.microsoft.com/office/drawing/2014/main" id="{E910F394-38BA-411B-ADFD-81C355D9480E}"/>
              </a:ext>
            </a:extLst>
          </p:cNvPr>
          <p:cNvSpPr/>
          <p:nvPr/>
        </p:nvSpPr>
        <p:spPr>
          <a:xfrm rot="8008147">
            <a:off x="5768841" y="6487801"/>
            <a:ext cx="355260" cy="977221"/>
          </a:xfrm>
          <a:prstGeom prst="rightBrace">
            <a:avLst>
              <a:gd name="adj1" fmla="val 31529"/>
              <a:gd name="adj2" fmla="val 6828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E23BC50B-66D8-4316-9EEE-4354B4781758}"/>
              </a:ext>
            </a:extLst>
          </p:cNvPr>
          <p:cNvSpPr/>
          <p:nvPr/>
        </p:nvSpPr>
        <p:spPr>
          <a:xfrm>
            <a:off x="4872540" y="4973929"/>
            <a:ext cx="4972479" cy="245153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27C85623-14EF-46C2-B5FE-DE07658A9506}"/>
              </a:ext>
            </a:extLst>
          </p:cNvPr>
          <p:cNvCxnSpPr>
            <a:cxnSpLocks/>
          </p:cNvCxnSpPr>
          <p:nvPr/>
        </p:nvCxnSpPr>
        <p:spPr>
          <a:xfrm>
            <a:off x="3451034" y="5535519"/>
            <a:ext cx="76440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9AC359C7-ACE5-4E1E-837C-ED158B97C191}"/>
              </a:ext>
            </a:extLst>
          </p:cNvPr>
          <p:cNvCxnSpPr>
            <a:cxnSpLocks/>
          </p:cNvCxnSpPr>
          <p:nvPr/>
        </p:nvCxnSpPr>
        <p:spPr>
          <a:xfrm>
            <a:off x="4215437" y="5535520"/>
            <a:ext cx="0" cy="73514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D3DE65FD-5EF3-4F99-8E65-17EA22E047AB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215438" y="6199696"/>
            <a:ext cx="657102" cy="1417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投影片編號版面配置區 91">
            <a:extLst>
              <a:ext uri="{FF2B5EF4-FFF2-40B4-BE49-F238E27FC236}">
                <a16:creationId xmlns:a16="http://schemas.microsoft.com/office/drawing/2014/main" id="{D9691B79-F558-4C0D-BD67-41FD97DA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63" name="標題 1">
            <a:extLst>
              <a:ext uri="{FF2B5EF4-FFF2-40B4-BE49-F238E27FC236}">
                <a16:creationId xmlns:a16="http://schemas.microsoft.com/office/drawing/2014/main" id="{3C9EF8E6-26A0-4C1C-AD2C-DAEB9D175301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Multiple convolution layer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 animBg="1"/>
      <p:bldP spid="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73EE8-0BE7-4948-87C5-D6EC4D62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0DD80E-AC1B-47AD-A0C6-7FD6C3E3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821105"/>
              </p:ext>
            </p:extLst>
          </p:nvPr>
        </p:nvGraphicFramePr>
        <p:xfrm>
          <a:off x="5529013" y="3185923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24AD712-16D1-40D9-BFD2-C6427CCF47DB}"/>
              </a:ext>
            </a:extLst>
          </p:cNvPr>
          <p:cNvSpPr txBox="1"/>
          <p:nvPr/>
        </p:nvSpPr>
        <p:spPr>
          <a:xfrm>
            <a:off x="7736116" y="3596562"/>
            <a:ext cx="159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42DC7E-7DA5-499C-9AA0-5E2635F0798B}"/>
              </a:ext>
            </a:extLst>
          </p:cNvPr>
          <p:cNvSpPr txBox="1"/>
          <p:nvPr/>
        </p:nvSpPr>
        <p:spPr>
          <a:xfrm>
            <a:off x="7736116" y="4022688"/>
            <a:ext cx="2362217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647" dirty="0">
                <a:solidFill>
                  <a:prstClr val="black"/>
                </a:solidFill>
              </a:rPr>
              <a:t>3 x 3 x channel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2AA8CDD-D8BF-4A63-AF9A-8FFE2DA58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00379"/>
              </p:ext>
            </p:extLst>
          </p:nvPr>
        </p:nvGraphicFramePr>
        <p:xfrm>
          <a:off x="5697076" y="3353986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CACC678-72F3-4582-9D9F-C92CAE4E6126}"/>
              </a:ext>
            </a:extLst>
          </p:cNvPr>
          <p:cNvSpPr txBox="1"/>
          <p:nvPr/>
        </p:nvSpPr>
        <p:spPr>
          <a:xfrm>
            <a:off x="7729032" y="4429019"/>
            <a:ext cx="135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tensor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1" name="表格 23">
            <a:extLst>
              <a:ext uri="{FF2B5EF4-FFF2-40B4-BE49-F238E27FC236}">
                <a16:creationId xmlns:a16="http://schemas.microsoft.com/office/drawing/2014/main" id="{0C9C1717-0111-4F30-9DB8-4BD5BD5C1F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1981" y="2824472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12" name="表格 23">
            <a:extLst>
              <a:ext uri="{FF2B5EF4-FFF2-40B4-BE49-F238E27FC236}">
                <a16:creationId xmlns:a16="http://schemas.microsoft.com/office/drawing/2014/main" id="{C9576405-3B25-4EE9-ABAC-478362A2CE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1981" y="4335172"/>
          <a:ext cx="464698" cy="40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04DBF9-8DCF-409A-8B09-CF30F4218711}"/>
              </a:ext>
            </a:extLst>
          </p:cNvPr>
          <p:cNvSpPr txBox="1"/>
          <p:nvPr/>
        </p:nvSpPr>
        <p:spPr>
          <a:xfrm rot="5400000">
            <a:off x="1782251" y="3784465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…...</a:t>
            </a:r>
            <a:endParaRPr lang="zh-TW" altLang="en-US" sz="2400" dirty="0"/>
          </a:p>
        </p:txBody>
      </p:sp>
      <p:graphicFrame>
        <p:nvGraphicFramePr>
          <p:cNvPr id="14" name="表格 23">
            <a:extLst>
              <a:ext uri="{FF2B5EF4-FFF2-40B4-BE49-F238E27FC236}">
                <a16:creationId xmlns:a16="http://schemas.microsoft.com/office/drawing/2014/main" id="{F0A0DD7E-1254-4EA8-A328-13DCC129B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2559" y="4777421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E2E898-DFEB-4A0E-9907-048C306E8EDD}"/>
              </a:ext>
            </a:extLst>
          </p:cNvPr>
          <p:cNvGrpSpPr/>
          <p:nvPr/>
        </p:nvGrpSpPr>
        <p:grpSpPr>
          <a:xfrm>
            <a:off x="3592383" y="3969376"/>
            <a:ext cx="703765" cy="703765"/>
            <a:chOff x="8370546" y="1983114"/>
            <a:chExt cx="638175" cy="638175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FB78891-AFFE-431E-94CC-9F63FE734ECB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7" name="手繪多邊形 108">
              <a:extLst>
                <a:ext uri="{FF2B5EF4-FFF2-40B4-BE49-F238E27FC236}">
                  <a16:creationId xmlns:a16="http://schemas.microsoft.com/office/drawing/2014/main" id="{009E1806-2B16-46E2-B2E6-D9981C5C5984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D699044-A47E-41CC-ADB8-F46BA52C661B}"/>
              </a:ext>
            </a:extLst>
          </p:cNvPr>
          <p:cNvCxnSpPr>
            <a:cxnSpLocks/>
          </p:cNvCxnSpPr>
          <p:nvPr/>
        </p:nvCxnSpPr>
        <p:spPr>
          <a:xfrm>
            <a:off x="4311679" y="4304369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FD586D2-36D6-4E03-AF0E-2054205BFBE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306680" y="3024919"/>
            <a:ext cx="1285703" cy="1296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C680CA9-B90E-468D-917B-E3A3C1F4532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312785" y="3421077"/>
            <a:ext cx="1279597" cy="90018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4A89D62-E223-4BCF-A6E0-20AC3D3C8DD5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312785" y="4321259"/>
            <a:ext cx="1279597" cy="2097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056BFCD-D58F-42AE-AD7D-38E973A2129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300943" y="4321259"/>
            <a:ext cx="1291440" cy="6411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C50BBB1-9F99-450E-81B7-5911749B6DA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289100" y="4321259"/>
            <a:ext cx="1303283" cy="10208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BADD5220-4B15-4F58-A0C0-98BDB4B93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944386"/>
              </p:ext>
            </p:extLst>
          </p:nvPr>
        </p:nvGraphicFramePr>
        <p:xfrm>
          <a:off x="5904860" y="3546024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橢圓 32">
            <a:extLst>
              <a:ext uri="{FF2B5EF4-FFF2-40B4-BE49-F238E27FC236}">
                <a16:creationId xmlns:a16="http://schemas.microsoft.com/office/drawing/2014/main" id="{AA595A91-C26A-49C5-850C-A8FBCA74F424}"/>
              </a:ext>
            </a:extLst>
          </p:cNvPr>
          <p:cNvSpPr/>
          <p:nvPr/>
        </p:nvSpPr>
        <p:spPr>
          <a:xfrm>
            <a:off x="5970655" y="3568697"/>
            <a:ext cx="461093" cy="468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716083D-6BBB-4909-985C-344FECCEA152}"/>
              </a:ext>
            </a:extLst>
          </p:cNvPr>
          <p:cNvSpPr/>
          <p:nvPr/>
        </p:nvSpPr>
        <p:spPr>
          <a:xfrm>
            <a:off x="6583832" y="3561066"/>
            <a:ext cx="461093" cy="46843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A5F5E37-B08C-4090-8566-64EE05FC09D7}"/>
              </a:ext>
            </a:extLst>
          </p:cNvPr>
          <p:cNvSpPr/>
          <p:nvPr/>
        </p:nvSpPr>
        <p:spPr>
          <a:xfrm>
            <a:off x="7171373" y="4589280"/>
            <a:ext cx="461093" cy="46843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2328FB-3BE7-48C6-AFB3-50B866DA1752}"/>
              </a:ext>
            </a:extLst>
          </p:cNvPr>
          <p:cNvSpPr txBox="1"/>
          <p:nvPr/>
        </p:nvSpPr>
        <p:spPr>
          <a:xfrm>
            <a:off x="1265196" y="5655175"/>
            <a:ext cx="1557835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47" dirty="0"/>
              <a:t>Receptive field </a:t>
            </a:r>
            <a:endParaRPr lang="zh-TW" altLang="en-US" sz="2647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7A8D5E-8A5C-46A7-95B3-102943324B58}"/>
              </a:ext>
            </a:extLst>
          </p:cNvPr>
          <p:cNvSpPr txBox="1"/>
          <p:nvPr/>
        </p:nvSpPr>
        <p:spPr>
          <a:xfrm>
            <a:off x="4084793" y="6050281"/>
            <a:ext cx="5627029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47" dirty="0"/>
              <a:t>(ignore bias in this slide)</a:t>
            </a:r>
            <a:endParaRPr lang="zh-TW" altLang="en-US" sz="2647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F47AAB1-B5A7-40E7-AC3E-AF325E5A542B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Comparison of Two Stories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272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16C19-1D06-431D-8F50-0E465391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33" y="270001"/>
            <a:ext cx="8005333" cy="746358"/>
          </a:xfrm>
        </p:spPr>
        <p:txBody>
          <a:bodyPr/>
          <a:lstStyle/>
          <a:p>
            <a:r>
              <a:rPr lang="en-US" altLang="zh-TW" dirty="0"/>
              <a:t>Convolutional Layer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C5A473D-885C-4292-80AA-2E7AAE3950D6}"/>
              </a:ext>
            </a:extLst>
          </p:cNvPr>
          <p:cNvSpPr txBox="1"/>
          <p:nvPr/>
        </p:nvSpPr>
        <p:spPr>
          <a:xfrm>
            <a:off x="1396535" y="2167832"/>
            <a:ext cx="398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Neuron Version Story</a:t>
            </a:r>
            <a:endParaRPr lang="zh-TW" altLang="en-US" sz="28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23E935-A5CD-4EB2-A07D-AB4CE6F5DCF4}"/>
              </a:ext>
            </a:extLst>
          </p:cNvPr>
          <p:cNvSpPr txBox="1"/>
          <p:nvPr/>
        </p:nvSpPr>
        <p:spPr>
          <a:xfrm>
            <a:off x="5958310" y="2165866"/>
            <a:ext cx="373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Filter Version Story</a:t>
            </a:r>
            <a:endParaRPr lang="zh-TW" altLang="en-US" sz="2800" b="1" i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3344FA-3304-41D7-9285-DBD57D49FC99}"/>
              </a:ext>
            </a:extLst>
          </p:cNvPr>
          <p:cNvSpPr txBox="1"/>
          <p:nvPr/>
        </p:nvSpPr>
        <p:spPr>
          <a:xfrm>
            <a:off x="1614067" y="6081584"/>
            <a:ext cx="822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They are the same story.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5A8DE1-976A-482D-A5E1-0301974BC886}"/>
              </a:ext>
            </a:extLst>
          </p:cNvPr>
          <p:cNvSpPr txBox="1"/>
          <p:nvPr/>
        </p:nvSpPr>
        <p:spPr>
          <a:xfrm>
            <a:off x="1396536" y="3156768"/>
            <a:ext cx="3950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neuron only considers a receptive field.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3ABF7B-7A00-4900-9683-3ABD1081CF9D}"/>
              </a:ext>
            </a:extLst>
          </p:cNvPr>
          <p:cNvSpPr txBox="1"/>
          <p:nvPr/>
        </p:nvSpPr>
        <p:spPr>
          <a:xfrm>
            <a:off x="6163306" y="3156768"/>
            <a:ext cx="3672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a set of filters detecting small patterns.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5229DD-1A8F-48E5-B8BE-7429EA9FDDC0}"/>
              </a:ext>
            </a:extLst>
          </p:cNvPr>
          <p:cNvSpPr txBox="1"/>
          <p:nvPr/>
        </p:nvSpPr>
        <p:spPr>
          <a:xfrm>
            <a:off x="1396535" y="4502149"/>
            <a:ext cx="395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neurons with different receptive fields share the parameters.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C1E53E8-E7D2-4238-A61A-93C341F2F2C6}"/>
              </a:ext>
            </a:extLst>
          </p:cNvPr>
          <p:cNvSpPr txBox="1"/>
          <p:nvPr/>
        </p:nvSpPr>
        <p:spPr>
          <a:xfrm>
            <a:off x="6163305" y="4686450"/>
            <a:ext cx="367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convolves over the input image.</a:t>
            </a:r>
            <a:endParaRPr lang="zh-TW" altLang="en-US" sz="2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3533EA1-895E-4E57-994B-D7DF90CCA7A0}"/>
              </a:ext>
            </a:extLst>
          </p:cNvPr>
          <p:cNvCxnSpPr/>
          <p:nvPr/>
        </p:nvCxnSpPr>
        <p:spPr>
          <a:xfrm>
            <a:off x="-85540" y="2902778"/>
            <a:ext cx="11466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F3AC94B-A0FE-4AFA-8489-896CD8F5C1B8}"/>
              </a:ext>
            </a:extLst>
          </p:cNvPr>
          <p:cNvCxnSpPr/>
          <p:nvPr/>
        </p:nvCxnSpPr>
        <p:spPr>
          <a:xfrm>
            <a:off x="-85540" y="4371977"/>
            <a:ext cx="11466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B09D1C0-5D89-4C76-A2F7-CEBCAC0F5179}"/>
              </a:ext>
            </a:extLst>
          </p:cNvPr>
          <p:cNvCxnSpPr/>
          <p:nvPr/>
        </p:nvCxnSpPr>
        <p:spPr>
          <a:xfrm>
            <a:off x="-85540" y="5906232"/>
            <a:ext cx="11466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160FE95-4924-4D36-92FA-1B2B5D7DDDA3}"/>
              </a:ext>
            </a:extLst>
          </p:cNvPr>
          <p:cNvCxnSpPr>
            <a:cxnSpLocks/>
          </p:cNvCxnSpPr>
          <p:nvPr/>
        </p:nvCxnSpPr>
        <p:spPr>
          <a:xfrm>
            <a:off x="5773636" y="2060812"/>
            <a:ext cx="0" cy="38244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5680241-3FF9-46AE-B48F-71E98D2E4E83}"/>
              </a:ext>
            </a:extLst>
          </p:cNvPr>
          <p:cNvCxnSpPr/>
          <p:nvPr/>
        </p:nvCxnSpPr>
        <p:spPr>
          <a:xfrm>
            <a:off x="-85541" y="2060812"/>
            <a:ext cx="11466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238B1C89-1994-4A0E-A10D-DFE82A17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7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854F7-751B-45A6-BC08-B04ECEEC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81" y="1723897"/>
            <a:ext cx="8796104" cy="1292662"/>
          </a:xfrm>
        </p:spPr>
        <p:txBody>
          <a:bodyPr/>
          <a:lstStyle/>
          <a:p>
            <a:r>
              <a:rPr lang="en-US" altLang="zh-TW" sz="2800" dirty="0"/>
              <a:t>Subsampling</a:t>
            </a:r>
            <a:r>
              <a:rPr lang="zh-TW" altLang="en-US" sz="2800" dirty="0"/>
              <a:t> </a:t>
            </a:r>
            <a:r>
              <a:rPr lang="en-US" altLang="zh-TW" sz="2800" dirty="0"/>
              <a:t>the pixels will not change the object</a:t>
            </a:r>
            <a:endParaRPr lang="zh-TW" altLang="en-US" sz="2800" dirty="0"/>
          </a:p>
          <a:p>
            <a:endParaRPr lang="zh-TW" altLang="en-US" sz="2800" dirty="0"/>
          </a:p>
        </p:txBody>
      </p:sp>
      <p:pic>
        <p:nvPicPr>
          <p:cNvPr id="4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64C521FB-347E-49B5-87A3-E8E96D1D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7" y="3672983"/>
            <a:ext cx="3678955" cy="249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B8917CED-9BDD-4296-BAB2-15C5DD2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88" y="4234857"/>
            <a:ext cx="1937297" cy="131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:a16="http://schemas.microsoft.com/office/drawing/2014/main" id="{E0116ECD-F5FF-49DC-AB1C-6AA13502722D}"/>
              </a:ext>
            </a:extLst>
          </p:cNvPr>
          <p:cNvSpPr/>
          <p:nvPr/>
        </p:nvSpPr>
        <p:spPr>
          <a:xfrm>
            <a:off x="5153725" y="4448311"/>
            <a:ext cx="2051903" cy="885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0AAFA7-BA50-4AE1-A78F-1060C56EDC59}"/>
              </a:ext>
            </a:extLst>
          </p:cNvPr>
          <p:cNvSpPr txBox="1"/>
          <p:nvPr/>
        </p:nvSpPr>
        <p:spPr>
          <a:xfrm>
            <a:off x="5037562" y="5327942"/>
            <a:ext cx="2288863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3088" kern="12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subsampling</a:t>
            </a:r>
            <a:endParaRPr lang="zh-TW" altLang="en-US" sz="3088" kern="12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970332-1981-4012-B043-523DFB93A7C6}"/>
              </a:ext>
            </a:extLst>
          </p:cNvPr>
          <p:cNvSpPr txBox="1"/>
          <p:nvPr/>
        </p:nvSpPr>
        <p:spPr>
          <a:xfrm>
            <a:off x="2373774" y="3104121"/>
            <a:ext cx="164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8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bird</a:t>
            </a:r>
            <a:endParaRPr lang="zh-TW" altLang="en-US" sz="28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09F359-8358-44C7-900C-613C7316DCBD}"/>
              </a:ext>
            </a:extLst>
          </p:cNvPr>
          <p:cNvSpPr txBox="1"/>
          <p:nvPr/>
        </p:nvSpPr>
        <p:spPr>
          <a:xfrm>
            <a:off x="7586925" y="3646168"/>
            <a:ext cx="164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8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bird</a:t>
            </a:r>
            <a:endParaRPr lang="zh-TW" altLang="en-US" sz="28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A23E43E5-2568-45AF-A748-7E01E144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AE13CAA-675A-4E76-B7EF-7419C5424183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Motivation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929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3A02E9-DF63-4B3F-8EDA-E0535918F6D0}"/>
              </a:ext>
            </a:extLst>
          </p:cNvPr>
          <p:cNvSpPr/>
          <p:nvPr/>
        </p:nvSpPr>
        <p:spPr>
          <a:xfrm>
            <a:off x="4411848" y="3119674"/>
            <a:ext cx="1659625" cy="17265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47" dirty="0"/>
              <a:t>Model</a:t>
            </a:r>
            <a:endParaRPr lang="zh-TW" altLang="en-US" sz="2647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F821E6-4FA0-4011-9B22-5C914DF7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61" y="2736139"/>
            <a:ext cx="2582084" cy="274822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4537D5D-CD92-4D83-813F-FF99C857696F}"/>
              </a:ext>
            </a:extLst>
          </p:cNvPr>
          <p:cNvSpPr txBox="1"/>
          <p:nvPr/>
        </p:nvSpPr>
        <p:spPr>
          <a:xfrm>
            <a:off x="2316710" y="5229811"/>
            <a:ext cx="2245072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47" dirty="0"/>
              <a:t>100 x 100</a:t>
            </a:r>
            <a:endParaRPr lang="zh-TW" altLang="en-US" sz="2647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EA37B-6387-4600-BCD2-B9987EF8C7BF}"/>
              </a:ext>
            </a:extLst>
          </p:cNvPr>
          <p:cNvCxnSpPr>
            <a:cxnSpLocks/>
          </p:cNvCxnSpPr>
          <p:nvPr/>
        </p:nvCxnSpPr>
        <p:spPr>
          <a:xfrm>
            <a:off x="3439247" y="3997468"/>
            <a:ext cx="892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5349FED-DB79-46FF-889B-658FF1062F36}"/>
              </a:ext>
            </a:extLst>
          </p:cNvPr>
          <p:cNvCxnSpPr>
            <a:cxnSpLocks/>
          </p:cNvCxnSpPr>
          <p:nvPr/>
        </p:nvCxnSpPr>
        <p:spPr>
          <a:xfrm>
            <a:off x="6176513" y="3997468"/>
            <a:ext cx="9697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ECE46B1-AA6A-406B-813A-7DCC64C13187}"/>
                  </a:ext>
                </a:extLst>
              </p:cNvPr>
              <p:cNvSpPr txBox="1"/>
              <p:nvPr/>
            </p:nvSpPr>
            <p:spPr>
              <a:xfrm>
                <a:off x="7403696" y="3724290"/>
                <a:ext cx="312752" cy="475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88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3088" b="1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3088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ECE46B1-AA6A-406B-813A-7DCC64C1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696" y="3724290"/>
                <a:ext cx="312752" cy="475195"/>
              </a:xfrm>
              <a:prstGeom prst="rect">
                <a:avLst/>
              </a:prstGeom>
              <a:blipFill>
                <a:blip r:embed="rId4"/>
                <a:stretch>
                  <a:fillRect l="-1961" r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7B038E9-829D-44B9-983E-6591CEEAD0A3}"/>
                  </a:ext>
                </a:extLst>
              </p:cNvPr>
              <p:cNvSpPr txBox="1"/>
              <p:nvPr/>
            </p:nvSpPr>
            <p:spPr>
              <a:xfrm>
                <a:off x="9062823" y="3707386"/>
                <a:ext cx="928905" cy="475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088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088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3088" b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7B038E9-829D-44B9-983E-6591CEEAD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823" y="3707386"/>
                <a:ext cx="928905" cy="475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E1DDB0-38F6-4C32-943C-106262093F44}"/>
              </a:ext>
            </a:extLst>
          </p:cNvPr>
          <p:cNvCxnSpPr>
            <a:cxnSpLocks/>
          </p:cNvCxnSpPr>
          <p:nvPr/>
        </p:nvCxnSpPr>
        <p:spPr>
          <a:xfrm>
            <a:off x="7875407" y="3998932"/>
            <a:ext cx="1418503" cy="0"/>
          </a:xfrm>
          <a:prstGeom prst="straightConnector1">
            <a:avLst/>
          </a:prstGeom>
          <a:ln w="571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31223CB-788D-4229-81E8-72722844E248}"/>
              </a:ext>
            </a:extLst>
          </p:cNvPr>
          <p:cNvSpPr txBox="1"/>
          <p:nvPr/>
        </p:nvSpPr>
        <p:spPr>
          <a:xfrm>
            <a:off x="7462122" y="4129543"/>
            <a:ext cx="2245072" cy="90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47" dirty="0"/>
              <a:t>Cross </a:t>
            </a:r>
          </a:p>
          <a:p>
            <a:pPr algn="ctr"/>
            <a:r>
              <a:rPr lang="en-US" altLang="zh-TW" sz="2647" dirty="0"/>
              <a:t>entropy</a:t>
            </a:r>
            <a:endParaRPr lang="zh-TW" altLang="en-US" sz="2647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6169200-1718-4FCD-879B-C0D38537ABFF}"/>
              </a:ext>
            </a:extLst>
          </p:cNvPr>
          <p:cNvGrpSpPr/>
          <p:nvPr/>
        </p:nvGrpSpPr>
        <p:grpSpPr>
          <a:xfrm>
            <a:off x="8135304" y="1366102"/>
            <a:ext cx="1621349" cy="2171877"/>
            <a:chOff x="7190460" y="4154983"/>
            <a:chExt cx="1470241" cy="1969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A57D6C5-0E79-454A-B228-EA9CAE5398D5}"/>
                    </a:ext>
                  </a:extLst>
                </p:cNvPr>
                <p:cNvSpPr txBox="1"/>
                <p:nvPr/>
              </p:nvSpPr>
              <p:spPr>
                <a:xfrm>
                  <a:off x="8109843" y="4154983"/>
                  <a:ext cx="550858" cy="19694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3088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3088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3088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3088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088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3088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3088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3088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A57D6C5-0E79-454A-B228-EA9CAE539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9843" y="4154983"/>
                  <a:ext cx="550858" cy="19694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269551A-8B40-4648-9E74-0819CF28CE59}"/>
                </a:ext>
              </a:extLst>
            </p:cNvPr>
            <p:cNvSpPr txBox="1"/>
            <p:nvPr/>
          </p:nvSpPr>
          <p:spPr>
            <a:xfrm>
              <a:off x="7211205" y="4958622"/>
              <a:ext cx="940129" cy="334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/>
                <a:t>cat</a:t>
              </a:r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C54E4FC-DDD3-4FEA-AEB9-9C442F00DA86}"/>
                </a:ext>
              </a:extLst>
            </p:cNvPr>
            <p:cNvSpPr txBox="1"/>
            <p:nvPr/>
          </p:nvSpPr>
          <p:spPr>
            <a:xfrm>
              <a:off x="7190460" y="4557731"/>
              <a:ext cx="940129" cy="334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/>
                <a:t>dog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C1DEC34-C42E-4D35-91A2-7DB43DA9789C}"/>
                </a:ext>
              </a:extLst>
            </p:cNvPr>
            <p:cNvSpPr txBox="1"/>
            <p:nvPr/>
          </p:nvSpPr>
          <p:spPr>
            <a:xfrm>
              <a:off x="7200765" y="5327954"/>
              <a:ext cx="940129" cy="334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/>
                <a:t>tree</a:t>
              </a:r>
              <a:endParaRPr lang="zh-TW" altLang="en-US" dirty="0"/>
            </a:p>
          </p:txBody>
        </p:sp>
      </p:grp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A3FAA465-369C-4E0C-8FE5-2062038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         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51CE67-97A5-428E-9736-996D258476D5}"/>
              </a:ext>
            </a:extLst>
          </p:cNvPr>
          <p:cNvSpPr txBox="1"/>
          <p:nvPr/>
        </p:nvSpPr>
        <p:spPr>
          <a:xfrm>
            <a:off x="1211020" y="6101492"/>
            <a:ext cx="481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(All the images to be classified have the same size.)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0F0529D-2873-4E71-885E-8E91020D0268}"/>
                  </a:ext>
                </a:extLst>
              </p:cNvPr>
              <p:cNvSpPr txBox="1"/>
              <p:nvPr/>
            </p:nvSpPr>
            <p:spPr>
              <a:xfrm>
                <a:off x="7101275" y="1366102"/>
                <a:ext cx="908839" cy="217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08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3088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3088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3088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3088" i="1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3088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zh-TW" altLang="en-US" sz="3088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3088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0F0529D-2873-4E71-885E-8E91020D0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275" y="1366102"/>
                <a:ext cx="908839" cy="2171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標題 1">
            <a:extLst>
              <a:ext uri="{FF2B5EF4-FFF2-40B4-BE49-F238E27FC236}">
                <a16:creationId xmlns:a16="http://schemas.microsoft.com/office/drawing/2014/main" id="{0D370305-DE8E-4971-BC02-A003C105B679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Image Classification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175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/>
          <p:cNvSpPr/>
          <p:nvPr/>
        </p:nvSpPr>
        <p:spPr>
          <a:xfrm>
            <a:off x="1292083" y="3622949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220433" y="3622949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148783" y="3622949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077134" y="3622949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292083" y="4505282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220433" y="4505282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3148783" y="4505282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4077134" y="4505282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1292083" y="5451214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220433" y="5451214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148783" y="5451214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077134" y="5451214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292083" y="633354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2220433" y="633354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3148783" y="633354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077134" y="6333546"/>
            <a:ext cx="794000" cy="79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6603693" y="1783632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8245475" y="2301085"/>
            <a:ext cx="1596958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2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889541" y="369891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6817892" y="369891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7746242" y="369891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8674592" y="3698915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889541" y="458124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817892" y="458124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7746242" y="458124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8674592" y="4581248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889541" y="5527180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6817892" y="5527180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7746242" y="5527180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-2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8674592" y="5527180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889541" y="6409512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6817892" y="6409512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7746242" y="6409512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-4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8674592" y="6409512"/>
            <a:ext cx="794000" cy="79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2187171" y="1783632"/>
          <a:ext cx="1788876" cy="1512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-1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976047" y="2285360"/>
            <a:ext cx="1596958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Filter 1</a:t>
            </a:r>
            <a:endParaRPr lang="zh-TW" altLang="en-US" sz="2647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2083" y="3622949"/>
            <a:ext cx="1722351" cy="1676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48782" y="3622949"/>
            <a:ext cx="1722351" cy="1676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292083" y="5448667"/>
            <a:ext cx="1722351" cy="1676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48782" y="5448667"/>
            <a:ext cx="1722351" cy="1676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889543" y="3667115"/>
            <a:ext cx="1722351" cy="16763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746242" y="3667115"/>
            <a:ext cx="1722351" cy="16763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89543" y="5492833"/>
            <a:ext cx="1722351" cy="16763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746242" y="5492833"/>
            <a:ext cx="1722351" cy="16763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E42C34-B14D-4989-AABA-9FB52B29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60" name="標題 1">
            <a:extLst>
              <a:ext uri="{FF2B5EF4-FFF2-40B4-BE49-F238E27FC236}">
                <a16:creationId xmlns:a16="http://schemas.microsoft.com/office/drawing/2014/main" id="{EE3AFDAC-A5A3-4B36-88E1-5DFC1BBAB377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Pooling – Max Pooling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.hswstatic.com/gif/whiskers-sam.jpg">
            <a:extLst>
              <a:ext uri="{FF2B5EF4-FFF2-40B4-BE49-F238E27FC236}">
                <a16:creationId xmlns:a16="http://schemas.microsoft.com/office/drawing/2014/main" id="{40511C1B-C01B-477F-AE36-DDAC88C2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09" y="2019562"/>
            <a:ext cx="1953025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9EA47F-AF93-4DB1-B66A-7D6964ADEA0B}"/>
              </a:ext>
            </a:extLst>
          </p:cNvPr>
          <p:cNvSpPr/>
          <p:nvPr/>
        </p:nvSpPr>
        <p:spPr>
          <a:xfrm>
            <a:off x="1535813" y="3936163"/>
            <a:ext cx="1915221" cy="61368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下箭號 11">
            <a:extLst>
              <a:ext uri="{FF2B5EF4-FFF2-40B4-BE49-F238E27FC236}">
                <a16:creationId xmlns:a16="http://schemas.microsoft.com/office/drawing/2014/main" id="{0D6DDD35-639C-4B71-BADC-D438AE95DB3F}"/>
              </a:ext>
            </a:extLst>
          </p:cNvPr>
          <p:cNvSpPr/>
          <p:nvPr/>
        </p:nvSpPr>
        <p:spPr>
          <a:xfrm>
            <a:off x="2219201" y="3409317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向下箭號 17">
            <a:extLst>
              <a:ext uri="{FF2B5EF4-FFF2-40B4-BE49-F238E27FC236}">
                <a16:creationId xmlns:a16="http://schemas.microsoft.com/office/drawing/2014/main" id="{0626EB99-E720-4A48-A6E1-0109B1AC4F53}"/>
              </a:ext>
            </a:extLst>
          </p:cNvPr>
          <p:cNvSpPr/>
          <p:nvPr/>
        </p:nvSpPr>
        <p:spPr>
          <a:xfrm>
            <a:off x="2219201" y="4634262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向下箭號 17">
            <a:extLst>
              <a:ext uri="{FF2B5EF4-FFF2-40B4-BE49-F238E27FC236}">
                <a16:creationId xmlns:a16="http://schemas.microsoft.com/office/drawing/2014/main" id="{A4D5B002-971F-4546-94F8-6C09F6B8B15D}"/>
              </a:ext>
            </a:extLst>
          </p:cNvPr>
          <p:cNvSpPr/>
          <p:nvPr/>
        </p:nvSpPr>
        <p:spPr>
          <a:xfrm>
            <a:off x="2219201" y="5903990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B98860-6916-4471-A52C-62C0A5ADE23E}"/>
              </a:ext>
            </a:extLst>
          </p:cNvPr>
          <p:cNvSpPr txBox="1"/>
          <p:nvPr/>
        </p:nvSpPr>
        <p:spPr>
          <a:xfrm rot="5400000">
            <a:off x="2231604" y="6644760"/>
            <a:ext cx="78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04200" rtl="0"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2400" b="1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F1C6006-ED82-4960-B51F-1380F61947DB}"/>
              </a:ext>
            </a:extLst>
          </p:cNvPr>
          <p:cNvGrpSpPr/>
          <p:nvPr/>
        </p:nvGrpSpPr>
        <p:grpSpPr>
          <a:xfrm>
            <a:off x="5492151" y="507848"/>
            <a:ext cx="3781451" cy="3734210"/>
            <a:chOff x="4572000" y="2134622"/>
            <a:chExt cx="3429024" cy="3386185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BBBCAB90-C135-43C3-B5E4-643C2904A5FE}"/>
                </a:ext>
              </a:extLst>
            </p:cNvPr>
            <p:cNvSpPr/>
            <p:nvPr/>
          </p:nvSpPr>
          <p:spPr>
            <a:xfrm>
              <a:off x="4572000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DCDB7ED-B691-4B9B-B045-6D9FDE4D9435}"/>
                </a:ext>
              </a:extLst>
            </p:cNvPr>
            <p:cNvSpPr/>
            <p:nvPr/>
          </p:nvSpPr>
          <p:spPr>
            <a:xfrm>
              <a:off x="5413829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945AB5-8AE3-4733-83FE-6DD385705890}"/>
                </a:ext>
              </a:extLst>
            </p:cNvPr>
            <p:cNvSpPr/>
            <p:nvPr/>
          </p:nvSpPr>
          <p:spPr>
            <a:xfrm>
              <a:off x="6255658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88BA1C5-B496-411C-8EE5-813B5D27EDE1}"/>
                </a:ext>
              </a:extLst>
            </p:cNvPr>
            <p:cNvSpPr/>
            <p:nvPr/>
          </p:nvSpPr>
          <p:spPr>
            <a:xfrm>
              <a:off x="7097487" y="21346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FADA629-4EFB-4775-901F-396132870E19}"/>
                </a:ext>
              </a:extLst>
            </p:cNvPr>
            <p:cNvSpPr/>
            <p:nvPr/>
          </p:nvSpPr>
          <p:spPr>
            <a:xfrm>
              <a:off x="4572000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2813A8F-DEB2-47BD-AAAE-4BE1FD25C990}"/>
                </a:ext>
              </a:extLst>
            </p:cNvPr>
            <p:cNvSpPr/>
            <p:nvPr/>
          </p:nvSpPr>
          <p:spPr>
            <a:xfrm>
              <a:off x="5413829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269C30E0-BE49-4888-9C29-B994B816BEF5}"/>
                </a:ext>
              </a:extLst>
            </p:cNvPr>
            <p:cNvSpPr/>
            <p:nvPr/>
          </p:nvSpPr>
          <p:spPr>
            <a:xfrm>
              <a:off x="6255658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CE45B7A-49F2-4D03-A7BC-33FD7B97F6E9}"/>
                </a:ext>
              </a:extLst>
            </p:cNvPr>
            <p:cNvSpPr/>
            <p:nvPr/>
          </p:nvSpPr>
          <p:spPr>
            <a:xfrm>
              <a:off x="7097487" y="29347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B98EAC1-20FD-4B98-8901-294A04600704}"/>
                </a:ext>
              </a:extLst>
            </p:cNvPr>
            <p:cNvSpPr/>
            <p:nvPr/>
          </p:nvSpPr>
          <p:spPr>
            <a:xfrm>
              <a:off x="4572000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51AE0EF4-8EEA-44FD-B654-D18DEB1CF5DE}"/>
                </a:ext>
              </a:extLst>
            </p:cNvPr>
            <p:cNvSpPr/>
            <p:nvPr/>
          </p:nvSpPr>
          <p:spPr>
            <a:xfrm>
              <a:off x="5413829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92C3026-0AF2-4FDD-92BD-E435054519CA}"/>
                </a:ext>
              </a:extLst>
            </p:cNvPr>
            <p:cNvSpPr/>
            <p:nvPr/>
          </p:nvSpPr>
          <p:spPr>
            <a:xfrm>
              <a:off x="6255658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ADEEB81A-5792-4345-B31F-EBEEB37447E6}"/>
                </a:ext>
              </a:extLst>
            </p:cNvPr>
            <p:cNvSpPr/>
            <p:nvPr/>
          </p:nvSpPr>
          <p:spPr>
            <a:xfrm>
              <a:off x="7097487" y="37924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44663BB-485E-4E6B-9D6A-B9C3C6DD3212}"/>
                </a:ext>
              </a:extLst>
            </p:cNvPr>
            <p:cNvSpPr/>
            <p:nvPr/>
          </p:nvSpPr>
          <p:spPr>
            <a:xfrm>
              <a:off x="4572000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48B87009-F4DF-4180-8092-FFE56505E9CE}"/>
                </a:ext>
              </a:extLst>
            </p:cNvPr>
            <p:cNvSpPr/>
            <p:nvPr/>
          </p:nvSpPr>
          <p:spPr>
            <a:xfrm>
              <a:off x="5413829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85FA9069-C989-4684-B255-3916F9A54BBF}"/>
                </a:ext>
              </a:extLst>
            </p:cNvPr>
            <p:cNvSpPr/>
            <p:nvPr/>
          </p:nvSpPr>
          <p:spPr>
            <a:xfrm>
              <a:off x="6255658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FA677C0-C9BD-4755-9434-93DF20957467}"/>
                </a:ext>
              </a:extLst>
            </p:cNvPr>
            <p:cNvSpPr/>
            <p:nvPr/>
          </p:nvSpPr>
          <p:spPr>
            <a:xfrm>
              <a:off x="7097487" y="459259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C197B833-84A5-4CE2-8304-79223F7AD927}"/>
                </a:ext>
              </a:extLst>
            </p:cNvPr>
            <p:cNvSpPr/>
            <p:nvPr/>
          </p:nvSpPr>
          <p:spPr>
            <a:xfrm>
              <a:off x="4755537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61A6A63A-E70F-4C2A-8660-D5C96FEFE893}"/>
                </a:ext>
              </a:extLst>
            </p:cNvPr>
            <p:cNvSpPr/>
            <p:nvPr/>
          </p:nvSpPr>
          <p:spPr>
            <a:xfrm>
              <a:off x="5597366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657FC184-D68E-4E15-B40C-BB6AA603159D}"/>
                </a:ext>
              </a:extLst>
            </p:cNvPr>
            <p:cNvSpPr/>
            <p:nvPr/>
          </p:nvSpPr>
          <p:spPr>
            <a:xfrm>
              <a:off x="6439195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3A1D997-4536-44FD-BC04-545C24EE0462}"/>
                </a:ext>
              </a:extLst>
            </p:cNvPr>
            <p:cNvSpPr/>
            <p:nvPr/>
          </p:nvSpPr>
          <p:spPr>
            <a:xfrm>
              <a:off x="7281024" y="23428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8AEEF71-8855-48C5-9317-A41CA3DEF564}"/>
                </a:ext>
              </a:extLst>
            </p:cNvPr>
            <p:cNvSpPr/>
            <p:nvPr/>
          </p:nvSpPr>
          <p:spPr>
            <a:xfrm>
              <a:off x="4755537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CC9345D6-5B81-4558-99DF-3A10ACEE7FC6}"/>
                </a:ext>
              </a:extLst>
            </p:cNvPr>
            <p:cNvSpPr/>
            <p:nvPr/>
          </p:nvSpPr>
          <p:spPr>
            <a:xfrm>
              <a:off x="5597366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A7B4284-1A92-4719-AE4A-A4BAE42EB61C}"/>
                </a:ext>
              </a:extLst>
            </p:cNvPr>
            <p:cNvSpPr/>
            <p:nvPr/>
          </p:nvSpPr>
          <p:spPr>
            <a:xfrm>
              <a:off x="6439195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5F9DB96-7D2A-48A4-96C0-64C49F31D2DF}"/>
                </a:ext>
              </a:extLst>
            </p:cNvPr>
            <p:cNvSpPr/>
            <p:nvPr/>
          </p:nvSpPr>
          <p:spPr>
            <a:xfrm>
              <a:off x="7281024" y="31429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838ED881-D7FD-460C-B55D-7BAD56E1D600}"/>
                </a:ext>
              </a:extLst>
            </p:cNvPr>
            <p:cNvSpPr/>
            <p:nvPr/>
          </p:nvSpPr>
          <p:spPr>
            <a:xfrm>
              <a:off x="4755537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DB11323-93F9-49A9-9CB7-B86856CC76BB}"/>
                </a:ext>
              </a:extLst>
            </p:cNvPr>
            <p:cNvSpPr/>
            <p:nvPr/>
          </p:nvSpPr>
          <p:spPr>
            <a:xfrm>
              <a:off x="5597366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AB53DFA-3581-4D68-8062-C717C2AABA65}"/>
                </a:ext>
              </a:extLst>
            </p:cNvPr>
            <p:cNvSpPr/>
            <p:nvPr/>
          </p:nvSpPr>
          <p:spPr>
            <a:xfrm>
              <a:off x="6439195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-2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FCEDAF47-6A06-452C-8752-5C727FA6BE73}"/>
                </a:ext>
              </a:extLst>
            </p:cNvPr>
            <p:cNvSpPr/>
            <p:nvPr/>
          </p:nvSpPr>
          <p:spPr>
            <a:xfrm>
              <a:off x="7281024" y="40007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E142134-7B4E-4ABA-BBBB-C2CBC2DBB29D}"/>
                </a:ext>
              </a:extLst>
            </p:cNvPr>
            <p:cNvSpPr/>
            <p:nvPr/>
          </p:nvSpPr>
          <p:spPr>
            <a:xfrm>
              <a:off x="4755537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B8E5C5F7-4B0F-45FA-909F-F58FFBE6F6C2}"/>
                </a:ext>
              </a:extLst>
            </p:cNvPr>
            <p:cNvSpPr/>
            <p:nvPr/>
          </p:nvSpPr>
          <p:spPr>
            <a:xfrm>
              <a:off x="5597366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7F5F78D4-E1F5-4816-9269-B7ED500C7E1E}"/>
                </a:ext>
              </a:extLst>
            </p:cNvPr>
            <p:cNvSpPr/>
            <p:nvPr/>
          </p:nvSpPr>
          <p:spPr>
            <a:xfrm>
              <a:off x="6439195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-4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9CDACFF-2A63-451C-922B-AB65216BC6DF}"/>
                </a:ext>
              </a:extLst>
            </p:cNvPr>
            <p:cNvSpPr/>
            <p:nvPr/>
          </p:nvSpPr>
          <p:spPr>
            <a:xfrm>
              <a:off x="7281024" y="4800807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5973CE4A-CF3B-4FBD-9B25-7817FCF7AB6E}"/>
              </a:ext>
            </a:extLst>
          </p:cNvPr>
          <p:cNvSpPr/>
          <p:nvPr/>
        </p:nvSpPr>
        <p:spPr>
          <a:xfrm>
            <a:off x="5301612" y="406751"/>
            <a:ext cx="4218213" cy="397295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8338A60-1F6A-4F35-B9A1-76B9E36C39BE}"/>
              </a:ext>
            </a:extLst>
          </p:cNvPr>
          <p:cNvCxnSpPr>
            <a:cxnSpLocks/>
          </p:cNvCxnSpPr>
          <p:nvPr/>
        </p:nvCxnSpPr>
        <p:spPr>
          <a:xfrm>
            <a:off x="2993815" y="4877868"/>
            <a:ext cx="1221623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41DCEB-AD12-441B-B069-E6951436650A}"/>
              </a:ext>
            </a:extLst>
          </p:cNvPr>
          <p:cNvCxnSpPr>
            <a:cxnSpLocks/>
          </p:cNvCxnSpPr>
          <p:nvPr/>
        </p:nvCxnSpPr>
        <p:spPr>
          <a:xfrm>
            <a:off x="4215437" y="2413793"/>
            <a:ext cx="0" cy="246407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1F3F715-DED8-4C50-B5A3-C25BA41153F4}"/>
              </a:ext>
            </a:extLst>
          </p:cNvPr>
          <p:cNvSpPr txBox="1"/>
          <p:nvPr/>
        </p:nvSpPr>
        <p:spPr>
          <a:xfrm>
            <a:off x="5119279" y="4347238"/>
            <a:ext cx="470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“Image” with 64 channels</a:t>
            </a:r>
            <a:endParaRPr lang="zh-TW" altLang="en-US" sz="2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C777E99C-8BCF-472D-839C-5B576871C296}"/>
              </a:ext>
            </a:extLst>
          </p:cNvPr>
          <p:cNvCxnSpPr>
            <a:cxnSpLocks/>
          </p:cNvCxnSpPr>
          <p:nvPr/>
        </p:nvCxnSpPr>
        <p:spPr>
          <a:xfrm>
            <a:off x="4215438" y="2336112"/>
            <a:ext cx="96244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E23BC50B-66D8-4316-9EEE-4354B4781758}"/>
              </a:ext>
            </a:extLst>
          </p:cNvPr>
          <p:cNvSpPr/>
          <p:nvPr/>
        </p:nvSpPr>
        <p:spPr>
          <a:xfrm>
            <a:off x="6067634" y="4973929"/>
            <a:ext cx="2787388" cy="245153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D3DE65FD-5EF3-4F99-8E65-17EA22E047AB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3035419" y="6199695"/>
            <a:ext cx="3032215" cy="224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A499E423-C0AC-4E6B-A07B-52454AF27A58}"/>
              </a:ext>
            </a:extLst>
          </p:cNvPr>
          <p:cNvSpPr/>
          <p:nvPr/>
        </p:nvSpPr>
        <p:spPr>
          <a:xfrm>
            <a:off x="1535813" y="5196506"/>
            <a:ext cx="1915221" cy="6136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Pooling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F0EBBF10-35C9-432D-BAA0-075B948800B9}"/>
              </a:ext>
            </a:extLst>
          </p:cNvPr>
          <p:cNvGrpSpPr/>
          <p:nvPr/>
        </p:nvGrpSpPr>
        <p:grpSpPr>
          <a:xfrm>
            <a:off x="6420502" y="5186485"/>
            <a:ext cx="2148117" cy="1953639"/>
            <a:chOff x="1561968" y="1612084"/>
            <a:chExt cx="1947915" cy="1771562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EE8A87AD-5BB5-4613-BD9E-CBDA00DFC189}"/>
                </a:ext>
              </a:extLst>
            </p:cNvPr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71D870D6-B89E-44EA-AE21-C2C3053ED278}"/>
                </a:ext>
              </a:extLst>
            </p:cNvPr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D59BEEF9-AF45-4AFB-BCBF-13121A032177}"/>
                </a:ext>
              </a:extLst>
            </p:cNvPr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9E519E0-8E52-43D7-8839-F22042116F1E}"/>
                </a:ext>
              </a:extLst>
            </p:cNvPr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592B4296-9E21-418F-AE7D-BEE954DD2B82}"/>
                </a:ext>
              </a:extLst>
            </p:cNvPr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-1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AA1E1B12-D1F6-4352-81A3-0D67CD2E5A31}"/>
                </a:ext>
              </a:extLst>
            </p:cNvPr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1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63DE7E30-C3C8-4A53-878C-6235CB1A198A}"/>
                </a:ext>
              </a:extLst>
            </p:cNvPr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8ACA837C-A870-4EA6-8EBF-063EB4D227FA}"/>
                </a:ext>
              </a:extLst>
            </p:cNvPr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r>
                <a:rPr lang="en-US" altLang="zh-TW" sz="2400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72F0932-2642-4F25-A3E8-7B14A45EC30F}"/>
              </a:ext>
            </a:extLst>
          </p:cNvPr>
          <p:cNvSpPr txBox="1"/>
          <p:nvPr/>
        </p:nvSpPr>
        <p:spPr>
          <a:xfrm rot="16200000" flipH="1">
            <a:off x="-61017" y="4625853"/>
            <a:ext cx="170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Repeat</a:t>
            </a:r>
            <a:endParaRPr lang="zh-TW" altLang="en-US" sz="2800" dirty="0"/>
          </a:p>
        </p:txBody>
      </p:sp>
      <p:sp>
        <p:nvSpPr>
          <p:cNvPr id="50" name="左大括弧 49">
            <a:extLst>
              <a:ext uri="{FF2B5EF4-FFF2-40B4-BE49-F238E27FC236}">
                <a16:creationId xmlns:a16="http://schemas.microsoft.com/office/drawing/2014/main" id="{C37C0289-074F-4834-BCC4-6C149B925AFC}"/>
              </a:ext>
            </a:extLst>
          </p:cNvPr>
          <p:cNvSpPr/>
          <p:nvPr/>
        </p:nvSpPr>
        <p:spPr>
          <a:xfrm>
            <a:off x="1176079" y="3747285"/>
            <a:ext cx="444264" cy="2643916"/>
          </a:xfrm>
          <a:prstGeom prst="leftBrace">
            <a:avLst>
              <a:gd name="adj1" fmla="val 2274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1" name="投影片編號版面配置區 50">
            <a:extLst>
              <a:ext uri="{FF2B5EF4-FFF2-40B4-BE49-F238E27FC236}">
                <a16:creationId xmlns:a16="http://schemas.microsoft.com/office/drawing/2014/main" id="{CB107DFC-F7C0-4D2B-83CA-77EACCDB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9" name="標題 1">
            <a:extLst>
              <a:ext uri="{FF2B5EF4-FFF2-40B4-BE49-F238E27FC236}">
                <a16:creationId xmlns:a16="http://schemas.microsoft.com/office/drawing/2014/main" id="{2FB9A3C9-72F2-42F5-B0D0-DE818239228F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sz="3200" b="1" i="1" u="sng" dirty="0"/>
              <a:t>Convolutional Layers</a:t>
            </a:r>
          </a:p>
          <a:p>
            <a:r>
              <a:rPr lang="en-US" altLang="zh-TW" sz="3200" b="1" i="1" u="sng" dirty="0"/>
              <a:t>+ Pooling 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3531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85" grpId="0" animBg="1"/>
      <p:bldP spid="62" grpId="0" animBg="1"/>
      <p:bldP spid="47" grpId="0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771798" y="2581928"/>
            <a:ext cx="3205299" cy="3530518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2250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defTabSz="504200" rtl="0">
                <a:defRPr/>
              </a:pPr>
              <a:r>
                <a:rPr lang="en-US" altLang="zh-TW" sz="2647" kern="12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Fully Connected Layers</a:t>
              </a:r>
              <a:endParaRPr lang="zh-TW" altLang="en-US" sz="2647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37" y="285043"/>
            <a:ext cx="1953025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2353791" y="1955134"/>
            <a:ext cx="225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cat dog ……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34540" y="2201644"/>
            <a:ext cx="1915221" cy="61368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4540" y="3414713"/>
            <a:ext cx="1915221" cy="6136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Pooling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4540" y="4592714"/>
            <a:ext cx="1915221" cy="61368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Convolution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34540" y="5732161"/>
            <a:ext cx="1915221" cy="6136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Pooling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10916" y="6751883"/>
            <a:ext cx="171701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Flatten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7417928" y="1674797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7417928" y="2899743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7417928" y="4103583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7417928" y="5244950"/>
            <a:ext cx="601775" cy="48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6327931" y="6418553"/>
            <a:ext cx="1520573" cy="82900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3320662" y="5963668"/>
            <a:ext cx="1067955" cy="1365517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2400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442AE01-3475-471E-B114-13B391DFC302}"/>
              </a:ext>
            </a:extLst>
          </p:cNvPr>
          <p:cNvSpPr txBox="1"/>
          <p:nvPr/>
        </p:nvSpPr>
        <p:spPr>
          <a:xfrm>
            <a:off x="4039564" y="2756385"/>
            <a:ext cx="16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24516F-BCFC-4354-8DEB-26C94F7C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3DB70FF1-A4D3-43A5-B279-F999AD52FE1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The whole CNN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22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05B45-B221-4855-A6B6-E55DAB1F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Language</a:t>
            </a:r>
            <a:r>
              <a:rPr lang="en-US" altLang="zh-CN" sz="3200" spc="-35" dirty="0"/>
              <a:t> </a:t>
            </a:r>
            <a:r>
              <a:rPr lang="en-US" altLang="zh-CN" sz="3200" spc="-10" dirty="0"/>
              <a:t>Modeling</a:t>
            </a:r>
            <a:endParaRPr lang="zh-CN" altLang="en-US" sz="3200" dirty="0"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143A68EF-BD46-4646-BF7D-27A7591C83E7}"/>
              </a:ext>
            </a:extLst>
          </p:cNvPr>
          <p:cNvSpPr txBox="1"/>
          <p:nvPr/>
        </p:nvSpPr>
        <p:spPr>
          <a:xfrm>
            <a:off x="485033" y="3374135"/>
            <a:ext cx="675005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dirty="0">
                <a:latin typeface="Calibri"/>
                <a:cs typeface="Calibri"/>
              </a:rPr>
              <a:t>More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formally: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given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sequence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words</a:t>
            </a:r>
            <a:endParaRPr sz="2300" dirty="0">
              <a:latin typeface="Calibri"/>
              <a:cs typeface="Calibri"/>
            </a:endParaRPr>
          </a:p>
          <a:p>
            <a:pPr marL="354965">
              <a:lnSpc>
                <a:spcPts val="2725"/>
              </a:lnSpc>
            </a:pPr>
            <a:r>
              <a:rPr dirty="0"/>
              <a:t>c</a:t>
            </a:r>
            <a:r>
              <a:rPr sz="2300" dirty="0">
                <a:latin typeface="Calibri"/>
                <a:cs typeface="Calibri"/>
              </a:rPr>
              <a:t>ompute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probability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distribution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next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word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D29218C8-B3ED-40E6-B77E-546BEFC81E61}"/>
              </a:ext>
            </a:extLst>
          </p:cNvPr>
          <p:cNvSpPr txBox="1"/>
          <p:nvPr/>
        </p:nvSpPr>
        <p:spPr>
          <a:xfrm>
            <a:off x="8032462" y="3374135"/>
            <a:ext cx="14605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25"/>
              </a:lnSpc>
              <a:spcBef>
                <a:spcPts val="100"/>
              </a:spcBef>
            </a:pPr>
            <a:r>
              <a:rPr sz="2300" spc="-50" dirty="0">
                <a:latin typeface="Calibri"/>
                <a:cs typeface="Calibri"/>
              </a:rPr>
              <a:t>,</a:t>
            </a:r>
            <a:endParaRPr sz="2300">
              <a:latin typeface="Calibri"/>
              <a:cs typeface="Calibri"/>
            </a:endParaRPr>
          </a:p>
          <a:p>
            <a:pPr marL="54610">
              <a:lnSpc>
                <a:spcPts val="2725"/>
              </a:lnSpc>
            </a:pPr>
            <a:r>
              <a:rPr sz="2300" spc="-50" dirty="0">
                <a:latin typeface="Calibri"/>
                <a:cs typeface="Calibri"/>
              </a:rPr>
              <a:t>: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B002343D-CBDA-4A77-BC40-D40949BBA874}"/>
              </a:ext>
            </a:extLst>
          </p:cNvPr>
          <p:cNvSpPr txBox="1"/>
          <p:nvPr/>
        </p:nvSpPr>
        <p:spPr>
          <a:xfrm>
            <a:off x="485033" y="5126735"/>
            <a:ext cx="642493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  <a:tabLst>
                <a:tab pos="1913255" algn="l"/>
              </a:tabLst>
            </a:pPr>
            <a:r>
              <a:rPr sz="2300" spc="-10" dirty="0">
                <a:latin typeface="Calibri"/>
                <a:cs typeface="Calibri"/>
              </a:rPr>
              <a:t>where</a:t>
            </a:r>
            <a:r>
              <a:rPr sz="2300" dirty="0">
                <a:latin typeface="Calibri"/>
                <a:cs typeface="Calibri"/>
              </a:rPr>
              <a:t>	can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any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vocabulary</a:t>
            </a:r>
            <a:endParaRPr sz="2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3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dirty="0">
                <a:latin typeface="Calibri"/>
                <a:cs typeface="Calibri"/>
              </a:rPr>
              <a:t>A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system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that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does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this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called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300" b="1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25" name="object 6">
            <a:extLst>
              <a:ext uri="{FF2B5EF4-FFF2-40B4-BE49-F238E27FC236}">
                <a16:creationId xmlns:a16="http://schemas.microsoft.com/office/drawing/2014/main" id="{BF6B2002-E830-43EE-8534-2AA3A9403CB0}"/>
              </a:ext>
            </a:extLst>
          </p:cNvPr>
          <p:cNvGrpSpPr/>
          <p:nvPr/>
        </p:nvGrpSpPr>
        <p:grpSpPr>
          <a:xfrm>
            <a:off x="8228567" y="2427370"/>
            <a:ext cx="1823720" cy="852805"/>
            <a:chOff x="8228567" y="2427370"/>
            <a:chExt cx="1823720" cy="852805"/>
          </a:xfrm>
        </p:grpSpPr>
        <p:sp>
          <p:nvSpPr>
            <p:cNvPr id="26" name="object 7">
              <a:extLst>
                <a:ext uri="{FF2B5EF4-FFF2-40B4-BE49-F238E27FC236}">
                  <a16:creationId xmlns:a16="http://schemas.microsoft.com/office/drawing/2014/main" id="{6E998DB3-4B51-4B62-825B-42E6F2769130}"/>
                </a:ext>
              </a:extLst>
            </p:cNvPr>
            <p:cNvSpPr/>
            <p:nvPr/>
          </p:nvSpPr>
          <p:spPr>
            <a:xfrm>
              <a:off x="9184405" y="2427370"/>
              <a:ext cx="868044" cy="497205"/>
            </a:xfrm>
            <a:custGeom>
              <a:avLst/>
              <a:gdLst/>
              <a:ahLst/>
              <a:cxnLst/>
              <a:rect l="l" t="t" r="r" b="b"/>
              <a:pathLst>
                <a:path w="868045" h="497205">
                  <a:moveTo>
                    <a:pt x="433815" y="0"/>
                  </a:moveTo>
                  <a:lnTo>
                    <a:pt x="374949" y="2269"/>
                  </a:lnTo>
                  <a:lnTo>
                    <a:pt x="318490" y="8879"/>
                  </a:lnTo>
                  <a:lnTo>
                    <a:pt x="264955" y="19534"/>
                  </a:lnTo>
                  <a:lnTo>
                    <a:pt x="214860" y="33938"/>
                  </a:lnTo>
                  <a:lnTo>
                    <a:pt x="168723" y="51795"/>
                  </a:lnTo>
                  <a:lnTo>
                    <a:pt x="127061" y="72807"/>
                  </a:lnTo>
                  <a:lnTo>
                    <a:pt x="90391" y="96680"/>
                  </a:lnTo>
                  <a:lnTo>
                    <a:pt x="59228" y="123117"/>
                  </a:lnTo>
                  <a:lnTo>
                    <a:pt x="34091" y="151822"/>
                  </a:lnTo>
                  <a:lnTo>
                    <a:pt x="3960" y="214851"/>
                  </a:lnTo>
                  <a:lnTo>
                    <a:pt x="0" y="248582"/>
                  </a:lnTo>
                  <a:lnTo>
                    <a:pt x="3960" y="282313"/>
                  </a:lnTo>
                  <a:lnTo>
                    <a:pt x="34091" y="345341"/>
                  </a:lnTo>
                  <a:lnTo>
                    <a:pt x="59228" y="374046"/>
                  </a:lnTo>
                  <a:lnTo>
                    <a:pt x="90391" y="400483"/>
                  </a:lnTo>
                  <a:lnTo>
                    <a:pt x="127061" y="424356"/>
                  </a:lnTo>
                  <a:lnTo>
                    <a:pt x="168723" y="445369"/>
                  </a:lnTo>
                  <a:lnTo>
                    <a:pt x="214860" y="463225"/>
                  </a:lnTo>
                  <a:lnTo>
                    <a:pt x="264955" y="477629"/>
                  </a:lnTo>
                  <a:lnTo>
                    <a:pt x="318490" y="488284"/>
                  </a:lnTo>
                  <a:lnTo>
                    <a:pt x="374949" y="494895"/>
                  </a:lnTo>
                  <a:lnTo>
                    <a:pt x="433815" y="497164"/>
                  </a:lnTo>
                  <a:lnTo>
                    <a:pt x="492681" y="494895"/>
                  </a:lnTo>
                  <a:lnTo>
                    <a:pt x="549141" y="488284"/>
                  </a:lnTo>
                  <a:lnTo>
                    <a:pt x="602676" y="477629"/>
                  </a:lnTo>
                  <a:lnTo>
                    <a:pt x="652771" y="463225"/>
                  </a:lnTo>
                  <a:lnTo>
                    <a:pt x="698908" y="445369"/>
                  </a:lnTo>
                  <a:lnTo>
                    <a:pt x="740570" y="424356"/>
                  </a:lnTo>
                  <a:lnTo>
                    <a:pt x="777241" y="400483"/>
                  </a:lnTo>
                  <a:lnTo>
                    <a:pt x="808403" y="374046"/>
                  </a:lnTo>
                  <a:lnTo>
                    <a:pt x="833540" y="345341"/>
                  </a:lnTo>
                  <a:lnTo>
                    <a:pt x="863672" y="282313"/>
                  </a:lnTo>
                  <a:lnTo>
                    <a:pt x="867632" y="248582"/>
                  </a:lnTo>
                  <a:lnTo>
                    <a:pt x="863672" y="214851"/>
                  </a:lnTo>
                  <a:lnTo>
                    <a:pt x="833540" y="151822"/>
                  </a:lnTo>
                  <a:lnTo>
                    <a:pt x="808403" y="123117"/>
                  </a:lnTo>
                  <a:lnTo>
                    <a:pt x="777241" y="96680"/>
                  </a:lnTo>
                  <a:lnTo>
                    <a:pt x="740570" y="72807"/>
                  </a:lnTo>
                  <a:lnTo>
                    <a:pt x="698908" y="51795"/>
                  </a:lnTo>
                  <a:lnTo>
                    <a:pt x="652771" y="33938"/>
                  </a:lnTo>
                  <a:lnTo>
                    <a:pt x="602676" y="19534"/>
                  </a:lnTo>
                  <a:lnTo>
                    <a:pt x="549141" y="8879"/>
                  </a:lnTo>
                  <a:lnTo>
                    <a:pt x="492681" y="2269"/>
                  </a:lnTo>
                  <a:lnTo>
                    <a:pt x="433815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5B1694AB-6ABD-4C49-B025-0A1BE678B1B2}"/>
                </a:ext>
              </a:extLst>
            </p:cNvPr>
            <p:cNvSpPr/>
            <p:nvPr/>
          </p:nvSpPr>
          <p:spPr>
            <a:xfrm>
              <a:off x="8398349" y="2491478"/>
              <a:ext cx="786130" cy="208279"/>
            </a:xfrm>
            <a:custGeom>
              <a:avLst/>
              <a:gdLst/>
              <a:ahLst/>
              <a:cxnLst/>
              <a:rect l="l" t="t" r="r" b="b"/>
              <a:pathLst>
                <a:path w="786129" h="208280">
                  <a:moveTo>
                    <a:pt x="699252" y="180194"/>
                  </a:moveTo>
                  <a:lnTo>
                    <a:pt x="693172" y="208114"/>
                  </a:lnTo>
                  <a:lnTo>
                    <a:pt x="786055" y="184475"/>
                  </a:lnTo>
                  <a:lnTo>
                    <a:pt x="784514" y="183234"/>
                  </a:lnTo>
                  <a:lnTo>
                    <a:pt x="713212" y="183234"/>
                  </a:lnTo>
                  <a:lnTo>
                    <a:pt x="699252" y="180194"/>
                  </a:lnTo>
                  <a:close/>
                </a:path>
                <a:path w="786129" h="208280">
                  <a:moveTo>
                    <a:pt x="705333" y="152273"/>
                  </a:moveTo>
                  <a:lnTo>
                    <a:pt x="699252" y="180194"/>
                  </a:lnTo>
                  <a:lnTo>
                    <a:pt x="713212" y="183234"/>
                  </a:lnTo>
                  <a:lnTo>
                    <a:pt x="719293" y="155313"/>
                  </a:lnTo>
                  <a:lnTo>
                    <a:pt x="705333" y="152273"/>
                  </a:lnTo>
                  <a:close/>
                </a:path>
                <a:path w="786129" h="208280">
                  <a:moveTo>
                    <a:pt x="711413" y="124353"/>
                  </a:moveTo>
                  <a:lnTo>
                    <a:pt x="705333" y="152273"/>
                  </a:lnTo>
                  <a:lnTo>
                    <a:pt x="719293" y="155313"/>
                  </a:lnTo>
                  <a:lnTo>
                    <a:pt x="713212" y="183234"/>
                  </a:lnTo>
                  <a:lnTo>
                    <a:pt x="784514" y="183234"/>
                  </a:lnTo>
                  <a:lnTo>
                    <a:pt x="711413" y="124353"/>
                  </a:lnTo>
                  <a:close/>
                </a:path>
                <a:path w="786129" h="208280">
                  <a:moveTo>
                    <a:pt x="6080" y="0"/>
                  </a:moveTo>
                  <a:lnTo>
                    <a:pt x="0" y="27920"/>
                  </a:lnTo>
                  <a:lnTo>
                    <a:pt x="699252" y="180194"/>
                  </a:lnTo>
                  <a:lnTo>
                    <a:pt x="705333" y="152273"/>
                  </a:lnTo>
                  <a:lnTo>
                    <a:pt x="6080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389672B6-D102-4745-855A-48204C593D8F}"/>
                </a:ext>
              </a:extLst>
            </p:cNvPr>
            <p:cNvSpPr/>
            <p:nvPr/>
          </p:nvSpPr>
          <p:spPr>
            <a:xfrm>
              <a:off x="8228567" y="2815001"/>
              <a:ext cx="845185" cy="464820"/>
            </a:xfrm>
            <a:custGeom>
              <a:avLst/>
              <a:gdLst/>
              <a:ahLst/>
              <a:cxnLst/>
              <a:rect l="l" t="t" r="r" b="b"/>
              <a:pathLst>
                <a:path w="845184" h="464820">
                  <a:moveTo>
                    <a:pt x="422562" y="0"/>
                  </a:moveTo>
                  <a:lnTo>
                    <a:pt x="360118" y="2519"/>
                  </a:lnTo>
                  <a:lnTo>
                    <a:pt x="300520" y="9837"/>
                  </a:lnTo>
                  <a:lnTo>
                    <a:pt x="244420" y="21596"/>
                  </a:lnTo>
                  <a:lnTo>
                    <a:pt x="192472" y="37434"/>
                  </a:lnTo>
                  <a:lnTo>
                    <a:pt x="145330" y="56993"/>
                  </a:lnTo>
                  <a:lnTo>
                    <a:pt x="103647" y="79914"/>
                  </a:lnTo>
                  <a:lnTo>
                    <a:pt x="68077" y="105836"/>
                  </a:lnTo>
                  <a:lnTo>
                    <a:pt x="39273" y="134401"/>
                  </a:lnTo>
                  <a:lnTo>
                    <a:pt x="4581" y="198021"/>
                  </a:lnTo>
                  <a:lnTo>
                    <a:pt x="0" y="232357"/>
                  </a:lnTo>
                  <a:lnTo>
                    <a:pt x="4581" y="266694"/>
                  </a:lnTo>
                  <a:lnTo>
                    <a:pt x="39273" y="330314"/>
                  </a:lnTo>
                  <a:lnTo>
                    <a:pt x="68077" y="358879"/>
                  </a:lnTo>
                  <a:lnTo>
                    <a:pt x="103647" y="384802"/>
                  </a:lnTo>
                  <a:lnTo>
                    <a:pt x="145330" y="407723"/>
                  </a:lnTo>
                  <a:lnTo>
                    <a:pt x="192472" y="427282"/>
                  </a:lnTo>
                  <a:lnTo>
                    <a:pt x="244420" y="443121"/>
                  </a:lnTo>
                  <a:lnTo>
                    <a:pt x="300520" y="454879"/>
                  </a:lnTo>
                  <a:lnTo>
                    <a:pt x="360118" y="462197"/>
                  </a:lnTo>
                  <a:lnTo>
                    <a:pt x="422562" y="464717"/>
                  </a:lnTo>
                  <a:lnTo>
                    <a:pt x="485005" y="462197"/>
                  </a:lnTo>
                  <a:lnTo>
                    <a:pt x="544603" y="454879"/>
                  </a:lnTo>
                  <a:lnTo>
                    <a:pt x="600703" y="443121"/>
                  </a:lnTo>
                  <a:lnTo>
                    <a:pt x="652651" y="427282"/>
                  </a:lnTo>
                  <a:lnTo>
                    <a:pt x="699794" y="407723"/>
                  </a:lnTo>
                  <a:lnTo>
                    <a:pt x="741476" y="384802"/>
                  </a:lnTo>
                  <a:lnTo>
                    <a:pt x="777046" y="358879"/>
                  </a:lnTo>
                  <a:lnTo>
                    <a:pt x="805850" y="330314"/>
                  </a:lnTo>
                  <a:lnTo>
                    <a:pt x="840542" y="266694"/>
                  </a:lnTo>
                  <a:lnTo>
                    <a:pt x="845124" y="232357"/>
                  </a:lnTo>
                  <a:lnTo>
                    <a:pt x="840542" y="198021"/>
                  </a:lnTo>
                  <a:lnTo>
                    <a:pt x="805850" y="134401"/>
                  </a:lnTo>
                  <a:lnTo>
                    <a:pt x="777046" y="105836"/>
                  </a:lnTo>
                  <a:lnTo>
                    <a:pt x="741476" y="79914"/>
                  </a:lnTo>
                  <a:lnTo>
                    <a:pt x="699794" y="56993"/>
                  </a:lnTo>
                  <a:lnTo>
                    <a:pt x="652651" y="37434"/>
                  </a:lnTo>
                  <a:lnTo>
                    <a:pt x="600703" y="21596"/>
                  </a:lnTo>
                  <a:lnTo>
                    <a:pt x="544603" y="9837"/>
                  </a:lnTo>
                  <a:lnTo>
                    <a:pt x="485005" y="2519"/>
                  </a:lnTo>
                  <a:lnTo>
                    <a:pt x="422562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7002E46A-E7FE-4596-8BE6-A5C93633D825}"/>
                </a:ext>
              </a:extLst>
            </p:cNvPr>
            <p:cNvSpPr/>
            <p:nvPr/>
          </p:nvSpPr>
          <p:spPr>
            <a:xfrm>
              <a:off x="8259067" y="2579878"/>
              <a:ext cx="146685" cy="294640"/>
            </a:xfrm>
            <a:custGeom>
              <a:avLst/>
              <a:gdLst/>
              <a:ahLst/>
              <a:cxnLst/>
              <a:rect l="l" t="t" r="r" b="b"/>
              <a:pathLst>
                <a:path w="146684" h="294639">
                  <a:moveTo>
                    <a:pt x="94249" y="222158"/>
                  </a:moveTo>
                  <a:lnTo>
                    <a:pt x="68169" y="233836"/>
                  </a:lnTo>
                  <a:lnTo>
                    <a:pt x="142323" y="294557"/>
                  </a:lnTo>
                  <a:lnTo>
                    <a:pt x="144856" y="235197"/>
                  </a:lnTo>
                  <a:lnTo>
                    <a:pt x="100088" y="235197"/>
                  </a:lnTo>
                  <a:lnTo>
                    <a:pt x="94249" y="222158"/>
                  </a:lnTo>
                  <a:close/>
                </a:path>
                <a:path w="146684" h="294639">
                  <a:moveTo>
                    <a:pt x="120330" y="210479"/>
                  </a:moveTo>
                  <a:lnTo>
                    <a:pt x="94249" y="222158"/>
                  </a:lnTo>
                  <a:lnTo>
                    <a:pt x="100088" y="235197"/>
                  </a:lnTo>
                  <a:lnTo>
                    <a:pt x="126169" y="223520"/>
                  </a:lnTo>
                  <a:lnTo>
                    <a:pt x="120330" y="210479"/>
                  </a:lnTo>
                  <a:close/>
                </a:path>
                <a:path w="146684" h="294639">
                  <a:moveTo>
                    <a:pt x="146409" y="198801"/>
                  </a:moveTo>
                  <a:lnTo>
                    <a:pt x="120330" y="210479"/>
                  </a:lnTo>
                  <a:lnTo>
                    <a:pt x="126169" y="223520"/>
                  </a:lnTo>
                  <a:lnTo>
                    <a:pt x="100088" y="235197"/>
                  </a:lnTo>
                  <a:lnTo>
                    <a:pt x="144856" y="235197"/>
                  </a:lnTo>
                  <a:lnTo>
                    <a:pt x="146409" y="198801"/>
                  </a:lnTo>
                  <a:close/>
                </a:path>
                <a:path w="146684" h="294639">
                  <a:moveTo>
                    <a:pt x="26080" y="0"/>
                  </a:moveTo>
                  <a:lnTo>
                    <a:pt x="0" y="11677"/>
                  </a:lnTo>
                  <a:lnTo>
                    <a:pt x="94249" y="222158"/>
                  </a:lnTo>
                  <a:lnTo>
                    <a:pt x="120330" y="210479"/>
                  </a:lnTo>
                  <a:lnTo>
                    <a:pt x="26080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11">
            <a:extLst>
              <a:ext uri="{FF2B5EF4-FFF2-40B4-BE49-F238E27FC236}">
                <a16:creationId xmlns:a16="http://schemas.microsoft.com/office/drawing/2014/main" id="{70A40AEF-E3EA-401A-B776-E2C1ECC07F0A}"/>
              </a:ext>
            </a:extLst>
          </p:cNvPr>
          <p:cNvGrpSpPr/>
          <p:nvPr/>
        </p:nvGrpSpPr>
        <p:grpSpPr>
          <a:xfrm>
            <a:off x="8308012" y="1512871"/>
            <a:ext cx="1980564" cy="846455"/>
            <a:chOff x="8308012" y="1512871"/>
            <a:chExt cx="1980564" cy="846455"/>
          </a:xfrm>
        </p:grpSpPr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BFD4ABEB-60D6-45BB-834D-7C9E5C7452D7}"/>
                </a:ext>
              </a:extLst>
            </p:cNvPr>
            <p:cNvSpPr/>
            <p:nvPr/>
          </p:nvSpPr>
          <p:spPr>
            <a:xfrm>
              <a:off x="9248223" y="1790921"/>
              <a:ext cx="1040765" cy="464820"/>
            </a:xfrm>
            <a:custGeom>
              <a:avLst/>
              <a:gdLst/>
              <a:ahLst/>
              <a:cxnLst/>
              <a:rect l="l" t="t" r="r" b="b"/>
              <a:pathLst>
                <a:path w="1040765" h="464819">
                  <a:moveTo>
                    <a:pt x="520118" y="0"/>
                  </a:moveTo>
                  <a:lnTo>
                    <a:pt x="454875" y="1810"/>
                  </a:lnTo>
                  <a:lnTo>
                    <a:pt x="392051" y="7096"/>
                  </a:lnTo>
                  <a:lnTo>
                    <a:pt x="332133" y="15640"/>
                  </a:lnTo>
                  <a:lnTo>
                    <a:pt x="275607" y="27224"/>
                  </a:lnTo>
                  <a:lnTo>
                    <a:pt x="222963" y="41630"/>
                  </a:lnTo>
                  <a:lnTo>
                    <a:pt x="174686" y="58642"/>
                  </a:lnTo>
                  <a:lnTo>
                    <a:pt x="131265" y="78040"/>
                  </a:lnTo>
                  <a:lnTo>
                    <a:pt x="93187" y="99607"/>
                  </a:lnTo>
                  <a:lnTo>
                    <a:pt x="60939" y="123125"/>
                  </a:lnTo>
                  <a:lnTo>
                    <a:pt x="15884" y="175145"/>
                  </a:lnTo>
                  <a:lnTo>
                    <a:pt x="0" y="232357"/>
                  </a:lnTo>
                  <a:lnTo>
                    <a:pt x="4052" y="261504"/>
                  </a:lnTo>
                  <a:lnTo>
                    <a:pt x="35009" y="316338"/>
                  </a:lnTo>
                  <a:lnTo>
                    <a:pt x="93187" y="365109"/>
                  </a:lnTo>
                  <a:lnTo>
                    <a:pt x="131265" y="386676"/>
                  </a:lnTo>
                  <a:lnTo>
                    <a:pt x="174686" y="406074"/>
                  </a:lnTo>
                  <a:lnTo>
                    <a:pt x="222963" y="423086"/>
                  </a:lnTo>
                  <a:lnTo>
                    <a:pt x="275607" y="437492"/>
                  </a:lnTo>
                  <a:lnTo>
                    <a:pt x="332133" y="449076"/>
                  </a:lnTo>
                  <a:lnTo>
                    <a:pt x="392051" y="457620"/>
                  </a:lnTo>
                  <a:lnTo>
                    <a:pt x="454875" y="462906"/>
                  </a:lnTo>
                  <a:lnTo>
                    <a:pt x="520118" y="464717"/>
                  </a:lnTo>
                  <a:lnTo>
                    <a:pt x="585360" y="462906"/>
                  </a:lnTo>
                  <a:lnTo>
                    <a:pt x="648185" y="457620"/>
                  </a:lnTo>
                  <a:lnTo>
                    <a:pt x="708103" y="449076"/>
                  </a:lnTo>
                  <a:lnTo>
                    <a:pt x="764628" y="437492"/>
                  </a:lnTo>
                  <a:lnTo>
                    <a:pt x="817273" y="423086"/>
                  </a:lnTo>
                  <a:lnTo>
                    <a:pt x="865549" y="406074"/>
                  </a:lnTo>
                  <a:lnTo>
                    <a:pt x="908970" y="386676"/>
                  </a:lnTo>
                  <a:lnTo>
                    <a:pt x="947048" y="365109"/>
                  </a:lnTo>
                  <a:lnTo>
                    <a:pt x="979296" y="341591"/>
                  </a:lnTo>
                  <a:lnTo>
                    <a:pt x="1024351" y="289570"/>
                  </a:lnTo>
                  <a:lnTo>
                    <a:pt x="1040236" y="232357"/>
                  </a:lnTo>
                  <a:lnTo>
                    <a:pt x="1036184" y="203211"/>
                  </a:lnTo>
                  <a:lnTo>
                    <a:pt x="1005226" y="148377"/>
                  </a:lnTo>
                  <a:lnTo>
                    <a:pt x="947048" y="99607"/>
                  </a:lnTo>
                  <a:lnTo>
                    <a:pt x="908970" y="78040"/>
                  </a:lnTo>
                  <a:lnTo>
                    <a:pt x="865549" y="58642"/>
                  </a:lnTo>
                  <a:lnTo>
                    <a:pt x="817273" y="41630"/>
                  </a:lnTo>
                  <a:lnTo>
                    <a:pt x="764628" y="27224"/>
                  </a:lnTo>
                  <a:lnTo>
                    <a:pt x="708103" y="15640"/>
                  </a:lnTo>
                  <a:lnTo>
                    <a:pt x="648185" y="7096"/>
                  </a:lnTo>
                  <a:lnTo>
                    <a:pt x="585360" y="1810"/>
                  </a:lnTo>
                  <a:lnTo>
                    <a:pt x="52011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B0350D43-E713-4818-8625-50B7749E850C}"/>
                </a:ext>
              </a:extLst>
            </p:cNvPr>
            <p:cNvSpPr/>
            <p:nvPr/>
          </p:nvSpPr>
          <p:spPr>
            <a:xfrm>
              <a:off x="8346434" y="2006586"/>
              <a:ext cx="864235" cy="352425"/>
            </a:xfrm>
            <a:custGeom>
              <a:avLst/>
              <a:gdLst/>
              <a:ahLst/>
              <a:cxnLst/>
              <a:rect l="l" t="t" r="r" b="b"/>
              <a:pathLst>
                <a:path w="864234" h="352425">
                  <a:moveTo>
                    <a:pt x="778594" y="26678"/>
                  </a:moveTo>
                  <a:lnTo>
                    <a:pt x="0" y="325446"/>
                  </a:lnTo>
                  <a:lnTo>
                    <a:pt x="10237" y="352125"/>
                  </a:lnTo>
                  <a:lnTo>
                    <a:pt x="788831" y="53357"/>
                  </a:lnTo>
                  <a:lnTo>
                    <a:pt x="778594" y="26678"/>
                  </a:lnTo>
                  <a:close/>
                </a:path>
                <a:path w="864234" h="352425">
                  <a:moveTo>
                    <a:pt x="852543" y="21559"/>
                  </a:moveTo>
                  <a:lnTo>
                    <a:pt x="791933" y="21559"/>
                  </a:lnTo>
                  <a:lnTo>
                    <a:pt x="802171" y="48238"/>
                  </a:lnTo>
                  <a:lnTo>
                    <a:pt x="788831" y="53357"/>
                  </a:lnTo>
                  <a:lnTo>
                    <a:pt x="799068" y="80035"/>
                  </a:lnTo>
                  <a:lnTo>
                    <a:pt x="852543" y="21559"/>
                  </a:lnTo>
                  <a:close/>
                </a:path>
                <a:path w="864234" h="352425">
                  <a:moveTo>
                    <a:pt x="791933" y="21559"/>
                  </a:moveTo>
                  <a:lnTo>
                    <a:pt x="778594" y="26678"/>
                  </a:lnTo>
                  <a:lnTo>
                    <a:pt x="788831" y="53357"/>
                  </a:lnTo>
                  <a:lnTo>
                    <a:pt x="802171" y="48238"/>
                  </a:lnTo>
                  <a:lnTo>
                    <a:pt x="791933" y="21559"/>
                  </a:lnTo>
                  <a:close/>
                </a:path>
                <a:path w="864234" h="352425">
                  <a:moveTo>
                    <a:pt x="768357" y="0"/>
                  </a:moveTo>
                  <a:lnTo>
                    <a:pt x="778594" y="26678"/>
                  </a:lnTo>
                  <a:lnTo>
                    <a:pt x="791933" y="21559"/>
                  </a:lnTo>
                  <a:lnTo>
                    <a:pt x="852543" y="21559"/>
                  </a:lnTo>
                  <a:lnTo>
                    <a:pt x="863748" y="9306"/>
                  </a:lnTo>
                  <a:lnTo>
                    <a:pt x="768357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604EAE75-0869-49E3-A112-8BD17929D99D}"/>
                </a:ext>
              </a:extLst>
            </p:cNvPr>
            <p:cNvSpPr/>
            <p:nvPr/>
          </p:nvSpPr>
          <p:spPr>
            <a:xfrm>
              <a:off x="8308012" y="1512871"/>
              <a:ext cx="845185" cy="464820"/>
            </a:xfrm>
            <a:custGeom>
              <a:avLst/>
              <a:gdLst/>
              <a:ahLst/>
              <a:cxnLst/>
              <a:rect l="l" t="t" r="r" b="b"/>
              <a:pathLst>
                <a:path w="845184" h="464819">
                  <a:moveTo>
                    <a:pt x="422563" y="0"/>
                  </a:moveTo>
                  <a:lnTo>
                    <a:pt x="360119" y="2519"/>
                  </a:lnTo>
                  <a:lnTo>
                    <a:pt x="300521" y="9837"/>
                  </a:lnTo>
                  <a:lnTo>
                    <a:pt x="244421" y="21596"/>
                  </a:lnTo>
                  <a:lnTo>
                    <a:pt x="192473" y="37434"/>
                  </a:lnTo>
                  <a:lnTo>
                    <a:pt x="145330" y="56993"/>
                  </a:lnTo>
                  <a:lnTo>
                    <a:pt x="103647" y="79914"/>
                  </a:lnTo>
                  <a:lnTo>
                    <a:pt x="68077" y="105836"/>
                  </a:lnTo>
                  <a:lnTo>
                    <a:pt x="39274" y="134401"/>
                  </a:lnTo>
                  <a:lnTo>
                    <a:pt x="4581" y="198021"/>
                  </a:lnTo>
                  <a:lnTo>
                    <a:pt x="0" y="232357"/>
                  </a:lnTo>
                  <a:lnTo>
                    <a:pt x="4581" y="266694"/>
                  </a:lnTo>
                  <a:lnTo>
                    <a:pt x="39274" y="330314"/>
                  </a:lnTo>
                  <a:lnTo>
                    <a:pt x="68077" y="358879"/>
                  </a:lnTo>
                  <a:lnTo>
                    <a:pt x="103647" y="384802"/>
                  </a:lnTo>
                  <a:lnTo>
                    <a:pt x="145330" y="407723"/>
                  </a:lnTo>
                  <a:lnTo>
                    <a:pt x="192473" y="427282"/>
                  </a:lnTo>
                  <a:lnTo>
                    <a:pt x="244421" y="443121"/>
                  </a:lnTo>
                  <a:lnTo>
                    <a:pt x="300521" y="454879"/>
                  </a:lnTo>
                  <a:lnTo>
                    <a:pt x="360119" y="462197"/>
                  </a:lnTo>
                  <a:lnTo>
                    <a:pt x="422563" y="464717"/>
                  </a:lnTo>
                  <a:lnTo>
                    <a:pt x="485006" y="462197"/>
                  </a:lnTo>
                  <a:lnTo>
                    <a:pt x="544604" y="454879"/>
                  </a:lnTo>
                  <a:lnTo>
                    <a:pt x="600704" y="443121"/>
                  </a:lnTo>
                  <a:lnTo>
                    <a:pt x="652652" y="427282"/>
                  </a:lnTo>
                  <a:lnTo>
                    <a:pt x="699794" y="407723"/>
                  </a:lnTo>
                  <a:lnTo>
                    <a:pt x="741477" y="384802"/>
                  </a:lnTo>
                  <a:lnTo>
                    <a:pt x="777047" y="358879"/>
                  </a:lnTo>
                  <a:lnTo>
                    <a:pt x="805851" y="330314"/>
                  </a:lnTo>
                  <a:lnTo>
                    <a:pt x="840543" y="266694"/>
                  </a:lnTo>
                  <a:lnTo>
                    <a:pt x="845125" y="232357"/>
                  </a:lnTo>
                  <a:lnTo>
                    <a:pt x="840543" y="198021"/>
                  </a:lnTo>
                  <a:lnTo>
                    <a:pt x="805851" y="134401"/>
                  </a:lnTo>
                  <a:lnTo>
                    <a:pt x="777047" y="105836"/>
                  </a:lnTo>
                  <a:lnTo>
                    <a:pt x="741477" y="79914"/>
                  </a:lnTo>
                  <a:lnTo>
                    <a:pt x="699794" y="56993"/>
                  </a:lnTo>
                  <a:lnTo>
                    <a:pt x="652652" y="37434"/>
                  </a:lnTo>
                  <a:lnTo>
                    <a:pt x="600704" y="21596"/>
                  </a:lnTo>
                  <a:lnTo>
                    <a:pt x="544604" y="9837"/>
                  </a:lnTo>
                  <a:lnTo>
                    <a:pt x="485006" y="2519"/>
                  </a:lnTo>
                  <a:lnTo>
                    <a:pt x="422563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15">
            <a:extLst>
              <a:ext uri="{FF2B5EF4-FFF2-40B4-BE49-F238E27FC236}">
                <a16:creationId xmlns:a16="http://schemas.microsoft.com/office/drawing/2014/main" id="{284C094B-FBEA-460D-BFC4-BA71086D6C19}"/>
              </a:ext>
            </a:extLst>
          </p:cNvPr>
          <p:cNvSpPr txBox="1"/>
          <p:nvPr/>
        </p:nvSpPr>
        <p:spPr>
          <a:xfrm>
            <a:off x="485033" y="1090986"/>
            <a:ext cx="9655175" cy="20859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b="1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300" b="1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FF30EE"/>
                </a:solidFill>
                <a:latin typeface="Calibri"/>
                <a:cs typeface="Calibri"/>
              </a:rPr>
              <a:t>Modeling</a:t>
            </a:r>
            <a:r>
              <a:rPr sz="2300" b="1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task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predicting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what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comes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next</a:t>
            </a:r>
            <a:endParaRPr sz="2300" dirty="0">
              <a:latin typeface="Calibri"/>
              <a:cs typeface="Calibri"/>
            </a:endParaRPr>
          </a:p>
          <a:p>
            <a:pPr marL="7974330">
              <a:lnSpc>
                <a:spcPct val="100000"/>
              </a:lnSpc>
              <a:spcBef>
                <a:spcPts val="455"/>
              </a:spcBef>
            </a:pPr>
            <a:r>
              <a:rPr sz="1800" i="1" spc="-10" dirty="0">
                <a:latin typeface="Calibri"/>
                <a:cs typeface="Calibri"/>
              </a:rPr>
              <a:t>books</a:t>
            </a:r>
            <a:endParaRPr sz="1800" dirty="0">
              <a:latin typeface="Calibri"/>
              <a:cs typeface="Calibri"/>
            </a:endParaRPr>
          </a:p>
          <a:p>
            <a:pPr marL="8959215">
              <a:lnSpc>
                <a:spcPct val="100000"/>
              </a:lnSpc>
              <a:spcBef>
                <a:spcPts val="45"/>
              </a:spcBef>
            </a:pPr>
            <a:r>
              <a:rPr sz="1800" i="1" spc="-10" dirty="0">
                <a:latin typeface="Calibri"/>
                <a:cs typeface="Calibri"/>
              </a:rPr>
              <a:t>laptops</a:t>
            </a:r>
            <a:endParaRPr sz="1800" dirty="0">
              <a:latin typeface="Calibri"/>
              <a:cs typeface="Calibri"/>
            </a:endParaRPr>
          </a:p>
          <a:p>
            <a:pPr marL="3670300">
              <a:lnSpc>
                <a:spcPts val="2710"/>
              </a:lnSpc>
              <a:spcBef>
                <a:spcPts val="414"/>
              </a:spcBef>
              <a:tabLst>
                <a:tab pos="7656195" algn="l"/>
              </a:tabLst>
            </a:pPr>
            <a:r>
              <a:rPr sz="2300" i="1" dirty="0">
                <a:latin typeface="Calibri"/>
                <a:cs typeface="Calibri"/>
              </a:rPr>
              <a:t>the students opened their 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300" dirty="0">
              <a:latin typeface="Times New Roman"/>
              <a:cs typeface="Times New Roman"/>
            </a:endParaRPr>
          </a:p>
          <a:p>
            <a:pPr marL="8852535">
              <a:lnSpc>
                <a:spcPts val="2110"/>
              </a:lnSpc>
            </a:pPr>
            <a:r>
              <a:rPr sz="1800" i="1" spc="-10" dirty="0">
                <a:latin typeface="Calibri"/>
                <a:cs typeface="Calibri"/>
              </a:rPr>
              <a:t>exams</a:t>
            </a:r>
            <a:endParaRPr sz="1800" dirty="0">
              <a:latin typeface="Calibri"/>
              <a:cs typeface="Calibri"/>
            </a:endParaRPr>
          </a:p>
          <a:p>
            <a:pPr marL="7887334">
              <a:lnSpc>
                <a:spcPct val="100000"/>
              </a:lnSpc>
              <a:spcBef>
                <a:spcPts val="670"/>
              </a:spcBef>
            </a:pPr>
            <a:r>
              <a:rPr sz="1800" i="1" spc="-10" dirty="0">
                <a:latin typeface="Calibri"/>
                <a:cs typeface="Calibri"/>
              </a:rPr>
              <a:t>minds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C8B407DB-B2F9-40ED-A07B-00C091BBBF42}"/>
              </a:ext>
            </a:extLst>
          </p:cNvPr>
          <p:cNvSpPr/>
          <p:nvPr/>
        </p:nvSpPr>
        <p:spPr>
          <a:xfrm>
            <a:off x="8216048" y="1909531"/>
            <a:ext cx="215900" cy="376555"/>
          </a:xfrm>
          <a:custGeom>
            <a:avLst/>
            <a:gdLst/>
            <a:ahLst/>
            <a:cxnLst/>
            <a:rect l="l" t="t" r="r" b="b"/>
            <a:pathLst>
              <a:path w="215900" h="376555">
                <a:moveTo>
                  <a:pt x="161869" y="68205"/>
                </a:moveTo>
                <a:lnTo>
                  <a:pt x="0" y="362219"/>
                </a:lnTo>
                <a:lnTo>
                  <a:pt x="25032" y="376001"/>
                </a:lnTo>
                <a:lnTo>
                  <a:pt x="186901" y="81986"/>
                </a:lnTo>
                <a:lnTo>
                  <a:pt x="161869" y="68205"/>
                </a:lnTo>
                <a:close/>
              </a:path>
              <a:path w="215900" h="376555">
                <a:moveTo>
                  <a:pt x="213522" y="55689"/>
                </a:moveTo>
                <a:lnTo>
                  <a:pt x="168760" y="55689"/>
                </a:lnTo>
                <a:lnTo>
                  <a:pt x="193791" y="69471"/>
                </a:lnTo>
                <a:lnTo>
                  <a:pt x="186901" y="81986"/>
                </a:lnTo>
                <a:lnTo>
                  <a:pt x="211933" y="95768"/>
                </a:lnTo>
                <a:lnTo>
                  <a:pt x="213522" y="55689"/>
                </a:lnTo>
                <a:close/>
              </a:path>
              <a:path w="215900" h="376555">
                <a:moveTo>
                  <a:pt x="168760" y="55689"/>
                </a:moveTo>
                <a:lnTo>
                  <a:pt x="161869" y="68205"/>
                </a:lnTo>
                <a:lnTo>
                  <a:pt x="186901" y="81986"/>
                </a:lnTo>
                <a:lnTo>
                  <a:pt x="193791" y="69471"/>
                </a:lnTo>
                <a:lnTo>
                  <a:pt x="168760" y="55689"/>
                </a:lnTo>
                <a:close/>
              </a:path>
              <a:path w="215900" h="376555">
                <a:moveTo>
                  <a:pt x="215729" y="0"/>
                </a:moveTo>
                <a:lnTo>
                  <a:pt x="136837" y="54424"/>
                </a:lnTo>
                <a:lnTo>
                  <a:pt x="161869" y="68205"/>
                </a:lnTo>
                <a:lnTo>
                  <a:pt x="168760" y="55689"/>
                </a:lnTo>
                <a:lnTo>
                  <a:pt x="213522" y="55689"/>
                </a:lnTo>
                <a:lnTo>
                  <a:pt x="215729" y="0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17">
            <a:extLst>
              <a:ext uri="{FF2B5EF4-FFF2-40B4-BE49-F238E27FC236}">
                <a16:creationId xmlns:a16="http://schemas.microsoft.com/office/drawing/2014/main" id="{9A77782B-41DB-4EF2-9EA0-DCD651A683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1525" y="4341293"/>
            <a:ext cx="4009012" cy="470264"/>
          </a:xfrm>
          <a:prstGeom prst="rect">
            <a:avLst/>
          </a:prstGeom>
        </p:spPr>
      </p:pic>
      <p:grpSp>
        <p:nvGrpSpPr>
          <p:cNvPr id="37" name="object 18">
            <a:extLst>
              <a:ext uri="{FF2B5EF4-FFF2-40B4-BE49-F238E27FC236}">
                <a16:creationId xmlns:a16="http://schemas.microsoft.com/office/drawing/2014/main" id="{27E52224-5A27-458D-A2E1-9F55510B4FC9}"/>
              </a:ext>
            </a:extLst>
          </p:cNvPr>
          <p:cNvGrpSpPr/>
          <p:nvPr/>
        </p:nvGrpSpPr>
        <p:grpSpPr>
          <a:xfrm>
            <a:off x="5889744" y="3352800"/>
            <a:ext cx="2198370" cy="752475"/>
            <a:chOff x="5889744" y="3352800"/>
            <a:chExt cx="2198370" cy="752475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23AD0A9B-5E0F-4D1F-ACA1-B9DB2C38E4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9744" y="3352800"/>
              <a:ext cx="2166937" cy="413909"/>
            </a:xfrm>
            <a:prstGeom prst="rect">
              <a:avLst/>
            </a:prstGeom>
          </p:spPr>
        </p:pic>
        <p:pic>
          <p:nvPicPr>
            <p:cNvPr id="39" name="object 20">
              <a:extLst>
                <a:ext uri="{FF2B5EF4-FFF2-40B4-BE49-F238E27FC236}">
                  <a16:creationId xmlns:a16="http://schemas.microsoft.com/office/drawing/2014/main" id="{AAC73F74-E8D3-4C46-A33C-74CB45C754E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488" y="3727898"/>
              <a:ext cx="819017" cy="377071"/>
            </a:xfrm>
            <a:prstGeom prst="rect">
              <a:avLst/>
            </a:prstGeom>
          </p:spPr>
        </p:pic>
      </p:grpSp>
      <p:pic>
        <p:nvPicPr>
          <p:cNvPr id="40" name="object 21">
            <a:extLst>
              <a:ext uri="{FF2B5EF4-FFF2-40B4-BE49-F238E27FC236}">
                <a16:creationId xmlns:a16="http://schemas.microsoft.com/office/drawing/2014/main" id="{918B81E6-5AA9-46D1-A617-04059764324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1174" y="5179653"/>
            <a:ext cx="2569810" cy="383217"/>
          </a:xfrm>
          <a:prstGeom prst="rect">
            <a:avLst/>
          </a:prstGeom>
        </p:spPr>
      </p:pic>
      <p:pic>
        <p:nvPicPr>
          <p:cNvPr id="41" name="object 22">
            <a:extLst>
              <a:ext uri="{FF2B5EF4-FFF2-40B4-BE49-F238E27FC236}">
                <a16:creationId xmlns:a16="http://schemas.microsoft.com/office/drawing/2014/main" id="{FA48DAE3-0304-4706-87A6-EC705CA6117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2207" y="5175940"/>
            <a:ext cx="669333" cy="2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8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05B45-B221-4855-A6B6-E55DAB1F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Language</a:t>
            </a:r>
            <a:r>
              <a:rPr lang="en-US" altLang="zh-CN" sz="3200" spc="-35" dirty="0"/>
              <a:t> </a:t>
            </a:r>
            <a:r>
              <a:rPr lang="en-US" altLang="zh-CN" sz="3200" spc="-10" dirty="0"/>
              <a:t>Modeling</a:t>
            </a:r>
            <a:endParaRPr lang="zh-CN" altLang="en-US" sz="3200" dirty="0"/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E0E479A4-EF2E-4786-8183-23FDE182B97B}"/>
              </a:ext>
            </a:extLst>
          </p:cNvPr>
          <p:cNvSpPr txBox="1"/>
          <p:nvPr/>
        </p:nvSpPr>
        <p:spPr>
          <a:xfrm>
            <a:off x="1536700" y="1419225"/>
            <a:ext cx="7834630" cy="192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1435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assigns</a:t>
            </a:r>
            <a:r>
              <a:rPr sz="24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probability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piece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text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5"/>
              </a:spcBef>
              <a:buClr>
                <a:srgbClr val="8C1515"/>
              </a:buClr>
              <a:buFont typeface="Times New Roman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buClr>
                <a:srgbClr val="8C1515"/>
              </a:buClr>
              <a:buFont typeface="Times New Roman"/>
              <a:buChar char="•"/>
              <a:tabLst>
                <a:tab pos="355600" algn="l"/>
                <a:tab pos="637032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text</a:t>
            </a:r>
            <a:r>
              <a:rPr sz="2400" dirty="0">
                <a:latin typeface="Calibri"/>
                <a:cs typeface="Calibri"/>
              </a:rPr>
              <a:t>	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25" dirty="0">
                <a:latin typeface="Calibri"/>
                <a:cs typeface="Calibri"/>
              </a:rPr>
              <a:t> the </a:t>
            </a:r>
            <a:r>
              <a:rPr sz="2400" dirty="0">
                <a:latin typeface="Calibri"/>
                <a:cs typeface="Calibri"/>
              </a:rPr>
              <a:t>probability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(according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is: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3" name="object 4">
            <a:extLst>
              <a:ext uri="{FF2B5EF4-FFF2-40B4-BE49-F238E27FC236}">
                <a16:creationId xmlns:a16="http://schemas.microsoft.com/office/drawing/2014/main" id="{DF2FD5DC-D80D-40C2-9204-07CFE56123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3173" y="2611193"/>
            <a:ext cx="1737027" cy="418491"/>
          </a:xfrm>
          <a:prstGeom prst="rect">
            <a:avLst/>
          </a:prstGeom>
        </p:spPr>
      </p:pic>
      <p:pic>
        <p:nvPicPr>
          <p:cNvPr id="44" name="object 5">
            <a:extLst>
              <a:ext uri="{FF2B5EF4-FFF2-40B4-BE49-F238E27FC236}">
                <a16:creationId xmlns:a16="http://schemas.microsoft.com/office/drawing/2014/main" id="{79A9BCB5-7A4C-456A-BF7D-BFB46F118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9001" y="3941904"/>
            <a:ext cx="7755817" cy="1099469"/>
          </a:xfrm>
          <a:prstGeom prst="rect">
            <a:avLst/>
          </a:prstGeom>
        </p:spPr>
      </p:pic>
      <p:sp>
        <p:nvSpPr>
          <p:cNvPr id="45" name="object 6">
            <a:extLst>
              <a:ext uri="{FF2B5EF4-FFF2-40B4-BE49-F238E27FC236}">
                <a16:creationId xmlns:a16="http://schemas.microsoft.com/office/drawing/2014/main" id="{48C43604-079B-463B-AD77-2FE2549A686A}"/>
              </a:ext>
            </a:extLst>
          </p:cNvPr>
          <p:cNvSpPr/>
          <p:nvPr/>
        </p:nvSpPr>
        <p:spPr>
          <a:xfrm>
            <a:off x="4281329" y="5297545"/>
            <a:ext cx="2300605" cy="265430"/>
          </a:xfrm>
          <a:custGeom>
            <a:avLst/>
            <a:gdLst/>
            <a:ahLst/>
            <a:cxnLst/>
            <a:rect l="l" t="t" r="r" b="b"/>
            <a:pathLst>
              <a:path w="2300604" h="265429">
                <a:moveTo>
                  <a:pt x="2300361" y="0"/>
                </a:moveTo>
                <a:lnTo>
                  <a:pt x="2291190" y="51612"/>
                </a:lnTo>
                <a:lnTo>
                  <a:pt x="2266183" y="93759"/>
                </a:lnTo>
                <a:lnTo>
                  <a:pt x="2229091" y="122175"/>
                </a:lnTo>
                <a:lnTo>
                  <a:pt x="2183670" y="132596"/>
                </a:lnTo>
                <a:lnTo>
                  <a:pt x="1266871" y="132596"/>
                </a:lnTo>
                <a:lnTo>
                  <a:pt x="1221449" y="143016"/>
                </a:lnTo>
                <a:lnTo>
                  <a:pt x="1184358" y="171432"/>
                </a:lnTo>
                <a:lnTo>
                  <a:pt x="1159350" y="213579"/>
                </a:lnTo>
                <a:lnTo>
                  <a:pt x="1150180" y="265192"/>
                </a:lnTo>
                <a:lnTo>
                  <a:pt x="1141009" y="213579"/>
                </a:lnTo>
                <a:lnTo>
                  <a:pt x="1116002" y="171432"/>
                </a:lnTo>
                <a:lnTo>
                  <a:pt x="1078910" y="143016"/>
                </a:lnTo>
                <a:lnTo>
                  <a:pt x="1033489" y="132596"/>
                </a:lnTo>
                <a:lnTo>
                  <a:pt x="116691" y="132596"/>
                </a:lnTo>
                <a:lnTo>
                  <a:pt x="71269" y="122175"/>
                </a:lnTo>
                <a:lnTo>
                  <a:pt x="34178" y="93759"/>
                </a:lnTo>
                <a:lnTo>
                  <a:pt x="9170" y="51612"/>
                </a:lnTo>
                <a:lnTo>
                  <a:pt x="0" y="0"/>
                </a:lnTo>
              </a:path>
            </a:pathLst>
          </a:custGeom>
          <a:ln w="28575">
            <a:solidFill>
              <a:srgbClr val="5D4B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6A5B9A7B-2285-46F8-BFF6-341D928C93CC}"/>
              </a:ext>
            </a:extLst>
          </p:cNvPr>
          <p:cNvSpPr txBox="1"/>
          <p:nvPr/>
        </p:nvSpPr>
        <p:spPr>
          <a:xfrm>
            <a:off x="4199306" y="5622416"/>
            <a:ext cx="267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what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our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LM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provides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72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05B45-B221-4855-A6B6-E55DAB1F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You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use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Models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every</a:t>
            </a:r>
            <a:r>
              <a:rPr lang="en-US" altLang="zh-CN" sz="3200" spc="-45" dirty="0"/>
              <a:t> </a:t>
            </a:r>
            <a:r>
              <a:rPr lang="en-US" altLang="zh-CN" sz="3200" spc="-20" dirty="0"/>
              <a:t>day!</a:t>
            </a:r>
            <a:endParaRPr lang="zh-CN" altLang="en-US" sz="3200" dirty="0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19C51D48-B260-47DA-89EB-A27FE3FF13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6" y="1952625"/>
            <a:ext cx="5911235" cy="4369722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C0BD3E4F-4A39-48EE-9966-E8FBBFC0BE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5155" y="3779889"/>
            <a:ext cx="4724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05B45-B221-4855-A6B6-E55DAB1F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spc="-10" dirty="0"/>
              <a:t>n-</a:t>
            </a:r>
            <a:r>
              <a:rPr lang="en-US" altLang="zh-CN" sz="3200" dirty="0"/>
              <a:t>gram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35" dirty="0"/>
              <a:t> </a:t>
            </a:r>
            <a:r>
              <a:rPr lang="en-US" altLang="zh-CN" sz="3200" spc="-10" dirty="0"/>
              <a:t>Models</a:t>
            </a:r>
            <a:endParaRPr lang="zh-CN" altLang="en-US" sz="32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267D700-543C-4F68-BB95-0B480313594C}"/>
              </a:ext>
            </a:extLst>
          </p:cNvPr>
          <p:cNvSpPr txBox="1"/>
          <p:nvPr/>
        </p:nvSpPr>
        <p:spPr>
          <a:xfrm>
            <a:off x="263976" y="1243330"/>
            <a:ext cx="10449560" cy="507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0864">
              <a:lnSpc>
                <a:spcPct val="100000"/>
              </a:lnSpc>
              <a:spcBef>
                <a:spcPts val="100"/>
              </a:spcBef>
              <a:tabLst>
                <a:tab pos="5146040" algn="l"/>
                <a:tab pos="6059805" algn="l"/>
              </a:tabLst>
            </a:pP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students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opened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their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Question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Model?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Answer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(pre-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Learning):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gram</a:t>
            </a:r>
            <a:r>
              <a:rPr sz="2400" spc="-5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4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Definition: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gram</a:t>
            </a:r>
            <a:r>
              <a:rPr sz="24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chunk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consecutive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words.</a:t>
            </a:r>
            <a:endParaRPr sz="2400" dirty="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2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uni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“the”,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“students”,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“opened”,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”their”</a:t>
            </a:r>
            <a:endParaRPr sz="2000" dirty="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384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bi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students”,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“students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opened”,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“opened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their”</a:t>
            </a:r>
            <a:endParaRPr sz="2000" dirty="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tri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opened”,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“students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their”</a:t>
            </a:r>
            <a:endParaRPr sz="2000" dirty="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four</a:t>
            </a:r>
            <a:r>
              <a:rPr sz="2000" spc="-10" dirty="0">
                <a:solidFill>
                  <a:srgbClr val="5D4B3C"/>
                </a:solidFill>
                <a:latin typeface="Calibri"/>
                <a:cs typeface="Calibri"/>
              </a:rPr>
              <a:t>-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their”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930"/>
              </a:spcBef>
              <a:buClr>
                <a:srgbClr val="007C92"/>
              </a:buClr>
              <a:buFont typeface="Times New Roman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Idea: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statistics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frequent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n-</a:t>
            </a:r>
            <a:r>
              <a:rPr sz="2400" dirty="0">
                <a:latin typeface="Calibri"/>
                <a:cs typeface="Calibri"/>
              </a:rPr>
              <a:t>grams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E6E1688-5DE5-4C6D-8CF2-359D7A352BBB}"/>
              </a:ext>
            </a:extLst>
          </p:cNvPr>
          <p:cNvSpPr txBox="1"/>
          <p:nvPr/>
        </p:nvSpPr>
        <p:spPr>
          <a:xfrm>
            <a:off x="2616835" y="6395439"/>
            <a:ext cx="5459730" cy="70802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Note: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Increasing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n</a:t>
            </a:r>
            <a:r>
              <a:rPr sz="2000" i="1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makes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sparsity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problems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worse.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spc="-30" dirty="0">
                <a:latin typeface="Calibri"/>
                <a:cs typeface="Calibri"/>
              </a:rPr>
              <a:t>Typically,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can’t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n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bigger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29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097" y="5662738"/>
            <a:ext cx="3397822" cy="571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2519" y="4648233"/>
            <a:ext cx="8109719" cy="1687165"/>
          </a:xfrm>
          <a:prstGeom prst="rect">
            <a:avLst/>
          </a:prstGeom>
        </p:spPr>
        <p:txBody>
          <a:bodyPr vert="horz" wrap="square" lIns="0" tIns="61821" rIns="0" bIns="0" rtlCol="0">
            <a:spAutoFit/>
          </a:bodyPr>
          <a:lstStyle/>
          <a:p>
            <a:pPr marL="311340" indent="-300201">
              <a:spcBef>
                <a:spcPts val="487"/>
              </a:spcBef>
              <a:buClr>
                <a:srgbClr val="CC0000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1930" b="1" dirty="0">
                <a:latin typeface="Calibri"/>
                <a:cs typeface="Calibri"/>
              </a:rPr>
              <a:t>Question:</a:t>
            </a:r>
            <a:r>
              <a:rPr sz="1930" b="1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How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do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we</a:t>
            </a:r>
            <a:r>
              <a:rPr sz="1930" spc="-18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get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these</a:t>
            </a:r>
            <a:r>
              <a:rPr sz="1930" spc="-18" dirty="0">
                <a:latin typeface="Calibri"/>
                <a:cs typeface="Calibri"/>
              </a:rPr>
              <a:t> </a:t>
            </a:r>
            <a:r>
              <a:rPr sz="1930" i="1" spc="-9" dirty="0">
                <a:latin typeface="Calibri"/>
                <a:cs typeface="Calibri"/>
              </a:rPr>
              <a:t>n</a:t>
            </a:r>
            <a:r>
              <a:rPr sz="1930" spc="-9" dirty="0">
                <a:latin typeface="Calibri"/>
                <a:cs typeface="Calibri"/>
              </a:rPr>
              <a:t>-</a:t>
            </a:r>
            <a:r>
              <a:rPr sz="1930" dirty="0">
                <a:latin typeface="Calibri"/>
                <a:cs typeface="Calibri"/>
              </a:rPr>
              <a:t>gram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and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(</a:t>
            </a:r>
            <a:r>
              <a:rPr sz="1930" i="1" spc="-9" dirty="0">
                <a:latin typeface="Calibri"/>
                <a:cs typeface="Calibri"/>
              </a:rPr>
              <a:t>n</a:t>
            </a:r>
            <a:r>
              <a:rPr sz="1930" spc="-9" dirty="0">
                <a:latin typeface="Calibri"/>
                <a:cs typeface="Calibri"/>
              </a:rPr>
              <a:t>-1)-</a:t>
            </a:r>
            <a:r>
              <a:rPr sz="1930" dirty="0">
                <a:latin typeface="Calibri"/>
                <a:cs typeface="Calibri"/>
              </a:rPr>
              <a:t>gram</a:t>
            </a:r>
            <a:r>
              <a:rPr sz="1930" spc="-18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probabilities?</a:t>
            </a:r>
            <a:endParaRPr sz="1930">
              <a:latin typeface="Calibri"/>
              <a:cs typeface="Calibri"/>
            </a:endParaRPr>
          </a:p>
          <a:p>
            <a:pPr marL="311340" indent="-300201">
              <a:spcBef>
                <a:spcPts val="399"/>
              </a:spcBef>
              <a:buClr>
                <a:srgbClr val="CC0000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1930" b="1" dirty="0">
                <a:latin typeface="Calibri"/>
                <a:cs typeface="Calibri"/>
              </a:rPr>
              <a:t>Answer:</a:t>
            </a:r>
            <a:r>
              <a:rPr sz="1930" b="1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By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counting</a:t>
            </a:r>
            <a:r>
              <a:rPr sz="1930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them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in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some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large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corpus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of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text!</a:t>
            </a:r>
            <a:endParaRPr sz="1930">
              <a:latin typeface="Calibri"/>
              <a:cs typeface="Calibri"/>
            </a:endParaRPr>
          </a:p>
          <a:p>
            <a:pPr>
              <a:spcBef>
                <a:spcPts val="268"/>
              </a:spcBef>
            </a:pPr>
            <a:endParaRPr sz="1930">
              <a:latin typeface="Calibri"/>
              <a:cs typeface="Calibri"/>
            </a:endParaRPr>
          </a:p>
          <a:p>
            <a:pPr marL="6435655" marR="4456" indent="565870" algn="r">
              <a:lnSpc>
                <a:spcPct val="100800"/>
              </a:lnSpc>
              <a:spcBef>
                <a:spcPts val="4"/>
              </a:spcBef>
            </a:pPr>
            <a:r>
              <a:rPr sz="2105" spc="-18" dirty="0">
                <a:latin typeface="Calibri"/>
                <a:cs typeface="Calibri"/>
              </a:rPr>
              <a:t>(statistical </a:t>
            </a:r>
            <a:r>
              <a:rPr sz="2105" spc="-9" dirty="0">
                <a:latin typeface="Calibri"/>
                <a:cs typeface="Calibri"/>
              </a:rPr>
              <a:t>approximation)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2568" y="3794544"/>
            <a:ext cx="1889167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marR="4456" indent="453921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(definition</a:t>
            </a:r>
            <a:r>
              <a:rPr sz="2105" spc="-79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of </a:t>
            </a:r>
            <a:r>
              <a:rPr sz="2105" dirty="0">
                <a:latin typeface="Calibri"/>
                <a:cs typeface="Calibri"/>
              </a:rPr>
              <a:t>conditional</a:t>
            </a:r>
            <a:r>
              <a:rPr sz="2105" spc="-92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prob)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6899" y="3652825"/>
            <a:ext cx="3884712" cy="714006"/>
            <a:chOff x="3529948" y="3288248"/>
            <a:chExt cx="4429125" cy="81406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8592" y="3395642"/>
              <a:ext cx="3378974" cy="636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69576" y="3302536"/>
              <a:ext cx="3175635" cy="415925"/>
            </a:xfrm>
            <a:custGeom>
              <a:avLst/>
              <a:gdLst/>
              <a:ahLst/>
              <a:cxnLst/>
              <a:rect l="l" t="t" r="r" b="b"/>
              <a:pathLst>
                <a:path w="3175634" h="415925">
                  <a:moveTo>
                    <a:pt x="0" y="0"/>
                  </a:moveTo>
                  <a:lnTo>
                    <a:pt x="3175183" y="0"/>
                  </a:lnTo>
                  <a:lnTo>
                    <a:pt x="3175183" y="415692"/>
                  </a:lnTo>
                  <a:lnTo>
                    <a:pt x="0" y="41569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29948" y="3288445"/>
              <a:ext cx="1240155" cy="250190"/>
            </a:xfrm>
            <a:custGeom>
              <a:avLst/>
              <a:gdLst/>
              <a:ahLst/>
              <a:cxnLst/>
              <a:rect l="l" t="t" r="r" b="b"/>
              <a:pathLst>
                <a:path w="1240154" h="250189">
                  <a:moveTo>
                    <a:pt x="1152720" y="221824"/>
                  </a:moveTo>
                  <a:lnTo>
                    <a:pt x="1147986" y="250004"/>
                  </a:lnTo>
                  <a:lnTo>
                    <a:pt x="1232263" y="224191"/>
                  </a:lnTo>
                  <a:lnTo>
                    <a:pt x="1166811" y="224191"/>
                  </a:lnTo>
                  <a:lnTo>
                    <a:pt x="1152720" y="221824"/>
                  </a:lnTo>
                  <a:close/>
                </a:path>
                <a:path w="1240154" h="250189">
                  <a:moveTo>
                    <a:pt x="1157454" y="193644"/>
                  </a:moveTo>
                  <a:lnTo>
                    <a:pt x="1152720" y="221824"/>
                  </a:lnTo>
                  <a:lnTo>
                    <a:pt x="1166811" y="224191"/>
                  </a:lnTo>
                  <a:lnTo>
                    <a:pt x="1171544" y="196011"/>
                  </a:lnTo>
                  <a:lnTo>
                    <a:pt x="1157454" y="193644"/>
                  </a:lnTo>
                  <a:close/>
                </a:path>
                <a:path w="1240154" h="250189">
                  <a:moveTo>
                    <a:pt x="1162188" y="165464"/>
                  </a:moveTo>
                  <a:lnTo>
                    <a:pt x="1157454" y="193644"/>
                  </a:lnTo>
                  <a:lnTo>
                    <a:pt x="1171544" y="196011"/>
                  </a:lnTo>
                  <a:lnTo>
                    <a:pt x="1166811" y="224191"/>
                  </a:lnTo>
                  <a:lnTo>
                    <a:pt x="1232263" y="224191"/>
                  </a:lnTo>
                  <a:lnTo>
                    <a:pt x="1239627" y="221936"/>
                  </a:lnTo>
                  <a:lnTo>
                    <a:pt x="1162188" y="165464"/>
                  </a:lnTo>
                  <a:close/>
                </a:path>
                <a:path w="1240154" h="250189">
                  <a:moveTo>
                    <a:pt x="4734" y="0"/>
                  </a:moveTo>
                  <a:lnTo>
                    <a:pt x="0" y="28180"/>
                  </a:lnTo>
                  <a:lnTo>
                    <a:pt x="1152720" y="221824"/>
                  </a:lnTo>
                  <a:lnTo>
                    <a:pt x="1157454" y="193644"/>
                  </a:lnTo>
                  <a:lnTo>
                    <a:pt x="4734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0621" y="3718228"/>
              <a:ext cx="2490470" cy="369570"/>
            </a:xfrm>
            <a:custGeom>
              <a:avLst/>
              <a:gdLst/>
              <a:ahLst/>
              <a:cxnLst/>
              <a:rect l="l" t="t" r="r" b="b"/>
              <a:pathLst>
                <a:path w="2490470" h="369570">
                  <a:moveTo>
                    <a:pt x="0" y="0"/>
                  </a:moveTo>
                  <a:lnTo>
                    <a:pt x="2490142" y="0"/>
                  </a:lnTo>
                  <a:lnTo>
                    <a:pt x="2490142" y="369226"/>
                  </a:lnTo>
                  <a:lnTo>
                    <a:pt x="0" y="3692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1155" y="3865059"/>
              <a:ext cx="1270000" cy="126364"/>
            </a:xfrm>
            <a:custGeom>
              <a:avLst/>
              <a:gdLst/>
              <a:ahLst/>
              <a:cxnLst/>
              <a:rect l="l" t="t" r="r" b="b"/>
              <a:pathLst>
                <a:path w="1270000" h="126364">
                  <a:moveTo>
                    <a:pt x="1183052" y="28526"/>
                  </a:moveTo>
                  <a:lnTo>
                    <a:pt x="0" y="97753"/>
                  </a:lnTo>
                  <a:lnTo>
                    <a:pt x="1670" y="126279"/>
                  </a:lnTo>
                  <a:lnTo>
                    <a:pt x="1184721" y="57053"/>
                  </a:lnTo>
                  <a:lnTo>
                    <a:pt x="1183052" y="28526"/>
                  </a:lnTo>
                  <a:close/>
                </a:path>
                <a:path w="1270000" h="126364">
                  <a:moveTo>
                    <a:pt x="1245942" y="27692"/>
                  </a:moveTo>
                  <a:lnTo>
                    <a:pt x="1197314" y="27692"/>
                  </a:lnTo>
                  <a:lnTo>
                    <a:pt x="1198982" y="56219"/>
                  </a:lnTo>
                  <a:lnTo>
                    <a:pt x="1184721" y="57053"/>
                  </a:lnTo>
                  <a:lnTo>
                    <a:pt x="1186390" y="85578"/>
                  </a:lnTo>
                  <a:lnTo>
                    <a:pt x="1269465" y="37782"/>
                  </a:lnTo>
                  <a:lnTo>
                    <a:pt x="1245942" y="27692"/>
                  </a:lnTo>
                  <a:close/>
                </a:path>
                <a:path w="1270000" h="126364">
                  <a:moveTo>
                    <a:pt x="1197314" y="27692"/>
                  </a:moveTo>
                  <a:lnTo>
                    <a:pt x="1183052" y="28526"/>
                  </a:lnTo>
                  <a:lnTo>
                    <a:pt x="1184721" y="57053"/>
                  </a:lnTo>
                  <a:lnTo>
                    <a:pt x="1198982" y="56219"/>
                  </a:lnTo>
                  <a:lnTo>
                    <a:pt x="1197314" y="27692"/>
                  </a:lnTo>
                  <a:close/>
                </a:path>
                <a:path w="1270000" h="126364">
                  <a:moveTo>
                    <a:pt x="1181383" y="0"/>
                  </a:moveTo>
                  <a:lnTo>
                    <a:pt x="1183052" y="28526"/>
                  </a:lnTo>
                  <a:lnTo>
                    <a:pt x="1197314" y="27692"/>
                  </a:lnTo>
                  <a:lnTo>
                    <a:pt x="1245942" y="27692"/>
                  </a:lnTo>
                  <a:lnTo>
                    <a:pt x="1181383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75426" y="2554279"/>
            <a:ext cx="5289334" cy="529101"/>
            <a:chOff x="1840857" y="2035750"/>
            <a:chExt cx="6030595" cy="6032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857" y="2329038"/>
              <a:ext cx="6030523" cy="3098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19622" y="2050037"/>
              <a:ext cx="1981200" cy="241300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3976" y="1800225"/>
            <a:ext cx="9656363" cy="133814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3618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33618" algn="l"/>
              </a:tabLst>
            </a:pPr>
            <a:r>
              <a:rPr sz="2105" dirty="0">
                <a:latin typeface="Calibri"/>
                <a:cs typeface="Calibri"/>
              </a:rPr>
              <a:t>First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make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Markov</a:t>
            </a:r>
            <a:r>
              <a:rPr sz="2105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assumption</a:t>
            </a:r>
            <a:r>
              <a:rPr sz="2105" dirty="0">
                <a:latin typeface="Calibri"/>
                <a:cs typeface="Calibri"/>
              </a:rPr>
              <a:t>: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mbria Math"/>
                <a:cs typeface="Cambria Math"/>
              </a:rPr>
              <a:t>𝑥</a:t>
            </a:r>
            <a:r>
              <a:rPr sz="2368" baseline="27777" dirty="0">
                <a:latin typeface="Cambria Math"/>
                <a:cs typeface="Cambria Math"/>
              </a:rPr>
              <a:t>(𝑡+1)</a:t>
            </a:r>
            <a:r>
              <a:rPr sz="2368" spc="249" baseline="27777" dirty="0">
                <a:latin typeface="Cambria Math"/>
                <a:cs typeface="Cambria Math"/>
              </a:rPr>
              <a:t> </a:t>
            </a:r>
            <a:r>
              <a:rPr sz="2105" dirty="0">
                <a:latin typeface="Calibri"/>
                <a:cs typeface="Calibri"/>
              </a:rPr>
              <a:t>depends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only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preceding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i="1" spc="-9" dirty="0">
                <a:latin typeface="Calibri"/>
                <a:cs typeface="Calibri"/>
              </a:rPr>
              <a:t>n-</a:t>
            </a:r>
            <a:r>
              <a:rPr sz="2105" dirty="0">
                <a:latin typeface="Calibri"/>
                <a:cs typeface="Calibri"/>
              </a:rPr>
              <a:t>1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words</a:t>
            </a:r>
            <a:endParaRPr sz="2105" dirty="0">
              <a:latin typeface="Calibri"/>
              <a:cs typeface="Calibri"/>
            </a:endParaRPr>
          </a:p>
          <a:p>
            <a:pPr marL="1483737" algn="ctr">
              <a:spcBef>
                <a:spcPts val="1684"/>
              </a:spcBef>
            </a:pPr>
            <a:r>
              <a:rPr sz="1579" i="1" spc="-9" dirty="0">
                <a:solidFill>
                  <a:srgbClr val="FF07EB"/>
                </a:solidFill>
                <a:latin typeface="Calibri"/>
                <a:cs typeface="Calibri"/>
              </a:rPr>
              <a:t>n</a:t>
            </a:r>
            <a:r>
              <a:rPr sz="1579" spc="-9" dirty="0">
                <a:solidFill>
                  <a:srgbClr val="FF07EB"/>
                </a:solidFill>
                <a:latin typeface="Calibri"/>
                <a:cs typeface="Calibri"/>
              </a:rPr>
              <a:t>-</a:t>
            </a: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1</a:t>
            </a:r>
            <a:r>
              <a:rPr sz="1579" spc="4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07EB"/>
                </a:solidFill>
                <a:latin typeface="Calibri"/>
                <a:cs typeface="Calibri"/>
              </a:rPr>
              <a:t>words</a:t>
            </a:r>
            <a:endParaRPr sz="1579" dirty="0">
              <a:latin typeface="Calibri"/>
              <a:cs typeface="Calibri"/>
            </a:endParaRPr>
          </a:p>
          <a:p>
            <a:pPr marR="282378" algn="r">
              <a:spcBef>
                <a:spcPts val="1706"/>
              </a:spcBef>
            </a:pP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(assumption)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27</a:t>
            </a:fld>
            <a:endParaRPr spc="-22" dirty="0"/>
          </a:p>
        </p:txBody>
      </p:sp>
      <p:sp>
        <p:nvSpPr>
          <p:cNvPr id="16" name="object 16"/>
          <p:cNvSpPr txBox="1"/>
          <p:nvPr/>
        </p:nvSpPr>
        <p:spPr>
          <a:xfrm>
            <a:off x="1498526" y="3521863"/>
            <a:ext cx="1390699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prob</a:t>
            </a:r>
            <a:r>
              <a:rPr sz="1579" spc="-22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of</a:t>
            </a:r>
            <a:r>
              <a:rPr sz="1579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a</a:t>
            </a:r>
            <a:r>
              <a:rPr sz="1579" spc="-22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07EB"/>
                </a:solidFill>
                <a:latin typeface="Calibri"/>
                <a:cs typeface="Calibri"/>
              </a:rPr>
              <a:t>n-</a:t>
            </a:r>
            <a:r>
              <a:rPr sz="1579" spc="-18" dirty="0">
                <a:solidFill>
                  <a:srgbClr val="FF07EB"/>
                </a:solidFill>
                <a:latin typeface="Calibri"/>
                <a:cs typeface="Calibri"/>
              </a:rPr>
              <a:t>gram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0945" y="4112673"/>
            <a:ext cx="1676413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prob</a:t>
            </a:r>
            <a:r>
              <a:rPr sz="1579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of</a:t>
            </a:r>
            <a:r>
              <a:rPr sz="1579" spc="-13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07EB"/>
                </a:solidFill>
                <a:latin typeface="Calibri"/>
                <a:cs typeface="Calibri"/>
              </a:rPr>
              <a:t>a</a:t>
            </a:r>
            <a:r>
              <a:rPr sz="1579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07EB"/>
                </a:solidFill>
                <a:latin typeface="Calibri"/>
                <a:cs typeface="Calibri"/>
              </a:rPr>
              <a:t>(n-1)-</a:t>
            </a:r>
            <a:r>
              <a:rPr sz="1579" spc="-18" dirty="0">
                <a:solidFill>
                  <a:srgbClr val="FF07EB"/>
                </a:solidFill>
                <a:latin typeface="Calibri"/>
                <a:cs typeface="Calibri"/>
              </a:rPr>
              <a:t>gram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30A90470-D2AD-4FC4-A1A1-61FFBF45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spc="-10" dirty="0"/>
              <a:t>n-</a:t>
            </a:r>
            <a:r>
              <a:rPr lang="en-US" altLang="zh-CN" sz="3200" dirty="0"/>
              <a:t>gram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35" dirty="0"/>
              <a:t> </a:t>
            </a:r>
            <a:r>
              <a:rPr lang="en-US" altLang="zh-CN" sz="3200" spc="-10" dirty="0"/>
              <a:t>Models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28</a:t>
            </a:fld>
            <a:endParaRPr spc="-22" dirty="0"/>
          </a:p>
        </p:txBody>
      </p:sp>
      <p:sp>
        <p:nvSpPr>
          <p:cNvPr id="3" name="object 3"/>
          <p:cNvSpPr txBox="1"/>
          <p:nvPr/>
        </p:nvSpPr>
        <p:spPr>
          <a:xfrm>
            <a:off x="425415" y="1783986"/>
            <a:ext cx="8016708" cy="378221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You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can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also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use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Language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Model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007C92"/>
                </a:solidFill>
                <a:latin typeface="Calibri"/>
                <a:cs typeface="Calibri"/>
              </a:rPr>
              <a:t>generate</a:t>
            </a:r>
            <a:r>
              <a:rPr sz="2105" spc="-31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007C92"/>
                </a:solidFill>
                <a:latin typeface="Calibri"/>
                <a:cs typeface="Calibri"/>
              </a:rPr>
              <a:t>text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2127"/>
              </a:spcBef>
            </a:pPr>
            <a:endParaRPr sz="2105" dirty="0">
              <a:latin typeface="Calibri"/>
              <a:cs typeface="Calibri"/>
            </a:endParaRPr>
          </a:p>
          <a:p>
            <a:pPr marL="1558370" marR="50683">
              <a:lnSpc>
                <a:spcPct val="100600"/>
              </a:lnSpc>
              <a:spcBef>
                <a:spcPts val="4"/>
              </a:spcBef>
            </a:pPr>
            <a:r>
              <a:rPr sz="2105" i="1" dirty="0">
                <a:latin typeface="Calibri"/>
                <a:cs typeface="Calibri"/>
              </a:rPr>
              <a:t>today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the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price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of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gold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per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ton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,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while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production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of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spc="-18" dirty="0">
                <a:latin typeface="Calibri"/>
                <a:cs typeface="Calibri"/>
              </a:rPr>
              <a:t>shoe </a:t>
            </a:r>
            <a:r>
              <a:rPr sz="2105" i="1" dirty="0">
                <a:latin typeface="Calibri"/>
                <a:cs typeface="Calibri"/>
              </a:rPr>
              <a:t>lasts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and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shoe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industry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,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the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bank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intervened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just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after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spc="-22" dirty="0">
                <a:latin typeface="Calibri"/>
                <a:cs typeface="Calibri"/>
              </a:rPr>
              <a:t>it </a:t>
            </a:r>
            <a:r>
              <a:rPr sz="2105" i="1" dirty="0">
                <a:latin typeface="Calibri"/>
                <a:cs typeface="Calibri"/>
              </a:rPr>
              <a:t>considered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and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rejected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an</a:t>
            </a:r>
            <a:r>
              <a:rPr sz="2105" i="1" spc="-57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imf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demand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rebuild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spc="-9" dirty="0">
                <a:latin typeface="Calibri"/>
                <a:cs typeface="Calibri"/>
              </a:rPr>
              <a:t>depleted </a:t>
            </a:r>
            <a:r>
              <a:rPr sz="2105" i="1" dirty="0">
                <a:latin typeface="Calibri"/>
                <a:cs typeface="Calibri"/>
              </a:rPr>
              <a:t>european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stocks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,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sept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30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end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primary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76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cts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a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share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spc="-44" dirty="0">
                <a:latin typeface="Calibri"/>
                <a:cs typeface="Calibri"/>
              </a:rPr>
              <a:t>.</a:t>
            </a:r>
            <a:endParaRPr sz="2105" dirty="0">
              <a:latin typeface="Calibri"/>
              <a:cs typeface="Calibri"/>
            </a:endParaRPr>
          </a:p>
          <a:p>
            <a:pPr marL="1821811" algn="ctr">
              <a:spcBef>
                <a:spcPts val="2017"/>
              </a:spcBef>
            </a:pPr>
            <a:r>
              <a:rPr sz="2105" dirty="0">
                <a:solidFill>
                  <a:srgbClr val="00B050"/>
                </a:solidFill>
                <a:latin typeface="Calibri"/>
                <a:cs typeface="Calibri"/>
              </a:rPr>
              <a:t>Surprisingly</a:t>
            </a:r>
            <a:r>
              <a:rPr sz="2105" spc="-9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00B050"/>
                </a:solidFill>
                <a:latin typeface="Calibri"/>
                <a:cs typeface="Calibri"/>
              </a:rPr>
              <a:t>grammatical!</a:t>
            </a:r>
            <a:endParaRPr sz="2105" dirty="0">
              <a:latin typeface="Calibri"/>
              <a:cs typeface="Calibri"/>
            </a:endParaRPr>
          </a:p>
          <a:p>
            <a:pPr marL="1836849" marR="4456" indent="389871">
              <a:lnSpc>
                <a:spcPct val="100800"/>
              </a:lnSpc>
              <a:spcBef>
                <a:spcPts val="2526"/>
              </a:spcBef>
            </a:pP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…but</a:t>
            </a:r>
            <a:r>
              <a:rPr sz="2105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b="1" dirty="0">
                <a:solidFill>
                  <a:srgbClr val="C00000"/>
                </a:solidFill>
                <a:latin typeface="Calibri"/>
                <a:cs typeface="Calibri"/>
              </a:rPr>
              <a:t>incoherent.</a:t>
            </a:r>
            <a:r>
              <a:rPr sz="2105" b="1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105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need</a:t>
            </a:r>
            <a:r>
              <a:rPr sz="2105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105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consider</a:t>
            </a:r>
            <a:r>
              <a:rPr sz="2105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2105" spc="-6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C00000"/>
                </a:solidFill>
                <a:latin typeface="Calibri"/>
                <a:cs typeface="Calibri"/>
              </a:rPr>
              <a:t>than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three</a:t>
            </a:r>
            <a:r>
              <a:rPr sz="2105" spc="-4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words</a:t>
            </a:r>
            <a:r>
              <a:rPr sz="2105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105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105" spc="-4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sz="2105" spc="-4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if</a:t>
            </a:r>
            <a:r>
              <a:rPr sz="2105" spc="-4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105" spc="-4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want</a:t>
            </a:r>
            <a:r>
              <a:rPr sz="2105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105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2105" spc="-4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sz="2105" spc="-4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C00000"/>
                </a:solidFill>
                <a:latin typeface="Calibri"/>
                <a:cs typeface="Calibri"/>
              </a:rPr>
              <a:t>well.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AC322D1-B013-4488-8DE8-CD55D4D2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Generating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text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with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a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n-gram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0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54736" y="5712919"/>
            <a:ext cx="1215817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1204144" algn="l"/>
              </a:tabLst>
            </a:pPr>
            <a:r>
              <a:rPr sz="1754" i="1" dirty="0">
                <a:latin typeface="Calibri"/>
                <a:cs typeface="Calibri"/>
              </a:rPr>
              <a:t>their</a:t>
            </a:r>
            <a:r>
              <a:rPr sz="1754" i="1" spc="399" dirty="0">
                <a:latin typeface="Calibri"/>
                <a:cs typeface="Calibri"/>
              </a:rPr>
              <a:t> </a:t>
            </a:r>
            <a:r>
              <a:rPr sz="1754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754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790" y="5712919"/>
            <a:ext cx="22277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22" dirty="0">
                <a:latin typeface="Calibri"/>
                <a:cs typeface="Calibri"/>
              </a:rPr>
              <a:t>as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0797" y="5712919"/>
            <a:ext cx="318017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22" dirty="0">
                <a:latin typeface="Calibri"/>
                <a:cs typeface="Calibri"/>
              </a:rPr>
              <a:t>the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2801" y="5712919"/>
            <a:ext cx="1922027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812602" algn="l"/>
                <a:tab pos="1614622" algn="l"/>
              </a:tabLst>
            </a:pPr>
            <a:r>
              <a:rPr sz="1754" i="1" spc="-9" dirty="0">
                <a:latin typeface="Calibri"/>
                <a:cs typeface="Calibri"/>
              </a:rPr>
              <a:t>proctor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started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22" dirty="0">
                <a:latin typeface="Calibri"/>
                <a:cs typeface="Calibri"/>
              </a:rPr>
              <a:t>the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8941" y="5712919"/>
            <a:ext cx="476747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clock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3778" y="5870081"/>
            <a:ext cx="4544695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599" y="1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29090" y="6023028"/>
            <a:ext cx="670565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spc="-9" dirty="0">
                <a:solidFill>
                  <a:srgbClr val="C00000"/>
                </a:solidFill>
                <a:latin typeface="Calibri"/>
                <a:cs typeface="Calibri"/>
              </a:rPr>
              <a:t>discard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31213" y="5964953"/>
            <a:ext cx="3145085" cy="211640"/>
          </a:xfrm>
          <a:custGeom>
            <a:avLst/>
            <a:gdLst/>
            <a:ahLst/>
            <a:cxnLst/>
            <a:rect l="l" t="t" r="r" b="b"/>
            <a:pathLst>
              <a:path w="3585845" h="241300">
                <a:moveTo>
                  <a:pt x="3585555" y="0"/>
                </a:moveTo>
                <a:lnTo>
                  <a:pt x="3577223" y="46893"/>
                </a:lnTo>
                <a:lnTo>
                  <a:pt x="3554501" y="85186"/>
                </a:lnTo>
                <a:lnTo>
                  <a:pt x="3520801" y="111005"/>
                </a:lnTo>
                <a:lnTo>
                  <a:pt x="3479533" y="120472"/>
                </a:lnTo>
                <a:lnTo>
                  <a:pt x="1898799" y="120472"/>
                </a:lnTo>
                <a:lnTo>
                  <a:pt x="1857530" y="129939"/>
                </a:lnTo>
                <a:lnTo>
                  <a:pt x="1823830" y="155758"/>
                </a:lnTo>
                <a:lnTo>
                  <a:pt x="1801108" y="194051"/>
                </a:lnTo>
                <a:lnTo>
                  <a:pt x="1792777" y="240945"/>
                </a:lnTo>
                <a:lnTo>
                  <a:pt x="1784445" y="194051"/>
                </a:lnTo>
                <a:lnTo>
                  <a:pt x="1761724" y="155758"/>
                </a:lnTo>
                <a:lnTo>
                  <a:pt x="1728024" y="129939"/>
                </a:lnTo>
                <a:lnTo>
                  <a:pt x="1686756" y="120472"/>
                </a:lnTo>
                <a:lnTo>
                  <a:pt x="106021" y="120472"/>
                </a:lnTo>
                <a:lnTo>
                  <a:pt x="64753" y="111005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02650" y="5712920"/>
            <a:ext cx="2368143" cy="73067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683388" algn="l"/>
                <a:tab pos="1688141" algn="l"/>
              </a:tabLst>
            </a:pPr>
            <a:r>
              <a:rPr sz="1754" i="1" spc="-22" dirty="0">
                <a:latin typeface="Calibri"/>
                <a:cs typeface="Calibri"/>
              </a:rPr>
              <a:t>the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students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opened</a:t>
            </a:r>
            <a:endParaRPr sz="1754">
              <a:latin typeface="Calibri"/>
              <a:cs typeface="Calibri"/>
            </a:endParaRPr>
          </a:p>
          <a:p>
            <a:pPr marL="996956">
              <a:spcBef>
                <a:spcPts val="1368"/>
              </a:spcBef>
            </a:pP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fixed</a:t>
            </a:r>
            <a:r>
              <a:rPr sz="1754" spc="-79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FF07EB"/>
                </a:solidFill>
                <a:latin typeface="Calibri"/>
                <a:cs typeface="Calibri"/>
              </a:rPr>
              <a:t>window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29</a:t>
            </a:fld>
            <a:endParaRPr spc="-22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9F37EC26-6AC3-45E8-B81D-643395FE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A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fixed-</a:t>
            </a:r>
            <a:r>
              <a:rPr lang="en-US" altLang="zh-CN" sz="3200" dirty="0"/>
              <a:t>window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neural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0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16C7C4-D76D-448E-9CD9-EA458ED97F94}"/>
              </a:ext>
            </a:extLst>
          </p:cNvPr>
          <p:cNvSpPr/>
          <p:nvPr/>
        </p:nvSpPr>
        <p:spPr>
          <a:xfrm>
            <a:off x="263976" y="1337905"/>
            <a:ext cx="6897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How</a:t>
            </a:r>
            <a:r>
              <a:rPr lang="en-US" altLang="zh-CN" sz="2400" spc="-4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about</a:t>
            </a:r>
            <a:r>
              <a:rPr lang="en-US" altLang="zh-CN" sz="2400" spc="-4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a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solidFill>
                  <a:srgbClr val="007C92"/>
                </a:solidFill>
                <a:latin typeface="Calibri"/>
                <a:cs typeface="Calibri"/>
              </a:rPr>
              <a:t>window-</a:t>
            </a:r>
            <a:r>
              <a:rPr lang="en-US" altLang="zh-CN" sz="2400" dirty="0">
                <a:solidFill>
                  <a:srgbClr val="007C92"/>
                </a:solidFill>
                <a:latin typeface="Calibri"/>
                <a:cs typeface="Calibri"/>
              </a:rPr>
              <a:t>based</a:t>
            </a:r>
            <a:r>
              <a:rPr lang="en-US" altLang="zh-CN" sz="2400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7C92"/>
                </a:solidFill>
                <a:latin typeface="Calibri"/>
                <a:cs typeface="Calibri"/>
              </a:rPr>
              <a:t>neural</a:t>
            </a:r>
            <a:r>
              <a:rPr lang="en-US" altLang="zh-CN" sz="2400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lang="en-US" altLang="zh-CN" sz="2400" spc="-10" dirty="0">
                <a:solidFill>
                  <a:srgbClr val="007C92"/>
                </a:solidFill>
                <a:latin typeface="Calibri"/>
                <a:cs typeface="Calibri"/>
              </a:rPr>
              <a:t>model</a:t>
            </a:r>
            <a:r>
              <a:rPr lang="en-US" altLang="zh-CN" sz="2400" spc="-10" dirty="0">
                <a:latin typeface="Calibri"/>
                <a:cs typeface="Calibri"/>
              </a:rPr>
              <a:t>?</a:t>
            </a:r>
            <a:endParaRPr lang="en-US" altLang="zh-CN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8FFDB1CA-91CA-4167-80D9-41338BE2BB02}"/>
              </a:ext>
            </a:extLst>
          </p:cNvPr>
          <p:cNvCxnSpPr>
            <a:cxnSpLocks/>
          </p:cNvCxnSpPr>
          <p:nvPr/>
        </p:nvCxnSpPr>
        <p:spPr>
          <a:xfrm>
            <a:off x="4762353" y="1646083"/>
            <a:ext cx="2796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C2432DF-0736-421C-B20D-C9D921D81A1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762353" y="1674616"/>
            <a:ext cx="2796339" cy="1640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8E02C33-3251-4AF9-A858-18B48F9F3CB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762353" y="1674617"/>
            <a:ext cx="2796339" cy="3364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0CA5B70C-9DA1-46E6-8F9F-A9209CC57F1D}"/>
              </a:ext>
            </a:extLst>
          </p:cNvPr>
          <p:cNvGrpSpPr/>
          <p:nvPr/>
        </p:nvGrpSpPr>
        <p:grpSpPr>
          <a:xfrm>
            <a:off x="4337749" y="1377116"/>
            <a:ext cx="407291" cy="434996"/>
            <a:chOff x="674398" y="1660770"/>
            <a:chExt cx="369332" cy="39445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E484818-FB66-4A8E-B4C1-29256C6033E0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83B91E6-31B2-4466-AEF3-4CB4F00C1F55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64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64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647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647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83B91E6-31B2-4466-AEF3-4CB4F00C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5896B28-6C59-424A-A831-695261143FD1}"/>
              </a:ext>
            </a:extLst>
          </p:cNvPr>
          <p:cNvGrpSpPr/>
          <p:nvPr/>
        </p:nvGrpSpPr>
        <p:grpSpPr>
          <a:xfrm>
            <a:off x="4320883" y="3166773"/>
            <a:ext cx="407291" cy="439864"/>
            <a:chOff x="674398" y="1660770"/>
            <a:chExt cx="369332" cy="39886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488AB87-11AE-4F86-B4DE-6B442B9B59BC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7B63219-7760-47DA-A69C-A4849A54534C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988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64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64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647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TW" altLang="en-US" sz="2647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7B63219-7760-47DA-A69C-A4849A545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98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298E29D-3A90-46AD-A437-93F5E5A6E2E1}"/>
              </a:ext>
            </a:extLst>
          </p:cNvPr>
          <p:cNvGrpSpPr/>
          <p:nvPr/>
        </p:nvGrpSpPr>
        <p:grpSpPr>
          <a:xfrm>
            <a:off x="4330881" y="4936241"/>
            <a:ext cx="407291" cy="434996"/>
            <a:chOff x="674398" y="1660770"/>
            <a:chExt cx="369332" cy="3944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41D9B02-746D-4149-83C2-339A20E46761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F738567-62AC-4A1D-AD29-5467F0884AA4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64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64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647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647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F738567-62AC-4A1D-AD29-5467F0884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91"/>
                </a:xfrm>
                <a:prstGeom prst="rect">
                  <a:avLst/>
                </a:prstGeom>
                <a:blipFill>
                  <a:blip r:embed="rId5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E6211AD-25D2-453B-A155-F2B7D999C337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62352" y="1608061"/>
            <a:ext cx="2804713" cy="1793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9EE2D63-63E8-41B2-9139-B1D4A6FFC3F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62353" y="3379586"/>
            <a:ext cx="2804712" cy="216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54A6B9A-BDFE-4B89-BEA4-4514A1090AF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731303" y="3401253"/>
            <a:ext cx="2835762" cy="1674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BFB3979-46D1-47FF-8249-DA0070092E8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745040" y="1657727"/>
            <a:ext cx="2785943" cy="3483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E9795D-CFFD-4AE5-AADA-5C4C92722DF3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745039" y="3429252"/>
            <a:ext cx="2785944" cy="1711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1CD2F33-128F-4910-8F6F-451739CC12E2}"/>
              </a:ext>
            </a:extLst>
          </p:cNvPr>
          <p:cNvCxnSpPr>
            <a:cxnSpLocks/>
          </p:cNvCxnSpPr>
          <p:nvPr/>
        </p:nvCxnSpPr>
        <p:spPr>
          <a:xfrm flipV="1">
            <a:off x="4762354" y="5157168"/>
            <a:ext cx="27686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2CAB18A-88FE-499B-974B-BD6F469484A7}"/>
              </a:ext>
            </a:extLst>
          </p:cNvPr>
          <p:cNvGrpSpPr/>
          <p:nvPr/>
        </p:nvGrpSpPr>
        <p:grpSpPr>
          <a:xfrm>
            <a:off x="7558692" y="1322734"/>
            <a:ext cx="703765" cy="703765"/>
            <a:chOff x="8370546" y="1983114"/>
            <a:chExt cx="638175" cy="63817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83691F70-16F2-45CC-99FD-EFBF5787696D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手繪多邊形 108">
              <a:extLst>
                <a:ext uri="{FF2B5EF4-FFF2-40B4-BE49-F238E27FC236}">
                  <a16:creationId xmlns:a16="http://schemas.microsoft.com/office/drawing/2014/main" id="{2F8775CF-45E7-49DC-9BFD-FF6FB7FAC754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076B290-0F07-4305-A520-FEC256574535}"/>
              </a:ext>
            </a:extLst>
          </p:cNvPr>
          <p:cNvGrpSpPr/>
          <p:nvPr/>
        </p:nvGrpSpPr>
        <p:grpSpPr>
          <a:xfrm>
            <a:off x="7567065" y="3049371"/>
            <a:ext cx="703765" cy="703765"/>
            <a:chOff x="8378140" y="3515828"/>
            <a:chExt cx="638175" cy="638175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F01406E4-C3B4-4DA8-92B0-ED53E0B43726}"/>
                </a:ext>
              </a:extLst>
            </p:cNvPr>
            <p:cNvSpPr/>
            <p:nvPr/>
          </p:nvSpPr>
          <p:spPr>
            <a:xfrm>
              <a:off x="8378140" y="3515828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手繪多邊形 108">
              <a:extLst>
                <a:ext uri="{FF2B5EF4-FFF2-40B4-BE49-F238E27FC236}">
                  <a16:creationId xmlns:a16="http://schemas.microsoft.com/office/drawing/2014/main" id="{BE961F90-FE21-4FF5-B371-B18CEDCFFF26}"/>
                </a:ext>
              </a:extLst>
            </p:cNvPr>
            <p:cNvSpPr/>
            <p:nvPr/>
          </p:nvSpPr>
          <p:spPr>
            <a:xfrm>
              <a:off x="8458600" y="3669023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34393AC-7467-411C-8876-C3F19E6DCD21}"/>
              </a:ext>
            </a:extLst>
          </p:cNvPr>
          <p:cNvGrpSpPr/>
          <p:nvPr/>
        </p:nvGrpSpPr>
        <p:grpSpPr>
          <a:xfrm>
            <a:off x="7530984" y="4789280"/>
            <a:ext cx="703765" cy="703765"/>
            <a:chOff x="8345419" y="5048542"/>
            <a:chExt cx="638175" cy="638175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0FA29FA-9440-436B-AB2C-3F1EDC67BA5B}"/>
                </a:ext>
              </a:extLst>
            </p:cNvPr>
            <p:cNvSpPr/>
            <p:nvPr/>
          </p:nvSpPr>
          <p:spPr>
            <a:xfrm>
              <a:off x="8345419" y="5048542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 108">
              <a:extLst>
                <a:ext uri="{FF2B5EF4-FFF2-40B4-BE49-F238E27FC236}">
                  <a16:creationId xmlns:a16="http://schemas.microsoft.com/office/drawing/2014/main" id="{2376C802-8ACE-499A-952F-2E9B598CBDF3}"/>
                </a:ext>
              </a:extLst>
            </p:cNvPr>
            <p:cNvSpPr/>
            <p:nvPr/>
          </p:nvSpPr>
          <p:spPr>
            <a:xfrm>
              <a:off x="8454683" y="5215710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1" name="表格 23">
            <a:extLst>
              <a:ext uri="{FF2B5EF4-FFF2-40B4-BE49-F238E27FC236}">
                <a16:creationId xmlns:a16="http://schemas.microsoft.com/office/drawing/2014/main" id="{155D7488-566C-49A2-9025-682C15105F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2002" y="639696"/>
          <a:ext cx="464698" cy="204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FAA4AEEC-DAAE-4B14-B67F-145D2BDE7A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2001" y="2754454"/>
          <a:ext cx="464698" cy="204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B0937EF8-76DD-426E-8EC4-96508ACCB3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2001" y="4869212"/>
          <a:ext cx="464698" cy="204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38" marR="100838" marT="50419" marB="504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602B9076-0F39-4BBA-AB10-DD0FB8E2956C}"/>
              </a:ext>
            </a:extLst>
          </p:cNvPr>
          <p:cNvSpPr txBox="1"/>
          <p:nvPr/>
        </p:nvSpPr>
        <p:spPr>
          <a:xfrm>
            <a:off x="1844775" y="1408793"/>
            <a:ext cx="141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 x 100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87D620A-6B3D-420A-B567-93D51DFEB5B0}"/>
              </a:ext>
            </a:extLst>
          </p:cNvPr>
          <p:cNvSpPr txBox="1"/>
          <p:nvPr/>
        </p:nvSpPr>
        <p:spPr>
          <a:xfrm>
            <a:off x="1826698" y="3653376"/>
            <a:ext cx="141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 x 100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1877DDC-80CF-42F1-884B-9F59EF81C4F0}"/>
              </a:ext>
            </a:extLst>
          </p:cNvPr>
          <p:cNvSpPr txBox="1"/>
          <p:nvPr/>
        </p:nvSpPr>
        <p:spPr>
          <a:xfrm>
            <a:off x="1844775" y="5687952"/>
            <a:ext cx="141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 x 100</a:t>
            </a:r>
            <a:endParaRPr lang="zh-TW" altLang="en-US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03CA5B9-38A3-4D5E-83C0-336EB11C9A6C}"/>
              </a:ext>
            </a:extLst>
          </p:cNvPr>
          <p:cNvCxnSpPr>
            <a:cxnSpLocks/>
          </p:cNvCxnSpPr>
          <p:nvPr/>
        </p:nvCxnSpPr>
        <p:spPr>
          <a:xfrm>
            <a:off x="8277988" y="1657726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674FA10-EA5B-4EA5-85BE-101BEAFC1E5D}"/>
              </a:ext>
            </a:extLst>
          </p:cNvPr>
          <p:cNvSpPr txBox="1"/>
          <p:nvPr/>
        </p:nvSpPr>
        <p:spPr>
          <a:xfrm>
            <a:off x="3371717" y="5423994"/>
            <a:ext cx="2235391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100 x 100 x 3</a:t>
            </a:r>
            <a:endParaRPr lang="zh-TW" altLang="en-US" sz="2647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FCEBB0D-35C2-42E3-AC6B-AAF36DA5F753}"/>
              </a:ext>
            </a:extLst>
          </p:cNvPr>
          <p:cNvSpPr txBox="1"/>
          <p:nvPr/>
        </p:nvSpPr>
        <p:spPr>
          <a:xfrm>
            <a:off x="7418578" y="5493045"/>
            <a:ext cx="1000743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1000</a:t>
            </a:r>
            <a:endParaRPr lang="zh-TW" altLang="en-US" sz="2647" kern="12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14B79E0-8338-4B35-A2D8-D35CE370D071}"/>
              </a:ext>
            </a:extLst>
          </p:cNvPr>
          <p:cNvSpPr txBox="1"/>
          <p:nvPr/>
        </p:nvSpPr>
        <p:spPr>
          <a:xfrm>
            <a:off x="5380136" y="3076381"/>
            <a:ext cx="1628973" cy="5675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3088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3 x 10</a:t>
            </a:r>
            <a:r>
              <a:rPr lang="en-US" altLang="zh-TW" sz="3088" kern="1200" baseline="300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7</a:t>
            </a:r>
            <a:endParaRPr lang="zh-TW" altLang="en-US" sz="3088" kern="1200" baseline="300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FE0E623-0DC9-43AA-8E9F-E315E0ED78A8}"/>
              </a:ext>
            </a:extLst>
          </p:cNvPr>
          <p:cNvSpPr txBox="1"/>
          <p:nvPr/>
        </p:nvSpPr>
        <p:spPr>
          <a:xfrm>
            <a:off x="4097429" y="6122883"/>
            <a:ext cx="5041900" cy="90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4200" rtl="0">
              <a:defRPr/>
            </a:pPr>
            <a:r>
              <a:rPr lang="en-US" altLang="zh-TW" sz="2647" kern="1200" dirty="0">
                <a:latin typeface="Calibri" panose="020F0502020204030204"/>
                <a:ea typeface="新細明體" panose="02020500000000000000" pitchFamily="18" charset="-120"/>
                <a:cs typeface="+mn-cs"/>
              </a:rPr>
              <a:t>Do we </a:t>
            </a:r>
            <a:r>
              <a:rPr lang="en-US" altLang="zh-TW" sz="2647" dirty="0">
                <a:latin typeface="Calibri" panose="020F0502020204030204"/>
                <a:ea typeface="新細明體" panose="02020500000000000000" pitchFamily="18" charset="-120"/>
              </a:rPr>
              <a:t>really need “</a:t>
            </a:r>
            <a:r>
              <a:rPr lang="en-US" altLang="zh-TW" sz="2647" i="1" kern="1200" dirty="0">
                <a:latin typeface="Calibri" panose="020F0502020204030204"/>
                <a:ea typeface="新細明體" panose="02020500000000000000" pitchFamily="18" charset="-120"/>
                <a:cs typeface="+mn-cs"/>
              </a:rPr>
              <a:t>fully connected” </a:t>
            </a:r>
            <a:r>
              <a:rPr lang="en-US" altLang="zh-TW" sz="2647" kern="1200" dirty="0">
                <a:latin typeface="Calibri" panose="020F0502020204030204"/>
                <a:ea typeface="新細明體" panose="02020500000000000000" pitchFamily="18" charset="-120"/>
                <a:cs typeface="+mn-cs"/>
              </a:rPr>
              <a:t>in image processing?</a:t>
            </a:r>
            <a:endParaRPr lang="zh-TW" altLang="en-US" sz="2647" kern="1200" dirty="0"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F092E26-EBE1-41A9-8B4A-D548ACBD6AF1}"/>
              </a:ext>
            </a:extLst>
          </p:cNvPr>
          <p:cNvSpPr txBox="1"/>
          <p:nvPr/>
        </p:nvSpPr>
        <p:spPr>
          <a:xfrm>
            <a:off x="3962715" y="609384"/>
            <a:ext cx="5041900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04200" rtl="0">
              <a:defRPr/>
            </a:pPr>
            <a:r>
              <a:rPr lang="en-US" altLang="zh-TW" sz="2647" b="1" i="1" u="sng" kern="1200" dirty="0">
                <a:latin typeface="Calibri" panose="020F0502020204030204"/>
                <a:ea typeface="新細明體" panose="02020500000000000000" pitchFamily="18" charset="-120"/>
                <a:cs typeface="+mn-cs"/>
              </a:rPr>
              <a:t>Fully Connected </a:t>
            </a:r>
            <a:r>
              <a:rPr lang="en-US" altLang="zh-TW" sz="2647" b="1" i="1" u="sng" dirty="0">
                <a:latin typeface="Calibri" panose="020F0502020204030204"/>
                <a:ea typeface="新細明體" panose="02020500000000000000" pitchFamily="18" charset="-120"/>
              </a:rPr>
              <a:t>N</a:t>
            </a:r>
            <a:r>
              <a:rPr lang="en-US" altLang="zh-TW" sz="2647" b="1" i="1" u="sng" kern="1200" dirty="0" err="1">
                <a:latin typeface="Calibri" panose="020F0502020204030204"/>
                <a:ea typeface="新細明體" panose="02020500000000000000" pitchFamily="18" charset="-120"/>
                <a:cs typeface="+mn-cs"/>
              </a:rPr>
              <a:t>etwork</a:t>
            </a:r>
            <a:endParaRPr lang="zh-TW" altLang="en-US" sz="2647" b="1" i="1" u="sng" kern="1200" dirty="0"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05461CD-CD0C-4C6F-A1E8-4315387702F5}"/>
              </a:ext>
            </a:extLst>
          </p:cNvPr>
          <p:cNvSpPr txBox="1"/>
          <p:nvPr/>
        </p:nvSpPr>
        <p:spPr>
          <a:xfrm rot="5400000">
            <a:off x="4203152" y="2040126"/>
            <a:ext cx="890095" cy="1042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88" dirty="0"/>
              <a:t>……</a:t>
            </a:r>
            <a:endParaRPr lang="zh-TW" altLang="en-US" sz="3088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EDE2DEE-983A-4669-B003-FFB7286B8D10}"/>
              </a:ext>
            </a:extLst>
          </p:cNvPr>
          <p:cNvSpPr txBox="1"/>
          <p:nvPr/>
        </p:nvSpPr>
        <p:spPr>
          <a:xfrm rot="5400000">
            <a:off x="4204309" y="3823872"/>
            <a:ext cx="890095" cy="1042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88" dirty="0"/>
              <a:t>……</a:t>
            </a:r>
            <a:endParaRPr lang="zh-TW" altLang="en-US" sz="3088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91EBA3C-A960-4025-93D7-0D800088D181}"/>
              </a:ext>
            </a:extLst>
          </p:cNvPr>
          <p:cNvCxnSpPr>
            <a:cxnSpLocks/>
          </p:cNvCxnSpPr>
          <p:nvPr/>
        </p:nvCxnSpPr>
        <p:spPr>
          <a:xfrm>
            <a:off x="8277988" y="3379586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30C533A-9BC7-4AEA-9990-A4FCC092F213}"/>
              </a:ext>
            </a:extLst>
          </p:cNvPr>
          <p:cNvCxnSpPr>
            <a:cxnSpLocks/>
          </p:cNvCxnSpPr>
          <p:nvPr/>
        </p:nvCxnSpPr>
        <p:spPr>
          <a:xfrm>
            <a:off x="8266760" y="5167591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8A5210C-8977-4BBE-BA17-B2FB8E6F7C14}"/>
              </a:ext>
            </a:extLst>
          </p:cNvPr>
          <p:cNvSpPr txBox="1"/>
          <p:nvPr/>
        </p:nvSpPr>
        <p:spPr>
          <a:xfrm>
            <a:off x="8771993" y="1272012"/>
            <a:ext cx="1216459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88" dirty="0"/>
              <a:t>……</a:t>
            </a:r>
            <a:endParaRPr lang="zh-TW" altLang="en-US" sz="3088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52BBE94-B4D5-4516-BDC7-C8C5941BB2E5}"/>
              </a:ext>
            </a:extLst>
          </p:cNvPr>
          <p:cNvSpPr txBox="1"/>
          <p:nvPr/>
        </p:nvSpPr>
        <p:spPr>
          <a:xfrm>
            <a:off x="8771993" y="2988138"/>
            <a:ext cx="1216459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88" dirty="0"/>
              <a:t>……</a:t>
            </a:r>
            <a:endParaRPr lang="zh-TW" altLang="en-US" sz="3088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67E687B-B5E3-4B91-9E07-D6B0668D2F74}"/>
              </a:ext>
            </a:extLst>
          </p:cNvPr>
          <p:cNvSpPr txBox="1"/>
          <p:nvPr/>
        </p:nvSpPr>
        <p:spPr>
          <a:xfrm>
            <a:off x="8771993" y="4788696"/>
            <a:ext cx="1216459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88" dirty="0"/>
              <a:t>……</a:t>
            </a:r>
            <a:endParaRPr lang="zh-TW" altLang="en-US" sz="3088" dirty="0"/>
          </a:p>
        </p:txBody>
      </p:sp>
      <p:sp>
        <p:nvSpPr>
          <p:cNvPr id="65" name="投影片編號版面配置區 64">
            <a:extLst>
              <a:ext uri="{FF2B5EF4-FFF2-40B4-BE49-F238E27FC236}">
                <a16:creationId xmlns:a16="http://schemas.microsoft.com/office/drawing/2014/main" id="{39B10CF9-556E-460D-A84B-DA8A0B2E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D945B0D9-CF2E-492D-9F9C-8EA72F138DE7}"/>
              </a:ext>
            </a:extLst>
          </p:cNvPr>
          <p:cNvSpPr/>
          <p:nvPr/>
        </p:nvSpPr>
        <p:spPr>
          <a:xfrm>
            <a:off x="3369689" y="2998715"/>
            <a:ext cx="766511" cy="8238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12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86128" y="5712919"/>
            <a:ext cx="146198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683388" algn="l"/>
              </a:tabLst>
            </a:pPr>
            <a:r>
              <a:rPr sz="1754" i="1" spc="-22" dirty="0">
                <a:latin typeface="Calibri"/>
                <a:cs typeface="Calibri"/>
              </a:rPr>
              <a:t>the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students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426" y="5712919"/>
            <a:ext cx="69117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opened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8212" y="5712919"/>
            <a:ext cx="44611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their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7778" y="1777749"/>
            <a:ext cx="1192982" cy="37032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lnSpc>
                <a:spcPts val="1390"/>
              </a:lnSpc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228">
              <a:latin typeface="Calibri"/>
              <a:cs typeface="Calibri"/>
            </a:endParaRPr>
          </a:p>
          <a:p>
            <a:pPr marL="712907">
              <a:lnSpc>
                <a:spcPts val="1390"/>
              </a:lnSpc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96539" y="1988038"/>
            <a:ext cx="1842384" cy="981342"/>
            <a:chOff x="6950923" y="1384283"/>
            <a:chExt cx="2100580" cy="1118870"/>
          </a:xfrm>
        </p:grpSpPr>
        <p:sp>
          <p:nvSpPr>
            <p:cNvPr id="8" name="object 8"/>
            <p:cNvSpPr/>
            <p:nvPr/>
          </p:nvSpPr>
          <p:spPr>
            <a:xfrm>
              <a:off x="7320800" y="1384283"/>
              <a:ext cx="76200" cy="289560"/>
            </a:xfrm>
            <a:custGeom>
              <a:avLst/>
              <a:gdLst/>
              <a:ahLst/>
              <a:cxnLst/>
              <a:rect l="l" t="t" r="r" b="b"/>
              <a:pathLst>
                <a:path w="76200" h="289560">
                  <a:moveTo>
                    <a:pt x="33337" y="212748"/>
                  </a:moveTo>
                  <a:lnTo>
                    <a:pt x="0" y="212801"/>
                  </a:lnTo>
                  <a:lnTo>
                    <a:pt x="38220" y="288940"/>
                  </a:lnTo>
                  <a:lnTo>
                    <a:pt x="69841" y="225447"/>
                  </a:lnTo>
                  <a:lnTo>
                    <a:pt x="33357" y="225447"/>
                  </a:lnTo>
                  <a:lnTo>
                    <a:pt x="33337" y="212748"/>
                  </a:lnTo>
                  <a:close/>
                </a:path>
                <a:path w="76200" h="289560">
                  <a:moveTo>
                    <a:pt x="42862" y="212733"/>
                  </a:moveTo>
                  <a:lnTo>
                    <a:pt x="33337" y="212748"/>
                  </a:lnTo>
                  <a:lnTo>
                    <a:pt x="33357" y="225447"/>
                  </a:lnTo>
                  <a:lnTo>
                    <a:pt x="42882" y="225432"/>
                  </a:lnTo>
                  <a:lnTo>
                    <a:pt x="42862" y="212733"/>
                  </a:lnTo>
                  <a:close/>
                </a:path>
                <a:path w="76200" h="289560">
                  <a:moveTo>
                    <a:pt x="76200" y="212680"/>
                  </a:moveTo>
                  <a:lnTo>
                    <a:pt x="42862" y="212733"/>
                  </a:lnTo>
                  <a:lnTo>
                    <a:pt x="42882" y="225432"/>
                  </a:lnTo>
                  <a:lnTo>
                    <a:pt x="33357" y="225447"/>
                  </a:lnTo>
                  <a:lnTo>
                    <a:pt x="69841" y="225447"/>
                  </a:lnTo>
                  <a:lnTo>
                    <a:pt x="76200" y="212680"/>
                  </a:lnTo>
                  <a:close/>
                </a:path>
                <a:path w="76200" h="289560">
                  <a:moveTo>
                    <a:pt x="42525" y="0"/>
                  </a:moveTo>
                  <a:lnTo>
                    <a:pt x="33000" y="15"/>
                  </a:lnTo>
                  <a:lnTo>
                    <a:pt x="33337" y="212748"/>
                  </a:lnTo>
                  <a:lnTo>
                    <a:pt x="42862" y="212733"/>
                  </a:lnTo>
                  <a:lnTo>
                    <a:pt x="42525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104" y="1620003"/>
              <a:ext cx="76200" cy="2292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50923" y="2379755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1"/>
                  </a:moveTo>
                  <a:lnTo>
                    <a:pt x="2099981" y="0"/>
                  </a:lnTo>
                </a:path>
              </a:pathLst>
            </a:custGeom>
            <a:ln w="19050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4731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44731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87428" y="16732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87428" y="16732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30125" y="21964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4"/>
                  </a:lnTo>
                  <a:lnTo>
                    <a:pt x="143183" y="182454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30125" y="21964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72822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3" y="0"/>
                  </a:moveTo>
                  <a:lnTo>
                    <a:pt x="0" y="0"/>
                  </a:lnTo>
                  <a:lnTo>
                    <a:pt x="0" y="290706"/>
                  </a:lnTo>
                  <a:lnTo>
                    <a:pt x="143183" y="29070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2822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5520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15520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8217" y="2064368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3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3" y="31452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58217" y="2064368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00913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3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3" y="290708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0913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43610" y="18492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3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3" y="529694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43610" y="18492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6307" y="2246618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86307" y="2246618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29004" y="21407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28"/>
                  </a:lnTo>
                  <a:lnTo>
                    <a:pt x="143183" y="238128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29004" y="21407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71702" y="205736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71702" y="205736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14396" y="23229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0"/>
                  </a:lnTo>
                  <a:lnTo>
                    <a:pt x="143183" y="5591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14396" y="23229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44731" y="2426531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1636649" y="1"/>
                  </a:moveTo>
                  <a:lnTo>
                    <a:pt x="1636649" y="76201"/>
                  </a:lnTo>
                  <a:lnTo>
                    <a:pt x="1693799" y="47626"/>
                  </a:lnTo>
                  <a:lnTo>
                    <a:pt x="1649349" y="47626"/>
                  </a:lnTo>
                  <a:lnTo>
                    <a:pt x="1649349" y="28576"/>
                  </a:lnTo>
                  <a:lnTo>
                    <a:pt x="1693799" y="28576"/>
                  </a:lnTo>
                  <a:lnTo>
                    <a:pt x="1636649" y="1"/>
                  </a:lnTo>
                  <a:close/>
                </a:path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1" y="47625"/>
                  </a:lnTo>
                  <a:lnTo>
                    <a:pt x="63501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649348" y="47626"/>
                  </a:lnTo>
                  <a:lnTo>
                    <a:pt x="1636649" y="47626"/>
                  </a:lnTo>
                  <a:lnTo>
                    <a:pt x="1636649" y="28576"/>
                  </a:lnTo>
                  <a:lnTo>
                    <a:pt x="1649348" y="28576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93799" y="28576"/>
                  </a:moveTo>
                  <a:lnTo>
                    <a:pt x="1649349" y="28576"/>
                  </a:lnTo>
                  <a:lnTo>
                    <a:pt x="1649349" y="47626"/>
                  </a:lnTo>
                  <a:lnTo>
                    <a:pt x="1693801" y="47625"/>
                  </a:lnTo>
                  <a:lnTo>
                    <a:pt x="1712849" y="38101"/>
                  </a:lnTo>
                  <a:lnTo>
                    <a:pt x="1693799" y="28576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1" y="28575"/>
                  </a:lnTo>
                  <a:lnTo>
                    <a:pt x="63501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644623" y="4588332"/>
            <a:ext cx="2646617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9" dirty="0">
                <a:solidFill>
                  <a:srgbClr val="610059"/>
                </a:solidFill>
                <a:latin typeface="Calibri"/>
                <a:cs typeface="Calibri"/>
              </a:rPr>
              <a:t>concatenated</a:t>
            </a:r>
            <a:r>
              <a:rPr sz="1579" spc="-66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610059"/>
                </a:solidFill>
                <a:latin typeface="Calibri"/>
                <a:cs typeface="Calibri"/>
              </a:rPr>
              <a:t>word</a:t>
            </a:r>
            <a:r>
              <a:rPr sz="1579" spc="-61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610059"/>
                </a:solidFill>
                <a:latin typeface="Calibri"/>
                <a:cs typeface="Calibri"/>
              </a:rPr>
              <a:t>embeddings</a:t>
            </a:r>
            <a:endParaRPr sz="1579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116994" y="3051561"/>
            <a:ext cx="3695906" cy="2643275"/>
            <a:chOff x="5834102" y="2596851"/>
            <a:chExt cx="4213860" cy="301371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939" y="4605781"/>
              <a:ext cx="157194" cy="1653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9153" y="4605781"/>
              <a:ext cx="157194" cy="1653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6369" y="4605781"/>
              <a:ext cx="157194" cy="1653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584" y="4605781"/>
              <a:ext cx="157194" cy="16535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43627" y="4511066"/>
              <a:ext cx="4194810" cy="365760"/>
            </a:xfrm>
            <a:custGeom>
              <a:avLst/>
              <a:gdLst/>
              <a:ahLst/>
              <a:cxnLst/>
              <a:rect l="l" t="t" r="r" b="b"/>
              <a:pathLst>
                <a:path w="4194809" h="365760">
                  <a:moveTo>
                    <a:pt x="0" y="60962"/>
                  </a:moveTo>
                  <a:lnTo>
                    <a:pt x="4790" y="37233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4133733" y="0"/>
                  </a:lnTo>
                  <a:lnTo>
                    <a:pt x="4157462" y="4790"/>
                  </a:lnTo>
                  <a:lnTo>
                    <a:pt x="4176839" y="17855"/>
                  </a:lnTo>
                  <a:lnTo>
                    <a:pt x="4189904" y="37233"/>
                  </a:lnTo>
                  <a:lnTo>
                    <a:pt x="4194695" y="60962"/>
                  </a:lnTo>
                  <a:lnTo>
                    <a:pt x="4194695" y="304797"/>
                  </a:lnTo>
                  <a:lnTo>
                    <a:pt x="4189904" y="328527"/>
                  </a:lnTo>
                  <a:lnTo>
                    <a:pt x="4176839" y="347904"/>
                  </a:lnTo>
                  <a:lnTo>
                    <a:pt x="4157462" y="360969"/>
                  </a:lnTo>
                  <a:lnTo>
                    <a:pt x="4133733" y="365760"/>
                  </a:lnTo>
                  <a:lnTo>
                    <a:pt x="60961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7"/>
                  </a:lnTo>
                  <a:lnTo>
                    <a:pt x="0" y="60962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8452" y="4605781"/>
              <a:ext cx="157194" cy="1653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666" y="4605781"/>
              <a:ext cx="157194" cy="1653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2882" y="4605781"/>
              <a:ext cx="157194" cy="1653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96" y="4605781"/>
              <a:ext cx="157194" cy="1653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7534" y="4604985"/>
              <a:ext cx="157194" cy="1653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4748" y="4604985"/>
              <a:ext cx="157194" cy="1653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965" y="4604985"/>
              <a:ext cx="157194" cy="165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9180" y="4604985"/>
              <a:ext cx="157194" cy="1653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552" y="4604986"/>
              <a:ext cx="157194" cy="1653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7766" y="4604986"/>
              <a:ext cx="157194" cy="1653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4982" y="4604986"/>
              <a:ext cx="157194" cy="1653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2197" y="4604986"/>
              <a:ext cx="157194" cy="16535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266599" y="4876787"/>
              <a:ext cx="3312795" cy="734060"/>
            </a:xfrm>
            <a:custGeom>
              <a:avLst/>
              <a:gdLst/>
              <a:ahLst/>
              <a:cxnLst/>
              <a:rect l="l" t="t" r="r" b="b"/>
              <a:pathLst>
                <a:path w="3312795" h="734060">
                  <a:moveTo>
                    <a:pt x="110655" y="94856"/>
                  </a:moveTo>
                  <a:lnTo>
                    <a:pt x="66344" y="18910"/>
                  </a:lnTo>
                  <a:lnTo>
                    <a:pt x="55321" y="0"/>
                  </a:lnTo>
                  <a:lnTo>
                    <a:pt x="0" y="94856"/>
                  </a:lnTo>
                  <a:lnTo>
                    <a:pt x="1536" y="100685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40"/>
                  </a:lnTo>
                  <a:lnTo>
                    <a:pt x="45796" y="733526"/>
                  </a:lnTo>
                  <a:lnTo>
                    <a:pt x="64846" y="733526"/>
                  </a:lnTo>
                  <a:lnTo>
                    <a:pt x="64846" y="54140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85"/>
                  </a:lnTo>
                  <a:lnTo>
                    <a:pt x="110655" y="94856"/>
                  </a:lnTo>
                  <a:close/>
                </a:path>
                <a:path w="3312795" h="734060">
                  <a:moveTo>
                    <a:pt x="1146175" y="94856"/>
                  </a:moveTo>
                  <a:lnTo>
                    <a:pt x="1101864" y="18910"/>
                  </a:lnTo>
                  <a:lnTo>
                    <a:pt x="1090841" y="0"/>
                  </a:lnTo>
                  <a:lnTo>
                    <a:pt x="1035507" y="94856"/>
                  </a:lnTo>
                  <a:lnTo>
                    <a:pt x="1037043" y="100685"/>
                  </a:lnTo>
                  <a:lnTo>
                    <a:pt x="1046137" y="105981"/>
                  </a:lnTo>
                  <a:lnTo>
                    <a:pt x="1051966" y="104444"/>
                  </a:lnTo>
                  <a:lnTo>
                    <a:pt x="1081316" y="54140"/>
                  </a:lnTo>
                  <a:lnTo>
                    <a:pt x="1081316" y="733526"/>
                  </a:lnTo>
                  <a:lnTo>
                    <a:pt x="1100366" y="733526"/>
                  </a:lnTo>
                  <a:lnTo>
                    <a:pt x="1100366" y="54140"/>
                  </a:lnTo>
                  <a:lnTo>
                    <a:pt x="1129715" y="104444"/>
                  </a:lnTo>
                  <a:lnTo>
                    <a:pt x="1135545" y="105981"/>
                  </a:lnTo>
                  <a:lnTo>
                    <a:pt x="1144638" y="100685"/>
                  </a:lnTo>
                  <a:lnTo>
                    <a:pt x="1146175" y="94856"/>
                  </a:lnTo>
                  <a:close/>
                </a:path>
                <a:path w="3312795" h="734060">
                  <a:moveTo>
                    <a:pt x="2257793" y="94856"/>
                  </a:moveTo>
                  <a:lnTo>
                    <a:pt x="2213495" y="18897"/>
                  </a:lnTo>
                  <a:lnTo>
                    <a:pt x="2202472" y="0"/>
                  </a:lnTo>
                  <a:lnTo>
                    <a:pt x="2147138" y="94856"/>
                  </a:lnTo>
                  <a:lnTo>
                    <a:pt x="2148675" y="100685"/>
                  </a:lnTo>
                  <a:lnTo>
                    <a:pt x="2157755" y="105981"/>
                  </a:lnTo>
                  <a:lnTo>
                    <a:pt x="2163597" y="104444"/>
                  </a:lnTo>
                  <a:lnTo>
                    <a:pt x="2192947" y="54140"/>
                  </a:lnTo>
                  <a:lnTo>
                    <a:pt x="2192947" y="733526"/>
                  </a:lnTo>
                  <a:lnTo>
                    <a:pt x="2211997" y="733526"/>
                  </a:lnTo>
                  <a:lnTo>
                    <a:pt x="2211997" y="54140"/>
                  </a:lnTo>
                  <a:lnTo>
                    <a:pt x="2241334" y="104444"/>
                  </a:lnTo>
                  <a:lnTo>
                    <a:pt x="2247176" y="105981"/>
                  </a:lnTo>
                  <a:lnTo>
                    <a:pt x="2256256" y="100685"/>
                  </a:lnTo>
                  <a:lnTo>
                    <a:pt x="2257793" y="94856"/>
                  </a:lnTo>
                  <a:close/>
                </a:path>
                <a:path w="3312795" h="734060">
                  <a:moveTo>
                    <a:pt x="3312223" y="94856"/>
                  </a:moveTo>
                  <a:lnTo>
                    <a:pt x="3267913" y="18897"/>
                  </a:lnTo>
                  <a:lnTo>
                    <a:pt x="3256889" y="0"/>
                  </a:lnTo>
                  <a:lnTo>
                    <a:pt x="3201568" y="94856"/>
                  </a:lnTo>
                  <a:lnTo>
                    <a:pt x="3203105" y="100685"/>
                  </a:lnTo>
                  <a:lnTo>
                    <a:pt x="3212185" y="105981"/>
                  </a:lnTo>
                  <a:lnTo>
                    <a:pt x="3218015" y="104444"/>
                  </a:lnTo>
                  <a:lnTo>
                    <a:pt x="3247364" y="54140"/>
                  </a:lnTo>
                  <a:lnTo>
                    <a:pt x="3247364" y="733526"/>
                  </a:lnTo>
                  <a:lnTo>
                    <a:pt x="3266414" y="733526"/>
                  </a:lnTo>
                  <a:lnTo>
                    <a:pt x="3266414" y="54140"/>
                  </a:lnTo>
                  <a:lnTo>
                    <a:pt x="3295764" y="104444"/>
                  </a:lnTo>
                  <a:lnTo>
                    <a:pt x="3301593" y="105981"/>
                  </a:lnTo>
                  <a:lnTo>
                    <a:pt x="3310686" y="100685"/>
                  </a:lnTo>
                  <a:lnTo>
                    <a:pt x="3312223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87554" y="3746941"/>
              <a:ext cx="111125" cy="764540"/>
            </a:xfrm>
            <a:custGeom>
              <a:avLst/>
              <a:gdLst/>
              <a:ahLst/>
              <a:cxnLst/>
              <a:rect l="l" t="t" r="r" b="b"/>
              <a:pathLst>
                <a:path w="111125" h="764539">
                  <a:moveTo>
                    <a:pt x="55491" y="37807"/>
                  </a:moveTo>
                  <a:lnTo>
                    <a:pt x="45919" y="54108"/>
                  </a:lnTo>
                  <a:lnTo>
                    <a:pt x="43895" y="764099"/>
                  </a:lnTo>
                  <a:lnTo>
                    <a:pt x="62945" y="764152"/>
                  </a:lnTo>
                  <a:lnTo>
                    <a:pt x="64865" y="90454"/>
                  </a:lnTo>
                  <a:lnTo>
                    <a:pt x="64938" y="54108"/>
                  </a:lnTo>
                  <a:lnTo>
                    <a:pt x="55491" y="37807"/>
                  </a:lnTo>
                  <a:close/>
                </a:path>
                <a:path w="111125" h="764539">
                  <a:moveTo>
                    <a:pt x="66538" y="18877"/>
                  </a:moveTo>
                  <a:lnTo>
                    <a:pt x="46019" y="18877"/>
                  </a:lnTo>
                  <a:lnTo>
                    <a:pt x="65069" y="18931"/>
                  </a:lnTo>
                  <a:lnTo>
                    <a:pt x="64969" y="54161"/>
                  </a:lnTo>
                  <a:lnTo>
                    <a:pt x="94174" y="104556"/>
                  </a:lnTo>
                  <a:lnTo>
                    <a:pt x="100002" y="106108"/>
                  </a:lnTo>
                  <a:lnTo>
                    <a:pt x="109104" y="100832"/>
                  </a:lnTo>
                  <a:lnTo>
                    <a:pt x="110656" y="95004"/>
                  </a:lnTo>
                  <a:lnTo>
                    <a:pt x="66538" y="18877"/>
                  </a:lnTo>
                  <a:close/>
                </a:path>
                <a:path w="111125" h="764539">
                  <a:moveTo>
                    <a:pt x="55599" y="0"/>
                  </a:moveTo>
                  <a:lnTo>
                    <a:pt x="0" y="94689"/>
                  </a:lnTo>
                  <a:lnTo>
                    <a:pt x="1518" y="100526"/>
                  </a:lnTo>
                  <a:lnTo>
                    <a:pt x="10591" y="105853"/>
                  </a:lnTo>
                  <a:lnTo>
                    <a:pt x="16427" y="104335"/>
                  </a:lnTo>
                  <a:lnTo>
                    <a:pt x="45888" y="54161"/>
                  </a:lnTo>
                  <a:lnTo>
                    <a:pt x="46019" y="18877"/>
                  </a:lnTo>
                  <a:lnTo>
                    <a:pt x="66538" y="18877"/>
                  </a:lnTo>
                  <a:lnTo>
                    <a:pt x="55599" y="0"/>
                  </a:lnTo>
                  <a:close/>
                </a:path>
                <a:path w="111125" h="764539">
                  <a:moveTo>
                    <a:pt x="65056" y="23679"/>
                  </a:moveTo>
                  <a:lnTo>
                    <a:pt x="47303" y="23679"/>
                  </a:lnTo>
                  <a:lnTo>
                    <a:pt x="63759" y="23726"/>
                  </a:lnTo>
                  <a:lnTo>
                    <a:pt x="55491" y="37807"/>
                  </a:lnTo>
                  <a:lnTo>
                    <a:pt x="64969" y="54161"/>
                  </a:lnTo>
                  <a:lnTo>
                    <a:pt x="65056" y="23679"/>
                  </a:lnTo>
                  <a:close/>
                </a:path>
                <a:path w="111125" h="764539">
                  <a:moveTo>
                    <a:pt x="46019" y="18877"/>
                  </a:moveTo>
                  <a:lnTo>
                    <a:pt x="45919" y="54108"/>
                  </a:lnTo>
                  <a:lnTo>
                    <a:pt x="55491" y="37807"/>
                  </a:lnTo>
                  <a:lnTo>
                    <a:pt x="47303" y="23679"/>
                  </a:lnTo>
                  <a:lnTo>
                    <a:pt x="65056" y="23679"/>
                  </a:lnTo>
                  <a:lnTo>
                    <a:pt x="65069" y="18931"/>
                  </a:lnTo>
                  <a:lnTo>
                    <a:pt x="46019" y="18877"/>
                  </a:lnTo>
                  <a:close/>
                </a:path>
                <a:path w="111125" h="764539">
                  <a:moveTo>
                    <a:pt x="47303" y="23679"/>
                  </a:moveTo>
                  <a:lnTo>
                    <a:pt x="55491" y="37807"/>
                  </a:lnTo>
                  <a:lnTo>
                    <a:pt x="63759" y="23726"/>
                  </a:lnTo>
                  <a:lnTo>
                    <a:pt x="47303" y="236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492" y="3475941"/>
              <a:ext cx="157194" cy="16535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640" y="3475941"/>
              <a:ext cx="157194" cy="16535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4791" y="3475941"/>
              <a:ext cx="157194" cy="1653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1941" y="3475941"/>
              <a:ext cx="157194" cy="16535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632181" y="3381226"/>
              <a:ext cx="2622550" cy="365760"/>
            </a:xfrm>
            <a:custGeom>
              <a:avLst/>
              <a:gdLst/>
              <a:ahLst/>
              <a:cxnLst/>
              <a:rect l="l" t="t" r="r" b="b"/>
              <a:pathLst>
                <a:path w="2622550" h="365760">
                  <a:moveTo>
                    <a:pt x="0" y="60960"/>
                  </a:move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0" y="0"/>
                  </a:lnTo>
                  <a:lnTo>
                    <a:pt x="2560985" y="0"/>
                  </a:lnTo>
                  <a:lnTo>
                    <a:pt x="2584713" y="4790"/>
                  </a:lnTo>
                  <a:lnTo>
                    <a:pt x="2604091" y="17855"/>
                  </a:lnTo>
                  <a:lnTo>
                    <a:pt x="2617155" y="37232"/>
                  </a:lnTo>
                  <a:lnTo>
                    <a:pt x="2621946" y="60960"/>
                  </a:lnTo>
                  <a:lnTo>
                    <a:pt x="2621946" y="304799"/>
                  </a:lnTo>
                  <a:lnTo>
                    <a:pt x="2617155" y="328527"/>
                  </a:lnTo>
                  <a:lnTo>
                    <a:pt x="2604091" y="347904"/>
                  </a:lnTo>
                  <a:lnTo>
                    <a:pt x="2584713" y="360969"/>
                  </a:lnTo>
                  <a:lnTo>
                    <a:pt x="2560985" y="365760"/>
                  </a:lnTo>
                  <a:lnTo>
                    <a:pt x="60960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9"/>
                  </a:lnTo>
                  <a:lnTo>
                    <a:pt x="0" y="6096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9090" y="3475941"/>
              <a:ext cx="157194" cy="1653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6241" y="3475941"/>
              <a:ext cx="157194" cy="1653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3391" y="3475941"/>
              <a:ext cx="157194" cy="1653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0541" y="3475941"/>
              <a:ext cx="157194" cy="1653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690" y="3475941"/>
              <a:ext cx="157194" cy="1653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842" y="3475941"/>
              <a:ext cx="157194" cy="1653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1991" y="3475941"/>
              <a:ext cx="157194" cy="1653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9145" y="3475941"/>
              <a:ext cx="157194" cy="1653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73786" y="4009190"/>
              <a:ext cx="344424" cy="27026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887825" y="2596851"/>
              <a:ext cx="111125" cy="784860"/>
            </a:xfrm>
            <a:custGeom>
              <a:avLst/>
              <a:gdLst/>
              <a:ahLst/>
              <a:cxnLst/>
              <a:rect l="l" t="t" r="r" b="b"/>
              <a:pathLst>
                <a:path w="111125" h="78486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784373"/>
                  </a:lnTo>
                  <a:lnTo>
                    <a:pt x="64852" y="784373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78486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78486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78486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78486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78486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95781" y="2869534"/>
              <a:ext cx="237237" cy="241771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49868" y="4884252"/>
            <a:ext cx="2183085" cy="260667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644624" y="5656780"/>
            <a:ext cx="2190476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dirty="0">
                <a:latin typeface="Calibri"/>
                <a:cs typeface="Calibri"/>
              </a:rPr>
              <a:t>words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/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one-</a:t>
            </a:r>
            <a:r>
              <a:rPr sz="1754" dirty="0">
                <a:latin typeface="Calibri"/>
                <a:cs typeface="Calibri"/>
              </a:rPr>
              <a:t>hot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vectors</a:t>
            </a:r>
            <a:endParaRPr sz="1754">
              <a:latin typeface="Calibri"/>
              <a:cs typeface="Calibr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51405" y="5962030"/>
            <a:ext cx="386909" cy="28070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72318" y="5962030"/>
            <a:ext cx="372517" cy="280701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21044" y="5962030"/>
            <a:ext cx="386332" cy="28070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54475" y="5962030"/>
            <a:ext cx="410118" cy="28070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60326" y="5978512"/>
            <a:ext cx="1822047" cy="258242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674518" y="3620578"/>
            <a:ext cx="1034252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8C1515"/>
                </a:solidFill>
                <a:latin typeface="Calibri"/>
                <a:cs typeface="Calibri"/>
              </a:rPr>
              <a:t>hidden</a:t>
            </a:r>
            <a:r>
              <a:rPr sz="1579" spc="-3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579" spc="-18" dirty="0">
                <a:solidFill>
                  <a:srgbClr val="8C1515"/>
                </a:solidFill>
                <a:latin typeface="Calibri"/>
                <a:cs typeface="Calibri"/>
              </a:rPr>
              <a:t>layer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5456" y="3858429"/>
            <a:ext cx="1844612" cy="331987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6273372" y="2921943"/>
            <a:ext cx="97466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44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94115" y="2924616"/>
            <a:ext cx="244500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22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631187" y="2286576"/>
            <a:ext cx="157003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175E54"/>
                </a:solidFill>
                <a:latin typeface="Calibri"/>
                <a:cs typeface="Calibri"/>
              </a:rPr>
              <a:t>output</a:t>
            </a:r>
            <a:r>
              <a:rPr sz="1579" spc="-39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175E54"/>
                </a:solidFill>
                <a:latin typeface="Calibri"/>
                <a:cs typeface="Calibri"/>
              </a:rPr>
              <a:t>distribution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85" name="object 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29609" y="2607862"/>
            <a:ext cx="2898501" cy="277772"/>
          </a:xfrm>
          <a:prstGeom prst="rect">
            <a:avLst/>
          </a:prstGeom>
        </p:spPr>
      </p:pic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30</a:t>
            </a:fld>
            <a:endParaRPr spc="-22" dirty="0"/>
          </a:p>
        </p:txBody>
      </p:sp>
      <p:sp>
        <p:nvSpPr>
          <p:cNvPr id="89" name="標題 1">
            <a:extLst>
              <a:ext uri="{FF2B5EF4-FFF2-40B4-BE49-F238E27FC236}">
                <a16:creationId xmlns:a16="http://schemas.microsoft.com/office/drawing/2014/main" id="{F5E5315E-48DA-43DA-83A8-EE4A9E73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A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fixed-</a:t>
            </a:r>
            <a:r>
              <a:rPr lang="en-US" altLang="zh-CN" sz="3200" dirty="0"/>
              <a:t>window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neural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0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04350" y="5857281"/>
            <a:ext cx="146198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683388" algn="l"/>
              </a:tabLst>
            </a:pPr>
            <a:r>
              <a:rPr sz="1754" i="1" spc="-22" dirty="0">
                <a:latin typeface="Calibri"/>
                <a:cs typeface="Calibri"/>
              </a:rPr>
              <a:t>the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students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81650" y="5857281"/>
            <a:ext cx="69117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opened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6434" y="5857281"/>
            <a:ext cx="44611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their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6001" y="1922110"/>
            <a:ext cx="39209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8165" y="2087857"/>
            <a:ext cx="49067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14762" y="2133248"/>
            <a:ext cx="1842384" cy="981342"/>
            <a:chOff x="7883814" y="1549843"/>
            <a:chExt cx="2100580" cy="1118870"/>
          </a:xfrm>
        </p:grpSpPr>
        <p:sp>
          <p:nvSpPr>
            <p:cNvPr id="9" name="object 9"/>
            <p:cNvSpPr/>
            <p:nvPr/>
          </p:nvSpPr>
          <p:spPr>
            <a:xfrm>
              <a:off x="8253690" y="1549843"/>
              <a:ext cx="76200" cy="289560"/>
            </a:xfrm>
            <a:custGeom>
              <a:avLst/>
              <a:gdLst/>
              <a:ahLst/>
              <a:cxnLst/>
              <a:rect l="l" t="t" r="r" b="b"/>
              <a:pathLst>
                <a:path w="76200" h="289560">
                  <a:moveTo>
                    <a:pt x="33337" y="212747"/>
                  </a:moveTo>
                  <a:lnTo>
                    <a:pt x="0" y="212799"/>
                  </a:lnTo>
                  <a:lnTo>
                    <a:pt x="38220" y="288940"/>
                  </a:lnTo>
                  <a:lnTo>
                    <a:pt x="69841" y="225447"/>
                  </a:lnTo>
                  <a:lnTo>
                    <a:pt x="33357" y="225447"/>
                  </a:lnTo>
                  <a:lnTo>
                    <a:pt x="33337" y="212747"/>
                  </a:lnTo>
                  <a:close/>
                </a:path>
                <a:path w="76200" h="289560">
                  <a:moveTo>
                    <a:pt x="42862" y="212732"/>
                  </a:moveTo>
                  <a:lnTo>
                    <a:pt x="33337" y="212747"/>
                  </a:lnTo>
                  <a:lnTo>
                    <a:pt x="33357" y="225447"/>
                  </a:lnTo>
                  <a:lnTo>
                    <a:pt x="42882" y="225432"/>
                  </a:lnTo>
                  <a:lnTo>
                    <a:pt x="42862" y="212732"/>
                  </a:lnTo>
                  <a:close/>
                </a:path>
                <a:path w="76200" h="289560">
                  <a:moveTo>
                    <a:pt x="76200" y="212679"/>
                  </a:moveTo>
                  <a:lnTo>
                    <a:pt x="42862" y="212732"/>
                  </a:lnTo>
                  <a:lnTo>
                    <a:pt x="42882" y="225432"/>
                  </a:lnTo>
                  <a:lnTo>
                    <a:pt x="33357" y="225447"/>
                  </a:lnTo>
                  <a:lnTo>
                    <a:pt x="69841" y="225447"/>
                  </a:lnTo>
                  <a:lnTo>
                    <a:pt x="76200" y="212679"/>
                  </a:lnTo>
                  <a:close/>
                </a:path>
                <a:path w="76200" h="289560">
                  <a:moveTo>
                    <a:pt x="42527" y="0"/>
                  </a:moveTo>
                  <a:lnTo>
                    <a:pt x="33002" y="15"/>
                  </a:lnTo>
                  <a:lnTo>
                    <a:pt x="33337" y="212747"/>
                  </a:lnTo>
                  <a:lnTo>
                    <a:pt x="42862" y="212732"/>
                  </a:lnTo>
                  <a:lnTo>
                    <a:pt x="42527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9993" y="1785562"/>
              <a:ext cx="76200" cy="2292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83814" y="2545316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1"/>
                  </a:moveTo>
                  <a:lnTo>
                    <a:pt x="2099981" y="0"/>
                  </a:lnTo>
                </a:path>
              </a:pathLst>
            </a:custGeom>
            <a:ln w="19050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77621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7621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0319" y="1838783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5"/>
                  </a:lnTo>
                  <a:lnTo>
                    <a:pt x="143183" y="70567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20319" y="1838783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63016" y="2362004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4"/>
                  </a:lnTo>
                  <a:lnTo>
                    <a:pt x="143183" y="182454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63016" y="2362004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05712" y="2253752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6"/>
                  </a:lnTo>
                  <a:lnTo>
                    <a:pt x="143184" y="29070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05712" y="2253752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48409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48409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1106" y="222992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91106" y="222992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3803" y="2253750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33803" y="2253750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76501" y="2014764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76501" y="2014764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9198" y="2412179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19198" y="2412179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1895" y="2306330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28"/>
                  </a:lnTo>
                  <a:lnTo>
                    <a:pt x="143183" y="238128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61895" y="2306330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04591" y="222292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4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4" y="321530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04591" y="222292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47287" y="2488548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0"/>
                  </a:lnTo>
                  <a:lnTo>
                    <a:pt x="143183" y="5591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47287" y="2488548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77623" y="2592091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1636648" y="1"/>
                  </a:moveTo>
                  <a:lnTo>
                    <a:pt x="1636648" y="76201"/>
                  </a:lnTo>
                  <a:lnTo>
                    <a:pt x="1693798" y="47626"/>
                  </a:lnTo>
                  <a:lnTo>
                    <a:pt x="1649347" y="47626"/>
                  </a:lnTo>
                  <a:lnTo>
                    <a:pt x="1649347" y="28576"/>
                  </a:lnTo>
                  <a:lnTo>
                    <a:pt x="1693798" y="28576"/>
                  </a:lnTo>
                  <a:lnTo>
                    <a:pt x="1636648" y="1"/>
                  </a:lnTo>
                  <a:close/>
                </a:path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649347" y="47626"/>
                  </a:lnTo>
                  <a:lnTo>
                    <a:pt x="1636648" y="47626"/>
                  </a:lnTo>
                  <a:lnTo>
                    <a:pt x="1636648" y="28576"/>
                  </a:lnTo>
                  <a:lnTo>
                    <a:pt x="1649347" y="28576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93798" y="28576"/>
                  </a:moveTo>
                  <a:lnTo>
                    <a:pt x="1649347" y="28576"/>
                  </a:lnTo>
                  <a:lnTo>
                    <a:pt x="1649347" y="47626"/>
                  </a:lnTo>
                  <a:lnTo>
                    <a:pt x="1693801" y="47625"/>
                  </a:lnTo>
                  <a:lnTo>
                    <a:pt x="1712848" y="38101"/>
                  </a:lnTo>
                  <a:lnTo>
                    <a:pt x="1693798" y="28576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935215" y="3196772"/>
            <a:ext cx="3695906" cy="2643275"/>
            <a:chOff x="6766991" y="2762412"/>
            <a:chExt cx="4213860" cy="3013710"/>
          </a:xfrm>
        </p:grpSpPr>
        <p:sp>
          <p:nvSpPr>
            <p:cNvPr id="38" name="object 38"/>
            <p:cNvSpPr/>
            <p:nvPr/>
          </p:nvSpPr>
          <p:spPr>
            <a:xfrm>
              <a:off x="8820445" y="3912500"/>
              <a:ext cx="111125" cy="764540"/>
            </a:xfrm>
            <a:custGeom>
              <a:avLst/>
              <a:gdLst/>
              <a:ahLst/>
              <a:cxnLst/>
              <a:rect l="l" t="t" r="r" b="b"/>
              <a:pathLst>
                <a:path w="111125" h="764539">
                  <a:moveTo>
                    <a:pt x="55489" y="37807"/>
                  </a:moveTo>
                  <a:lnTo>
                    <a:pt x="45919" y="54107"/>
                  </a:lnTo>
                  <a:lnTo>
                    <a:pt x="43893" y="764099"/>
                  </a:lnTo>
                  <a:lnTo>
                    <a:pt x="62943" y="764153"/>
                  </a:lnTo>
                  <a:lnTo>
                    <a:pt x="64865" y="90454"/>
                  </a:lnTo>
                  <a:lnTo>
                    <a:pt x="64936" y="54107"/>
                  </a:lnTo>
                  <a:lnTo>
                    <a:pt x="55489" y="37807"/>
                  </a:lnTo>
                  <a:close/>
                </a:path>
                <a:path w="111125" h="764539">
                  <a:moveTo>
                    <a:pt x="66537" y="18877"/>
                  </a:moveTo>
                  <a:lnTo>
                    <a:pt x="46019" y="18877"/>
                  </a:lnTo>
                  <a:lnTo>
                    <a:pt x="65069" y="18931"/>
                  </a:lnTo>
                  <a:lnTo>
                    <a:pt x="64969" y="54164"/>
                  </a:lnTo>
                  <a:lnTo>
                    <a:pt x="94173" y="104557"/>
                  </a:lnTo>
                  <a:lnTo>
                    <a:pt x="100001" y="106108"/>
                  </a:lnTo>
                  <a:lnTo>
                    <a:pt x="109104" y="100834"/>
                  </a:lnTo>
                  <a:lnTo>
                    <a:pt x="110655" y="95006"/>
                  </a:lnTo>
                  <a:lnTo>
                    <a:pt x="66537" y="18877"/>
                  </a:lnTo>
                  <a:close/>
                </a:path>
                <a:path w="111125" h="764539">
                  <a:moveTo>
                    <a:pt x="55598" y="0"/>
                  </a:moveTo>
                  <a:lnTo>
                    <a:pt x="0" y="94689"/>
                  </a:lnTo>
                  <a:lnTo>
                    <a:pt x="1517" y="100526"/>
                  </a:lnTo>
                  <a:lnTo>
                    <a:pt x="10590" y="105854"/>
                  </a:lnTo>
                  <a:lnTo>
                    <a:pt x="16427" y="104335"/>
                  </a:lnTo>
                  <a:lnTo>
                    <a:pt x="45885" y="54164"/>
                  </a:lnTo>
                  <a:lnTo>
                    <a:pt x="46019" y="18877"/>
                  </a:lnTo>
                  <a:lnTo>
                    <a:pt x="66537" y="18877"/>
                  </a:lnTo>
                  <a:lnTo>
                    <a:pt x="55598" y="0"/>
                  </a:lnTo>
                  <a:close/>
                </a:path>
                <a:path w="111125" h="764539">
                  <a:moveTo>
                    <a:pt x="65056" y="23679"/>
                  </a:moveTo>
                  <a:lnTo>
                    <a:pt x="47302" y="23679"/>
                  </a:lnTo>
                  <a:lnTo>
                    <a:pt x="63757" y="23726"/>
                  </a:lnTo>
                  <a:lnTo>
                    <a:pt x="55489" y="37807"/>
                  </a:lnTo>
                  <a:lnTo>
                    <a:pt x="64969" y="54164"/>
                  </a:lnTo>
                  <a:lnTo>
                    <a:pt x="65056" y="23679"/>
                  </a:lnTo>
                  <a:close/>
                </a:path>
                <a:path w="111125" h="764539">
                  <a:moveTo>
                    <a:pt x="46019" y="18877"/>
                  </a:moveTo>
                  <a:lnTo>
                    <a:pt x="45919" y="54107"/>
                  </a:lnTo>
                  <a:lnTo>
                    <a:pt x="55489" y="37807"/>
                  </a:lnTo>
                  <a:lnTo>
                    <a:pt x="47302" y="23679"/>
                  </a:lnTo>
                  <a:lnTo>
                    <a:pt x="65056" y="23679"/>
                  </a:lnTo>
                  <a:lnTo>
                    <a:pt x="65069" y="18931"/>
                  </a:lnTo>
                  <a:lnTo>
                    <a:pt x="46019" y="18877"/>
                  </a:lnTo>
                  <a:close/>
                </a:path>
                <a:path w="111125" h="764539">
                  <a:moveTo>
                    <a:pt x="47302" y="23679"/>
                  </a:moveTo>
                  <a:lnTo>
                    <a:pt x="55489" y="37807"/>
                  </a:lnTo>
                  <a:lnTo>
                    <a:pt x="63757" y="23726"/>
                  </a:lnTo>
                  <a:lnTo>
                    <a:pt x="47302" y="236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3380" y="3641499"/>
              <a:ext cx="157194" cy="1653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0530" y="3641499"/>
              <a:ext cx="157194" cy="1653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7679" y="3641499"/>
              <a:ext cx="157194" cy="16535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4829" y="3641499"/>
              <a:ext cx="157194" cy="16535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565069" y="3546784"/>
              <a:ext cx="2622550" cy="365760"/>
            </a:xfrm>
            <a:custGeom>
              <a:avLst/>
              <a:gdLst/>
              <a:ahLst/>
              <a:cxnLst/>
              <a:rect l="l" t="t" r="r" b="b"/>
              <a:pathLst>
                <a:path w="2622550" h="365760">
                  <a:moveTo>
                    <a:pt x="0" y="60960"/>
                  </a:move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0" y="0"/>
                  </a:lnTo>
                  <a:lnTo>
                    <a:pt x="2560985" y="0"/>
                  </a:lnTo>
                  <a:lnTo>
                    <a:pt x="2584713" y="4790"/>
                  </a:lnTo>
                  <a:lnTo>
                    <a:pt x="2604091" y="17855"/>
                  </a:lnTo>
                  <a:lnTo>
                    <a:pt x="2617155" y="37232"/>
                  </a:lnTo>
                  <a:lnTo>
                    <a:pt x="2621946" y="60960"/>
                  </a:lnTo>
                  <a:lnTo>
                    <a:pt x="2621946" y="304799"/>
                  </a:lnTo>
                  <a:lnTo>
                    <a:pt x="2617155" y="328527"/>
                  </a:lnTo>
                  <a:lnTo>
                    <a:pt x="2604091" y="347904"/>
                  </a:lnTo>
                  <a:lnTo>
                    <a:pt x="2584713" y="360969"/>
                  </a:lnTo>
                  <a:lnTo>
                    <a:pt x="2560985" y="365760"/>
                  </a:lnTo>
                  <a:lnTo>
                    <a:pt x="60960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9"/>
                  </a:lnTo>
                  <a:lnTo>
                    <a:pt x="0" y="6096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1980" y="3641499"/>
              <a:ext cx="157194" cy="1653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9130" y="3641499"/>
              <a:ext cx="157194" cy="1653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6280" y="3641499"/>
              <a:ext cx="157194" cy="1653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3429" y="3641499"/>
              <a:ext cx="157194" cy="1653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579" y="3641499"/>
              <a:ext cx="157194" cy="1653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7730" y="3641499"/>
              <a:ext cx="157194" cy="165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4880" y="3641499"/>
              <a:ext cx="157194" cy="1653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2033" y="3641499"/>
              <a:ext cx="157194" cy="16535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820714" y="2762412"/>
              <a:ext cx="111125" cy="784860"/>
            </a:xfrm>
            <a:custGeom>
              <a:avLst/>
              <a:gdLst/>
              <a:ahLst/>
              <a:cxnLst/>
              <a:rect l="l" t="t" r="r" b="b"/>
              <a:pathLst>
                <a:path w="111125" h="78486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784373"/>
                  </a:lnTo>
                  <a:lnTo>
                    <a:pt x="64852" y="784373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78486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78486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78486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78486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78486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4827" y="4771342"/>
              <a:ext cx="157194" cy="1653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2043" y="4771342"/>
              <a:ext cx="157194" cy="1653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258" y="4771342"/>
              <a:ext cx="157194" cy="16535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6474" y="4771342"/>
              <a:ext cx="157194" cy="16535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776516" y="4676626"/>
              <a:ext cx="4194810" cy="365760"/>
            </a:xfrm>
            <a:custGeom>
              <a:avLst/>
              <a:gdLst/>
              <a:ahLst/>
              <a:cxnLst/>
              <a:rect l="l" t="t" r="r" b="b"/>
              <a:pathLst>
                <a:path w="4194809" h="365760">
                  <a:moveTo>
                    <a:pt x="0" y="60962"/>
                  </a:moveTo>
                  <a:lnTo>
                    <a:pt x="4790" y="37233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4133733" y="0"/>
                  </a:lnTo>
                  <a:lnTo>
                    <a:pt x="4157462" y="4790"/>
                  </a:lnTo>
                  <a:lnTo>
                    <a:pt x="4176839" y="17855"/>
                  </a:lnTo>
                  <a:lnTo>
                    <a:pt x="4189904" y="37233"/>
                  </a:lnTo>
                  <a:lnTo>
                    <a:pt x="4194695" y="60962"/>
                  </a:lnTo>
                  <a:lnTo>
                    <a:pt x="4194695" y="304797"/>
                  </a:lnTo>
                  <a:lnTo>
                    <a:pt x="4189904" y="328527"/>
                  </a:lnTo>
                  <a:lnTo>
                    <a:pt x="4176839" y="347904"/>
                  </a:lnTo>
                  <a:lnTo>
                    <a:pt x="4157462" y="360969"/>
                  </a:lnTo>
                  <a:lnTo>
                    <a:pt x="4133733" y="365760"/>
                  </a:lnTo>
                  <a:lnTo>
                    <a:pt x="60961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7"/>
                  </a:lnTo>
                  <a:lnTo>
                    <a:pt x="0" y="60962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1341" y="4771342"/>
              <a:ext cx="157194" cy="16535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8556" y="4771342"/>
              <a:ext cx="157194" cy="1653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5771" y="4771342"/>
              <a:ext cx="157194" cy="16535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2987" y="4771342"/>
              <a:ext cx="157194" cy="16535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0423" y="4770545"/>
              <a:ext cx="157194" cy="1653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7639" y="4770545"/>
              <a:ext cx="157194" cy="1653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4855" y="4770545"/>
              <a:ext cx="157194" cy="1653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2069" y="4770545"/>
              <a:ext cx="157194" cy="1653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3440" y="4770546"/>
              <a:ext cx="157194" cy="1653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0656" y="4770546"/>
              <a:ext cx="157194" cy="1653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7871" y="4770546"/>
              <a:ext cx="157194" cy="1653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5087" y="4770546"/>
              <a:ext cx="157194" cy="16535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199490" y="5042344"/>
              <a:ext cx="3312795" cy="734060"/>
            </a:xfrm>
            <a:custGeom>
              <a:avLst/>
              <a:gdLst/>
              <a:ahLst/>
              <a:cxnLst/>
              <a:rect l="l" t="t" r="r" b="b"/>
              <a:pathLst>
                <a:path w="3312795" h="734060">
                  <a:moveTo>
                    <a:pt x="110655" y="94856"/>
                  </a:moveTo>
                  <a:lnTo>
                    <a:pt x="66344" y="18910"/>
                  </a:lnTo>
                  <a:lnTo>
                    <a:pt x="55321" y="0"/>
                  </a:lnTo>
                  <a:lnTo>
                    <a:pt x="0" y="94856"/>
                  </a:lnTo>
                  <a:lnTo>
                    <a:pt x="1524" y="100685"/>
                  </a:lnTo>
                  <a:lnTo>
                    <a:pt x="10617" y="105981"/>
                  </a:lnTo>
                  <a:lnTo>
                    <a:pt x="16446" y="104457"/>
                  </a:lnTo>
                  <a:lnTo>
                    <a:pt x="45796" y="54140"/>
                  </a:lnTo>
                  <a:lnTo>
                    <a:pt x="45796" y="733539"/>
                  </a:lnTo>
                  <a:lnTo>
                    <a:pt x="64846" y="733539"/>
                  </a:lnTo>
                  <a:lnTo>
                    <a:pt x="64846" y="54140"/>
                  </a:lnTo>
                  <a:lnTo>
                    <a:pt x="94195" y="104457"/>
                  </a:lnTo>
                  <a:lnTo>
                    <a:pt x="100025" y="105981"/>
                  </a:lnTo>
                  <a:lnTo>
                    <a:pt x="109118" y="100685"/>
                  </a:lnTo>
                  <a:lnTo>
                    <a:pt x="110655" y="94856"/>
                  </a:lnTo>
                  <a:close/>
                </a:path>
                <a:path w="3312795" h="734060">
                  <a:moveTo>
                    <a:pt x="1146162" y="94856"/>
                  </a:moveTo>
                  <a:lnTo>
                    <a:pt x="1101864" y="18910"/>
                  </a:lnTo>
                  <a:lnTo>
                    <a:pt x="1090841" y="0"/>
                  </a:lnTo>
                  <a:lnTo>
                    <a:pt x="1035507" y="94856"/>
                  </a:lnTo>
                  <a:lnTo>
                    <a:pt x="1037043" y="100685"/>
                  </a:lnTo>
                  <a:lnTo>
                    <a:pt x="1046137" y="105981"/>
                  </a:lnTo>
                  <a:lnTo>
                    <a:pt x="1051966" y="104457"/>
                  </a:lnTo>
                  <a:lnTo>
                    <a:pt x="1081316" y="54140"/>
                  </a:lnTo>
                  <a:lnTo>
                    <a:pt x="1081316" y="733539"/>
                  </a:lnTo>
                  <a:lnTo>
                    <a:pt x="1100366" y="733539"/>
                  </a:lnTo>
                  <a:lnTo>
                    <a:pt x="1100366" y="54140"/>
                  </a:lnTo>
                  <a:lnTo>
                    <a:pt x="1129715" y="104457"/>
                  </a:lnTo>
                  <a:lnTo>
                    <a:pt x="1135545" y="105981"/>
                  </a:lnTo>
                  <a:lnTo>
                    <a:pt x="1144638" y="100685"/>
                  </a:lnTo>
                  <a:lnTo>
                    <a:pt x="1146162" y="94856"/>
                  </a:lnTo>
                  <a:close/>
                </a:path>
                <a:path w="3312795" h="734060">
                  <a:moveTo>
                    <a:pt x="2257793" y="94856"/>
                  </a:moveTo>
                  <a:lnTo>
                    <a:pt x="2213495" y="18910"/>
                  </a:lnTo>
                  <a:lnTo>
                    <a:pt x="2202459" y="0"/>
                  </a:lnTo>
                  <a:lnTo>
                    <a:pt x="2147138" y="94856"/>
                  </a:lnTo>
                  <a:lnTo>
                    <a:pt x="2148675" y="100685"/>
                  </a:lnTo>
                  <a:lnTo>
                    <a:pt x="2157755" y="105981"/>
                  </a:lnTo>
                  <a:lnTo>
                    <a:pt x="2163597" y="104457"/>
                  </a:lnTo>
                  <a:lnTo>
                    <a:pt x="2192934" y="54140"/>
                  </a:lnTo>
                  <a:lnTo>
                    <a:pt x="2192934" y="733539"/>
                  </a:lnTo>
                  <a:lnTo>
                    <a:pt x="2211984" y="733539"/>
                  </a:lnTo>
                  <a:lnTo>
                    <a:pt x="2211984" y="54140"/>
                  </a:lnTo>
                  <a:lnTo>
                    <a:pt x="2241334" y="104457"/>
                  </a:lnTo>
                  <a:lnTo>
                    <a:pt x="2247176" y="105981"/>
                  </a:lnTo>
                  <a:lnTo>
                    <a:pt x="2256256" y="100685"/>
                  </a:lnTo>
                  <a:lnTo>
                    <a:pt x="2257793" y="94856"/>
                  </a:lnTo>
                  <a:close/>
                </a:path>
                <a:path w="3312795" h="734060">
                  <a:moveTo>
                    <a:pt x="3312223" y="94856"/>
                  </a:moveTo>
                  <a:lnTo>
                    <a:pt x="3267913" y="18910"/>
                  </a:lnTo>
                  <a:lnTo>
                    <a:pt x="3256889" y="0"/>
                  </a:lnTo>
                  <a:lnTo>
                    <a:pt x="3201568" y="94856"/>
                  </a:lnTo>
                  <a:lnTo>
                    <a:pt x="3203092" y="100685"/>
                  </a:lnTo>
                  <a:lnTo>
                    <a:pt x="3212185" y="105981"/>
                  </a:lnTo>
                  <a:lnTo>
                    <a:pt x="3218015" y="104457"/>
                  </a:lnTo>
                  <a:lnTo>
                    <a:pt x="3247364" y="54140"/>
                  </a:lnTo>
                  <a:lnTo>
                    <a:pt x="3247364" y="733539"/>
                  </a:lnTo>
                  <a:lnTo>
                    <a:pt x="3266414" y="733539"/>
                  </a:lnTo>
                  <a:lnTo>
                    <a:pt x="3266414" y="54140"/>
                  </a:lnTo>
                  <a:lnTo>
                    <a:pt x="3295764" y="104457"/>
                  </a:lnTo>
                  <a:lnTo>
                    <a:pt x="3301593" y="105981"/>
                  </a:lnTo>
                  <a:lnTo>
                    <a:pt x="3310686" y="100685"/>
                  </a:lnTo>
                  <a:lnTo>
                    <a:pt x="3312223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6674" y="4174750"/>
              <a:ext cx="344424" cy="27026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8670" y="3035095"/>
              <a:ext cx="237238" cy="241771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7091595" y="3066303"/>
            <a:ext cx="97466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44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412338" y="3068978"/>
            <a:ext cx="244500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22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228">
              <a:latin typeface="Calibri"/>
              <a:cs typeface="Calibr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69628" y="6107239"/>
            <a:ext cx="386910" cy="28070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90542" y="6107239"/>
            <a:ext cx="372517" cy="280701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39267" y="6107239"/>
            <a:ext cx="386333" cy="28070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72697" y="6107239"/>
            <a:ext cx="410117" cy="280701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727936" y="1904288"/>
            <a:ext cx="4697299" cy="9830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b="1" spc="-9" dirty="0">
                <a:solidFill>
                  <a:srgbClr val="00B050"/>
                </a:solidFill>
                <a:latin typeface="Calibri"/>
                <a:cs typeface="Calibri"/>
              </a:rPr>
              <a:t>Improvements</a:t>
            </a:r>
            <a:r>
              <a:rPr sz="2105" b="1" spc="-53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over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i="1" spc="-9" dirty="0">
                <a:latin typeface="Calibri"/>
                <a:cs typeface="Calibri"/>
              </a:rPr>
              <a:t>n</a:t>
            </a:r>
            <a:r>
              <a:rPr sz="2105" spc="-9" dirty="0">
                <a:latin typeface="Calibri"/>
                <a:cs typeface="Calibri"/>
              </a:rPr>
              <a:t>-</a:t>
            </a:r>
            <a:r>
              <a:rPr sz="2105" dirty="0">
                <a:latin typeface="Calibri"/>
                <a:cs typeface="Calibri"/>
              </a:rPr>
              <a:t>gram</a:t>
            </a:r>
            <a:r>
              <a:rPr sz="2105" spc="-66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LM:</a:t>
            </a:r>
            <a:endParaRPr sz="2105">
              <a:latin typeface="Calibri"/>
              <a:cs typeface="Calibri"/>
            </a:endParaRPr>
          </a:p>
          <a:p>
            <a:pPr marL="261214" indent="-250074">
              <a:spcBef>
                <a:spcPts val="18"/>
              </a:spcBef>
              <a:buFont typeface="Arial MT"/>
              <a:buChar char="•"/>
              <a:tabLst>
                <a:tab pos="261214" algn="l"/>
              </a:tabLst>
            </a:pPr>
            <a:r>
              <a:rPr sz="2105" dirty="0">
                <a:latin typeface="Calibri"/>
                <a:cs typeface="Calibri"/>
              </a:rPr>
              <a:t>No</a:t>
            </a:r>
            <a:r>
              <a:rPr sz="2105" spc="-6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sparsity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problem</a:t>
            </a:r>
            <a:endParaRPr sz="2105">
              <a:latin typeface="Calibri"/>
              <a:cs typeface="Calibri"/>
            </a:endParaRPr>
          </a:p>
          <a:p>
            <a:pPr marL="261214" indent="-250074">
              <a:spcBef>
                <a:spcPts val="22"/>
              </a:spcBef>
              <a:buFont typeface="Arial MT"/>
              <a:buChar char="•"/>
              <a:tabLst>
                <a:tab pos="261214" algn="l"/>
              </a:tabLst>
            </a:pPr>
            <a:r>
              <a:rPr sz="2105" dirty="0">
                <a:latin typeface="Calibri"/>
                <a:cs typeface="Calibri"/>
              </a:rPr>
              <a:t>Don’t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need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store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all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observed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i="1" spc="-9" dirty="0">
                <a:latin typeface="Calibri"/>
                <a:cs typeface="Calibri"/>
              </a:rPr>
              <a:t>n</a:t>
            </a:r>
            <a:r>
              <a:rPr sz="2105" spc="-9" dirty="0">
                <a:latin typeface="Calibri"/>
                <a:cs typeface="Calibri"/>
              </a:rPr>
              <a:t>-grams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31</a:t>
            </a:fld>
            <a:endParaRPr spc="-22" dirty="0"/>
          </a:p>
        </p:txBody>
      </p:sp>
      <p:sp>
        <p:nvSpPr>
          <p:cNvPr id="80" name="object 80"/>
          <p:cNvSpPr txBox="1"/>
          <p:nvPr/>
        </p:nvSpPr>
        <p:spPr>
          <a:xfrm>
            <a:off x="705660" y="3195515"/>
            <a:ext cx="4244500" cy="259580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lnSpc>
                <a:spcPts val="2495"/>
              </a:lnSpc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Remaining</a:t>
            </a:r>
            <a:r>
              <a:rPr sz="2105" spc="-118" dirty="0">
                <a:latin typeface="Calibri"/>
                <a:cs typeface="Calibri"/>
              </a:rPr>
              <a:t> </a:t>
            </a:r>
            <a:r>
              <a:rPr sz="2105" b="1" spc="-9" dirty="0">
                <a:solidFill>
                  <a:srgbClr val="C00000"/>
                </a:solidFill>
                <a:latin typeface="Calibri"/>
                <a:cs typeface="Calibri"/>
              </a:rPr>
              <a:t>problems</a:t>
            </a:r>
            <a:r>
              <a:rPr sz="2105" spc="-9" dirty="0">
                <a:latin typeface="Calibri"/>
                <a:cs typeface="Calibri"/>
              </a:rPr>
              <a:t>:</a:t>
            </a:r>
            <a:endParaRPr sz="2105" dirty="0">
              <a:latin typeface="Calibri"/>
              <a:cs typeface="Calibri"/>
            </a:endParaRPr>
          </a:p>
          <a:p>
            <a:pPr marL="283492" indent="-250074">
              <a:lnSpc>
                <a:spcPts val="2495"/>
              </a:lnSpc>
              <a:buFont typeface="Arial MT"/>
              <a:buChar char="•"/>
              <a:tabLst>
                <a:tab pos="283492" algn="l"/>
              </a:tabLst>
            </a:pPr>
            <a:r>
              <a:rPr sz="2105" dirty="0">
                <a:latin typeface="Calibri"/>
                <a:cs typeface="Calibri"/>
              </a:rPr>
              <a:t>Fixed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window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too</a:t>
            </a:r>
            <a:r>
              <a:rPr sz="2105" spc="-4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endParaRPr sz="2105" dirty="0">
              <a:latin typeface="Calibri"/>
              <a:cs typeface="Calibri"/>
            </a:endParaRPr>
          </a:p>
          <a:p>
            <a:pPr marL="283492" indent="-250074">
              <a:spcBef>
                <a:spcPts val="18"/>
              </a:spcBef>
              <a:buFont typeface="Arial MT"/>
              <a:buChar char="•"/>
              <a:tabLst>
                <a:tab pos="283492" algn="l"/>
              </a:tabLst>
            </a:pPr>
            <a:r>
              <a:rPr sz="2105" dirty="0">
                <a:latin typeface="Calibri"/>
                <a:cs typeface="Calibri"/>
              </a:rPr>
              <a:t>Enlarging</a:t>
            </a:r>
            <a:r>
              <a:rPr sz="2105" spc="-9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window</a:t>
            </a:r>
            <a:r>
              <a:rPr sz="2105" spc="-8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enlarges</a:t>
            </a:r>
            <a:r>
              <a:rPr sz="2105" spc="-83" dirty="0">
                <a:latin typeface="Calibri"/>
                <a:cs typeface="Calibri"/>
              </a:rPr>
              <a:t> </a:t>
            </a:r>
            <a:r>
              <a:rPr sz="2105" spc="-44" dirty="0">
                <a:latin typeface="Cambria Math"/>
                <a:cs typeface="Cambria Math"/>
              </a:rPr>
              <a:t>𝑊</a:t>
            </a:r>
            <a:endParaRPr sz="2105" dirty="0">
              <a:latin typeface="Cambria Math"/>
              <a:cs typeface="Cambria Math"/>
            </a:endParaRPr>
          </a:p>
          <a:p>
            <a:pPr marL="283492" indent="-250074">
              <a:spcBef>
                <a:spcPts val="22"/>
              </a:spcBef>
              <a:buFont typeface="Arial MT"/>
              <a:buChar char="•"/>
              <a:tabLst>
                <a:tab pos="283492" algn="l"/>
              </a:tabLst>
            </a:pPr>
            <a:r>
              <a:rPr sz="2105" dirty="0">
                <a:latin typeface="Calibri"/>
                <a:cs typeface="Calibri"/>
              </a:rPr>
              <a:t>Window</a:t>
            </a:r>
            <a:r>
              <a:rPr sz="2105" spc="-6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can</a:t>
            </a:r>
            <a:r>
              <a:rPr sz="2105" spc="-6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never</a:t>
            </a:r>
            <a:r>
              <a:rPr sz="2105" spc="-6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be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large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enough!</a:t>
            </a:r>
            <a:endParaRPr sz="2105" dirty="0">
              <a:latin typeface="Calibri"/>
              <a:cs typeface="Calibri"/>
            </a:endParaRPr>
          </a:p>
          <a:p>
            <a:pPr marL="284049" marR="132556" indent="-250631">
              <a:lnSpc>
                <a:spcPct val="99400"/>
              </a:lnSpc>
              <a:spcBef>
                <a:spcPts val="123"/>
              </a:spcBef>
              <a:buFont typeface="Arial MT"/>
              <a:buChar char="•"/>
              <a:tabLst>
                <a:tab pos="284049" algn="l"/>
              </a:tabLst>
            </a:pPr>
            <a:r>
              <a:rPr sz="2105" dirty="0">
                <a:latin typeface="Cambria Math"/>
                <a:cs typeface="Cambria Math"/>
              </a:rPr>
              <a:t>𝑥</a:t>
            </a:r>
            <a:r>
              <a:rPr sz="2368" baseline="27777" dirty="0">
                <a:latin typeface="Cambria Math"/>
                <a:cs typeface="Cambria Math"/>
              </a:rPr>
              <a:t>(1)</a:t>
            </a:r>
            <a:r>
              <a:rPr sz="2368" spc="276" baseline="27777" dirty="0">
                <a:latin typeface="Cambria Math"/>
                <a:cs typeface="Cambria Math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mbria Math"/>
                <a:cs typeface="Cambria Math"/>
              </a:rPr>
              <a:t>𝑥</a:t>
            </a:r>
            <a:r>
              <a:rPr sz="2368" baseline="27777" dirty="0">
                <a:latin typeface="Cambria Math"/>
                <a:cs typeface="Cambria Math"/>
              </a:rPr>
              <a:t>(2)</a:t>
            </a:r>
            <a:r>
              <a:rPr sz="2368" spc="296" baseline="27777" dirty="0">
                <a:latin typeface="Cambria Math"/>
                <a:cs typeface="Cambria Math"/>
              </a:rPr>
              <a:t> </a:t>
            </a:r>
            <a:r>
              <a:rPr sz="2105" dirty="0">
                <a:latin typeface="Calibri"/>
                <a:cs typeface="Calibri"/>
              </a:rPr>
              <a:t>are multiplied </a:t>
            </a:r>
            <a:r>
              <a:rPr sz="2105" spc="-22" dirty="0">
                <a:latin typeface="Calibri"/>
                <a:cs typeface="Calibri"/>
              </a:rPr>
              <a:t>by </a:t>
            </a:r>
            <a:r>
              <a:rPr sz="2105" dirty="0">
                <a:latin typeface="Calibri"/>
                <a:cs typeface="Calibri"/>
              </a:rPr>
              <a:t>completely</a:t>
            </a:r>
            <a:r>
              <a:rPr sz="2105" spc="-79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different</a:t>
            </a:r>
            <a:r>
              <a:rPr sz="2105" spc="-7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weights</a:t>
            </a:r>
            <a:r>
              <a:rPr sz="2105" spc="-8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88" dirty="0">
                <a:latin typeface="Calibri"/>
                <a:cs typeface="Calibri"/>
              </a:rPr>
              <a:t> </a:t>
            </a:r>
            <a:r>
              <a:rPr sz="2105" spc="-22" dirty="0">
                <a:latin typeface="Cambria Math"/>
                <a:cs typeface="Cambria Math"/>
              </a:rPr>
              <a:t>𝑊</a:t>
            </a:r>
            <a:r>
              <a:rPr sz="2105" spc="-22" dirty="0">
                <a:latin typeface="Calibri"/>
                <a:cs typeface="Calibri"/>
              </a:rPr>
              <a:t>.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105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symmetry</a:t>
            </a:r>
            <a:r>
              <a:rPr sz="2105" spc="-3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how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inputs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are </a:t>
            </a:r>
            <a:r>
              <a:rPr sz="2105" spc="-9" dirty="0">
                <a:latin typeface="Calibri"/>
                <a:cs typeface="Calibri"/>
              </a:rPr>
              <a:t>processed.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93043" y="5846744"/>
            <a:ext cx="3585630" cy="633209"/>
          </a:xfrm>
          <a:prstGeom prst="rect">
            <a:avLst/>
          </a:prstGeom>
          <a:ln w="28575">
            <a:solidFill>
              <a:srgbClr val="FF30EE"/>
            </a:solidFill>
          </a:ln>
        </p:spPr>
        <p:txBody>
          <a:bodyPr vert="horz" wrap="square" lIns="0" tIns="42885" rIns="0" bIns="0" rtlCol="0">
            <a:spAutoFit/>
          </a:bodyPr>
          <a:lstStyle/>
          <a:p>
            <a:pPr marL="148151" marR="141467" indent="139240">
              <a:lnSpc>
                <a:spcPts val="2272"/>
              </a:lnSpc>
              <a:spcBef>
                <a:spcPts val="338"/>
              </a:spcBef>
            </a:pP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We</a:t>
            </a:r>
            <a:r>
              <a:rPr sz="1930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need</a:t>
            </a:r>
            <a:r>
              <a:rPr sz="1930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1930" spc="-5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neural</a:t>
            </a:r>
            <a:r>
              <a:rPr sz="1930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spc="-9" dirty="0">
                <a:solidFill>
                  <a:srgbClr val="FF30EE"/>
                </a:solidFill>
                <a:latin typeface="Calibri"/>
                <a:cs typeface="Calibri"/>
              </a:rPr>
              <a:t>architecture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that</a:t>
            </a:r>
            <a:r>
              <a:rPr sz="1930" spc="-5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can</a:t>
            </a:r>
            <a:r>
              <a:rPr sz="1930" spc="-5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process</a:t>
            </a:r>
            <a:r>
              <a:rPr sz="1930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i="1" dirty="0">
                <a:solidFill>
                  <a:srgbClr val="FF30EE"/>
                </a:solidFill>
                <a:latin typeface="Calibri"/>
                <a:cs typeface="Calibri"/>
              </a:rPr>
              <a:t>any</a:t>
            </a:r>
            <a:r>
              <a:rPr sz="1930" i="1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i="1" dirty="0">
                <a:solidFill>
                  <a:srgbClr val="FF30EE"/>
                </a:solidFill>
                <a:latin typeface="Calibri"/>
                <a:cs typeface="Calibri"/>
              </a:rPr>
              <a:t>length</a:t>
            </a:r>
            <a:r>
              <a:rPr sz="1930" i="1" spc="-5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i="1" spc="-18" dirty="0">
                <a:solidFill>
                  <a:srgbClr val="FF30EE"/>
                </a:solidFill>
                <a:latin typeface="Calibri"/>
                <a:cs typeface="Calibri"/>
              </a:rPr>
              <a:t>input</a:t>
            </a:r>
            <a:endParaRPr sz="1930">
              <a:latin typeface="Calibri"/>
              <a:cs typeface="Calibri"/>
            </a:endParaRPr>
          </a:p>
        </p:txBody>
      </p:sp>
      <p:sp>
        <p:nvSpPr>
          <p:cNvPr id="86" name="標題 1">
            <a:extLst>
              <a:ext uri="{FF2B5EF4-FFF2-40B4-BE49-F238E27FC236}">
                <a16:creationId xmlns:a16="http://schemas.microsoft.com/office/drawing/2014/main" id="{9F9C889E-1F47-41BC-9E03-CB0F3C25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A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fixed-</a:t>
            </a:r>
            <a:r>
              <a:rPr lang="en-US" altLang="zh-CN" sz="3200" dirty="0"/>
              <a:t>window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neural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0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7439927" y="1190236"/>
            <a:ext cx="2676135" cy="569135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28961" rIns="0" bIns="0" rtlCol="0">
            <a:spAutoFit/>
          </a:bodyPr>
          <a:lstStyle/>
          <a:p>
            <a:pPr marL="80202" marR="199948">
              <a:spcBef>
                <a:spcPts val="228"/>
              </a:spcBef>
            </a:pPr>
            <a:r>
              <a:rPr sz="1754" b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Core</a:t>
            </a:r>
            <a:r>
              <a:rPr sz="1754" b="1" u="sng" spc="-39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idea:</a:t>
            </a:r>
            <a:r>
              <a:rPr sz="1754" b="1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Apply</a:t>
            </a:r>
            <a:r>
              <a:rPr sz="1754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1754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18" dirty="0">
                <a:solidFill>
                  <a:srgbClr val="FF30EE"/>
                </a:solidFill>
                <a:latin typeface="Calibri"/>
                <a:cs typeface="Calibri"/>
              </a:rPr>
              <a:t>same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weights</a:t>
            </a:r>
            <a:r>
              <a:rPr sz="1754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mbria Math"/>
                <a:cs typeface="Cambria Math"/>
              </a:rPr>
              <a:t>𝑊</a:t>
            </a:r>
            <a:r>
              <a:rPr sz="1754" spc="22" dirty="0">
                <a:solidFill>
                  <a:srgbClr val="FF30EE"/>
                </a:solidFill>
                <a:latin typeface="Cambria Math"/>
                <a:cs typeface="Cambria Math"/>
              </a:rPr>
              <a:t> </a:t>
            </a:r>
            <a:r>
              <a:rPr sz="1754" i="1" spc="-9" dirty="0">
                <a:solidFill>
                  <a:srgbClr val="FF30EE"/>
                </a:solidFill>
                <a:latin typeface="Calibri"/>
                <a:cs typeface="Calibri"/>
              </a:rPr>
              <a:t>repeatedly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32</a:t>
            </a:fld>
            <a:endParaRPr spc="-22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4BE0594F-50CF-4BF3-84B4-E54E9D4BB868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8005333" cy="8207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ts val="3675"/>
              </a:lnSpc>
              <a:spcBef>
                <a:spcPts val="100"/>
              </a:spcBef>
            </a:pPr>
            <a:r>
              <a:rPr lang="en-US" altLang="zh-CN" sz="3200" dirty="0"/>
              <a:t>Recurrent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Neural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Networks</a:t>
            </a:r>
            <a:r>
              <a:rPr lang="en-US" altLang="zh-CN" sz="3200" spc="-55" dirty="0"/>
              <a:t> </a:t>
            </a:r>
            <a:r>
              <a:rPr lang="en-US" altLang="zh-CN" sz="3200" spc="-10" dirty="0"/>
              <a:t>(RNN)</a:t>
            </a:r>
          </a:p>
          <a:p>
            <a:pPr marL="12700">
              <a:lnSpc>
                <a:spcPts val="2715"/>
              </a:lnSpc>
            </a:pPr>
            <a:r>
              <a:rPr lang="en-US" altLang="zh-CN" sz="2400" dirty="0"/>
              <a:t>A</a:t>
            </a:r>
            <a:r>
              <a:rPr lang="en-US" altLang="zh-CN" sz="2400" spc="-65" dirty="0"/>
              <a:t> </a:t>
            </a:r>
            <a:r>
              <a:rPr lang="en-US" altLang="zh-CN" sz="2400" dirty="0"/>
              <a:t>family</a:t>
            </a:r>
            <a:r>
              <a:rPr lang="en-US" altLang="zh-CN" sz="2400" spc="-60" dirty="0"/>
              <a:t> </a:t>
            </a:r>
            <a:r>
              <a:rPr lang="en-US" altLang="zh-CN" sz="2400" dirty="0"/>
              <a:t>of</a:t>
            </a:r>
            <a:r>
              <a:rPr lang="en-US" altLang="zh-CN" sz="2400" spc="-60" dirty="0"/>
              <a:t> </a:t>
            </a:r>
            <a:r>
              <a:rPr lang="en-US" altLang="zh-CN" sz="2400" dirty="0"/>
              <a:t>neural</a:t>
            </a:r>
            <a:r>
              <a:rPr lang="en-US" altLang="zh-CN" sz="2400" spc="-65" dirty="0"/>
              <a:t> </a:t>
            </a:r>
            <a:r>
              <a:rPr lang="en-US" altLang="zh-CN" sz="2400" spc="-10" dirty="0"/>
              <a:t>architectures</a:t>
            </a:r>
            <a:endParaRPr lang="zh-CN" altLang="en-US" sz="3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46AB7F9-33A7-40D3-9940-4187654A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17" y="2181225"/>
            <a:ext cx="7394565" cy="419138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86128" y="5712919"/>
            <a:ext cx="146198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683388" algn="l"/>
              </a:tabLst>
            </a:pPr>
            <a:r>
              <a:rPr sz="1754" i="1" spc="-22" dirty="0">
                <a:latin typeface="Calibri"/>
                <a:cs typeface="Calibri"/>
              </a:rPr>
              <a:t>the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students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426" y="5712919"/>
            <a:ext cx="69117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opened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8211" y="5712919"/>
            <a:ext cx="44611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their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7811" y="5711138"/>
            <a:ext cx="197716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latin typeface="Calibri"/>
                <a:cs typeface="Calibri"/>
              </a:rPr>
              <a:t>words</a:t>
            </a:r>
            <a:r>
              <a:rPr sz="1579" spc="-31" dirty="0">
                <a:latin typeface="Calibri"/>
                <a:cs typeface="Calibri"/>
              </a:rPr>
              <a:t> </a:t>
            </a:r>
            <a:r>
              <a:rPr sz="1579" dirty="0">
                <a:latin typeface="Calibri"/>
                <a:cs typeface="Calibri"/>
              </a:rPr>
              <a:t>/</a:t>
            </a:r>
            <a:r>
              <a:rPr sz="1579" spc="-22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one-</a:t>
            </a:r>
            <a:r>
              <a:rPr sz="1579" dirty="0">
                <a:latin typeface="Calibri"/>
                <a:cs typeface="Calibri"/>
              </a:rPr>
              <a:t>hot</a:t>
            </a:r>
            <a:r>
              <a:rPr sz="1579" spc="-31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vectors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910" y="5970400"/>
            <a:ext cx="1040848" cy="288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1405" y="5962029"/>
            <a:ext cx="386909" cy="2807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72318" y="5962029"/>
            <a:ext cx="372517" cy="2807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1044" y="5962029"/>
            <a:ext cx="386332" cy="2807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4475" y="5962029"/>
            <a:ext cx="410118" cy="28070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45913" y="1192285"/>
            <a:ext cx="39209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8078" y="1360706"/>
            <a:ext cx="49067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7810" y="4652492"/>
            <a:ext cx="1491507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610059"/>
                </a:solidFill>
                <a:latin typeface="Calibri"/>
                <a:cs typeface="Calibri"/>
              </a:rPr>
              <a:t>word</a:t>
            </a:r>
            <a:r>
              <a:rPr sz="1579" spc="-66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610059"/>
                </a:solidFill>
                <a:latin typeface="Calibri"/>
                <a:cs typeface="Calibri"/>
              </a:rPr>
              <a:t>embeddings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8933" y="4965997"/>
            <a:ext cx="1009421" cy="19227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31923" y="995053"/>
            <a:ext cx="2857075" cy="2466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45173" y="2725222"/>
            <a:ext cx="173587" cy="15164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7176319" y="1404770"/>
            <a:ext cx="1859092" cy="981342"/>
            <a:chOff x="8182026" y="719274"/>
            <a:chExt cx="2119630" cy="1118870"/>
          </a:xfrm>
        </p:grpSpPr>
        <p:sp>
          <p:nvSpPr>
            <p:cNvPr id="19" name="object 19"/>
            <p:cNvSpPr/>
            <p:nvPr/>
          </p:nvSpPr>
          <p:spPr>
            <a:xfrm>
              <a:off x="8561431" y="719274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36" y="216655"/>
                  </a:moveTo>
                  <a:lnTo>
                    <a:pt x="0" y="216707"/>
                  </a:lnTo>
                  <a:lnTo>
                    <a:pt x="38218" y="292848"/>
                  </a:lnTo>
                  <a:lnTo>
                    <a:pt x="69841" y="229355"/>
                  </a:lnTo>
                  <a:lnTo>
                    <a:pt x="33356" y="229355"/>
                  </a:lnTo>
                  <a:lnTo>
                    <a:pt x="33336" y="216655"/>
                  </a:lnTo>
                  <a:close/>
                </a:path>
                <a:path w="76200" h="293369">
                  <a:moveTo>
                    <a:pt x="42861" y="216640"/>
                  </a:moveTo>
                  <a:lnTo>
                    <a:pt x="33336" y="216655"/>
                  </a:lnTo>
                  <a:lnTo>
                    <a:pt x="33356" y="229355"/>
                  </a:lnTo>
                  <a:lnTo>
                    <a:pt x="42881" y="229340"/>
                  </a:lnTo>
                  <a:lnTo>
                    <a:pt x="42861" y="216640"/>
                  </a:lnTo>
                  <a:close/>
                </a:path>
                <a:path w="76200" h="293369">
                  <a:moveTo>
                    <a:pt x="76200" y="216588"/>
                  </a:moveTo>
                  <a:lnTo>
                    <a:pt x="42861" y="216640"/>
                  </a:lnTo>
                  <a:lnTo>
                    <a:pt x="42881" y="229340"/>
                  </a:lnTo>
                  <a:lnTo>
                    <a:pt x="33356" y="229355"/>
                  </a:lnTo>
                  <a:lnTo>
                    <a:pt x="69841" y="229355"/>
                  </a:lnTo>
                  <a:lnTo>
                    <a:pt x="76200" y="216588"/>
                  </a:lnTo>
                  <a:close/>
                </a:path>
                <a:path w="76200" h="293369">
                  <a:moveTo>
                    <a:pt x="42524" y="0"/>
                  </a:moveTo>
                  <a:lnTo>
                    <a:pt x="32999" y="15"/>
                  </a:lnTo>
                  <a:lnTo>
                    <a:pt x="33336" y="216655"/>
                  </a:lnTo>
                  <a:lnTo>
                    <a:pt x="42861" y="216640"/>
                  </a:lnTo>
                  <a:lnTo>
                    <a:pt x="42524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7733" y="954994"/>
              <a:ext cx="76200" cy="2331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91551" y="1714747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1"/>
                  </a:moveTo>
                  <a:lnTo>
                    <a:pt x="2099981" y="0"/>
                  </a:lnTo>
                </a:path>
              </a:pathLst>
            </a:custGeom>
            <a:ln w="19050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5"/>
                  </a:lnTo>
                  <a:lnTo>
                    <a:pt x="143183" y="18245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30"/>
                  </a:lnTo>
                  <a:lnTo>
                    <a:pt x="143183" y="2381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1"/>
                  </a:lnTo>
                  <a:lnTo>
                    <a:pt x="143183" y="55911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85361" y="1761524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799" y="47625"/>
                  </a:lnTo>
                  <a:lnTo>
                    <a:pt x="1649349" y="47625"/>
                  </a:lnTo>
                  <a:lnTo>
                    <a:pt x="1649349" y="28575"/>
                  </a:lnTo>
                  <a:lnTo>
                    <a:pt x="1693799" y="28575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664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6649" y="47625"/>
                  </a:lnTo>
                  <a:lnTo>
                    <a:pt x="1636649" y="28575"/>
                  </a:lnTo>
                  <a:close/>
                </a:path>
                <a:path w="1713229" h="76200">
                  <a:moveTo>
                    <a:pt x="1693799" y="28575"/>
                  </a:moveTo>
                  <a:lnTo>
                    <a:pt x="1649349" y="28575"/>
                  </a:lnTo>
                  <a:lnTo>
                    <a:pt x="1649349" y="47625"/>
                  </a:lnTo>
                  <a:lnTo>
                    <a:pt x="1693799" y="47625"/>
                  </a:lnTo>
                  <a:lnTo>
                    <a:pt x="1712849" y="38100"/>
                  </a:lnTo>
                  <a:lnTo>
                    <a:pt x="1693799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203375" y="2455531"/>
            <a:ext cx="4481203" cy="3274854"/>
            <a:chOff x="4792447" y="1917292"/>
            <a:chExt cx="5109210" cy="3733800"/>
          </a:xfrm>
        </p:grpSpPr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1717" y="4548785"/>
              <a:ext cx="348939" cy="22426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4935" y="4548785"/>
              <a:ext cx="350761" cy="2242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0126" y="4548785"/>
              <a:ext cx="334030" cy="22426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4364" y="4575548"/>
              <a:ext cx="334841" cy="2141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4741" y="4297987"/>
              <a:ext cx="165353" cy="1571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4741" y="4505201"/>
              <a:ext cx="165353" cy="1571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4741" y="4712417"/>
              <a:ext cx="165353" cy="1571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4741" y="4919633"/>
              <a:ext cx="165353" cy="15719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39050" y="421564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66601" y="517220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1845" y="5317078"/>
              <a:ext cx="235999" cy="27816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46308" y="4328914"/>
              <a:ext cx="165353" cy="15719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6308" y="4536130"/>
              <a:ext cx="165353" cy="15719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46308" y="4743345"/>
              <a:ext cx="165353" cy="15719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6308" y="4950561"/>
              <a:ext cx="165353" cy="15719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34061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6816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1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5" y="94847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7876" y="5317078"/>
              <a:ext cx="235999" cy="27816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9825" y="4338161"/>
              <a:ext cx="165353" cy="1571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9825" y="4545375"/>
              <a:ext cx="165353" cy="1571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9825" y="4752591"/>
              <a:ext cx="165353" cy="15719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9825" y="4959807"/>
              <a:ext cx="165353" cy="15719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264135" y="425581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91687" y="521237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1394" y="5317078"/>
              <a:ext cx="236000" cy="27816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7" y="4328914"/>
              <a:ext cx="165353" cy="15719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2567" y="4536130"/>
              <a:ext cx="165353" cy="15719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7" y="4743345"/>
              <a:ext cx="165353" cy="15719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2567" y="4950561"/>
              <a:ext cx="165353" cy="15719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20687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3442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7" y="37807"/>
                  </a:moveTo>
                  <a:lnTo>
                    <a:pt x="45802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3" y="104446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14134" y="5317078"/>
              <a:ext cx="236000" cy="27816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468168" y="1917292"/>
              <a:ext cx="111125" cy="829944"/>
            </a:xfrm>
            <a:custGeom>
              <a:avLst/>
              <a:gdLst/>
              <a:ahLst/>
              <a:cxnLst/>
              <a:rect l="l" t="t" r="r" b="b"/>
              <a:pathLst>
                <a:path w="111125" h="829944">
                  <a:moveTo>
                    <a:pt x="55328" y="37806"/>
                  </a:moveTo>
                  <a:lnTo>
                    <a:pt x="45803" y="54135"/>
                  </a:lnTo>
                  <a:lnTo>
                    <a:pt x="45802" y="829381"/>
                  </a:lnTo>
                  <a:lnTo>
                    <a:pt x="64852" y="829381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8299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8299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8299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8299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829944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2566" y="2840187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2566" y="3072607"/>
              <a:ext cx="165353" cy="1739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2566" y="3305026"/>
              <a:ext cx="165353" cy="1739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3537445"/>
              <a:ext cx="165353" cy="17399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40183" y="3966938"/>
              <a:ext cx="327652" cy="19883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507607" y="3227831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20960" y="2959374"/>
              <a:ext cx="427375" cy="29216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8628" y="2510942"/>
              <a:ext cx="335287" cy="21945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206874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97442" y="3966938"/>
              <a:ext cx="327652" cy="19883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36933" y="2510942"/>
              <a:ext cx="368519" cy="21945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264133" y="275591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64870" y="323706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78219" y="2959374"/>
              <a:ext cx="427376" cy="29216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391686" y="382883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2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4" y="2849434"/>
              <a:ext cx="165353" cy="17399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4" y="3081853"/>
              <a:ext cx="165353" cy="17399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9824" y="3314273"/>
              <a:ext cx="165353" cy="17399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9824" y="3546692"/>
              <a:ext cx="165353" cy="17399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73924" y="3966938"/>
              <a:ext cx="327651" cy="19883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641347" y="3227831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31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12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4702" y="2959374"/>
              <a:ext cx="427376" cy="29216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13068" y="2525572"/>
              <a:ext cx="335211" cy="2048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6307" y="2840187"/>
              <a:ext cx="165353" cy="17399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6307" y="3072607"/>
              <a:ext cx="165353" cy="17399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6307" y="3305026"/>
              <a:ext cx="165353" cy="17399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3537445"/>
              <a:ext cx="165353" cy="17399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340616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9299" y="2510942"/>
              <a:ext cx="322522" cy="21468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92447" y="2539685"/>
              <a:ext cx="333167" cy="19598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8264" y="2809260"/>
              <a:ext cx="165353" cy="17399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8264" y="3041679"/>
              <a:ext cx="165353" cy="1739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264" y="3274099"/>
              <a:ext cx="165353" cy="1739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264" y="3506518"/>
              <a:ext cx="165353" cy="17399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122573" y="271574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55881" y="3966938"/>
              <a:ext cx="327651" cy="19883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424792" y="3229736"/>
              <a:ext cx="935990" cy="986155"/>
            </a:xfrm>
            <a:custGeom>
              <a:avLst/>
              <a:gdLst/>
              <a:ahLst/>
              <a:cxnLst/>
              <a:rect l="l" t="t" r="r" b="b"/>
              <a:pathLst>
                <a:path w="935989" h="986154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60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60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67" y="64846"/>
                  </a:lnTo>
                  <a:lnTo>
                    <a:pt x="699300" y="55321"/>
                  </a:lnTo>
                  <a:close/>
                </a:path>
                <a:path w="935989" h="986154">
                  <a:moveTo>
                    <a:pt x="935990" y="653770"/>
                  </a:moveTo>
                  <a:lnTo>
                    <a:pt x="891679" y="577824"/>
                  </a:lnTo>
                  <a:lnTo>
                    <a:pt x="880656" y="558927"/>
                  </a:lnTo>
                  <a:lnTo>
                    <a:pt x="825322" y="653770"/>
                  </a:lnTo>
                  <a:lnTo>
                    <a:pt x="826858" y="659599"/>
                  </a:lnTo>
                  <a:lnTo>
                    <a:pt x="835952" y="664908"/>
                  </a:lnTo>
                  <a:lnTo>
                    <a:pt x="841781" y="663371"/>
                  </a:lnTo>
                  <a:lnTo>
                    <a:pt x="871131" y="613067"/>
                  </a:lnTo>
                  <a:lnTo>
                    <a:pt x="871131" y="985913"/>
                  </a:lnTo>
                  <a:lnTo>
                    <a:pt x="890181" y="985913"/>
                  </a:lnTo>
                  <a:lnTo>
                    <a:pt x="890181" y="613067"/>
                  </a:lnTo>
                  <a:lnTo>
                    <a:pt x="919530" y="663371"/>
                  </a:lnTo>
                  <a:lnTo>
                    <a:pt x="925360" y="664908"/>
                  </a:lnTo>
                  <a:lnTo>
                    <a:pt x="934453" y="659599"/>
                  </a:lnTo>
                  <a:lnTo>
                    <a:pt x="935990" y="65377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8142" y="2959374"/>
              <a:ext cx="427375" cy="29216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55116" y="2813283"/>
              <a:ext cx="165353" cy="17399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55116" y="3045702"/>
              <a:ext cx="165353" cy="17399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5116" y="3278122"/>
              <a:ext cx="165353" cy="17399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5116" y="3510541"/>
              <a:ext cx="165353" cy="17399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049426" y="271976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7361508" y="2339152"/>
            <a:ext cx="97466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44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682251" y="2341826"/>
            <a:ext cx="244500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22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8226584" y="1811796"/>
            <a:ext cx="134224" cy="473406"/>
            <a:chOff x="9379478" y="1183342"/>
            <a:chExt cx="153035" cy="539750"/>
          </a:xfrm>
        </p:grpSpPr>
        <p:sp>
          <p:nvSpPr>
            <p:cNvPr id="125" name="object 125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1457811" y="1730520"/>
            <a:ext cx="157003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175E54"/>
                </a:solidFill>
                <a:latin typeface="Calibri"/>
                <a:cs typeface="Calibri"/>
              </a:rPr>
              <a:t>output</a:t>
            </a:r>
            <a:r>
              <a:rPr sz="1579" spc="-39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175E54"/>
                </a:solidFill>
                <a:latin typeface="Calibri"/>
                <a:cs typeface="Calibri"/>
              </a:rPr>
              <a:t>distribution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128" name="object 12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68076" y="2092605"/>
            <a:ext cx="2420638" cy="298434"/>
          </a:xfrm>
          <a:prstGeom prst="rect">
            <a:avLst/>
          </a:prstGeom>
        </p:spPr>
      </p:pic>
      <p:sp>
        <p:nvSpPr>
          <p:cNvPr id="129" name="object 129"/>
          <p:cNvSpPr txBox="1"/>
          <p:nvPr/>
        </p:nvSpPr>
        <p:spPr>
          <a:xfrm>
            <a:off x="3251182" y="6282945"/>
            <a:ext cx="3065441" cy="402547"/>
          </a:xfrm>
          <a:prstGeom prst="rect">
            <a:avLst/>
          </a:prstGeom>
          <a:ln w="28575">
            <a:solidFill>
              <a:srgbClr val="FF30EE"/>
            </a:solidFill>
          </a:ln>
        </p:spPr>
        <p:txBody>
          <a:bodyPr vert="horz" wrap="square" lIns="0" tIns="26734" rIns="0" bIns="0" rtlCol="0">
            <a:spAutoFit/>
          </a:bodyPr>
          <a:lstStyle/>
          <a:p>
            <a:pPr marL="1152347" marR="245062" indent="-902273">
              <a:lnSpc>
                <a:spcPct val="101400"/>
              </a:lnSpc>
              <a:spcBef>
                <a:spcPts val="211"/>
              </a:spcBef>
            </a:pPr>
            <a:r>
              <a:rPr sz="1228" b="1" i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Note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:</a:t>
            </a:r>
            <a:r>
              <a:rPr sz="1228" i="1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1228" i="1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input</a:t>
            </a:r>
            <a:r>
              <a:rPr sz="1228" i="1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sequence</a:t>
            </a:r>
            <a:r>
              <a:rPr sz="1228" i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could</a:t>
            </a:r>
            <a:r>
              <a:rPr sz="1228" i="1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be</a:t>
            </a:r>
            <a:r>
              <a:rPr sz="1228" i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spc="-18" dirty="0">
                <a:solidFill>
                  <a:srgbClr val="FF30EE"/>
                </a:solidFill>
                <a:latin typeface="Calibri"/>
                <a:cs typeface="Calibri"/>
              </a:rPr>
              <a:t>much </a:t>
            </a:r>
            <a:r>
              <a:rPr sz="1228" i="1" dirty="0">
                <a:solidFill>
                  <a:srgbClr val="FF30EE"/>
                </a:solidFill>
                <a:latin typeface="Calibri"/>
                <a:cs typeface="Calibri"/>
              </a:rPr>
              <a:t>longer</a:t>
            </a:r>
            <a:r>
              <a:rPr sz="1228" i="1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i="1" spc="-18" dirty="0">
                <a:solidFill>
                  <a:srgbClr val="FF30EE"/>
                </a:solidFill>
                <a:latin typeface="Calibri"/>
                <a:cs typeface="Calibri"/>
              </a:rPr>
              <a:t>now!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311556" y="6245075"/>
            <a:ext cx="630465" cy="279031"/>
          </a:xfrm>
          <a:custGeom>
            <a:avLst/>
            <a:gdLst/>
            <a:ahLst/>
            <a:cxnLst/>
            <a:rect l="l" t="t" r="r" b="b"/>
            <a:pathLst>
              <a:path w="718820" h="318134">
                <a:moveTo>
                  <a:pt x="633832" y="26360"/>
                </a:moveTo>
                <a:lnTo>
                  <a:pt x="0" y="291606"/>
                </a:lnTo>
                <a:lnTo>
                  <a:pt x="11031" y="317966"/>
                </a:lnTo>
                <a:lnTo>
                  <a:pt x="644863" y="52720"/>
                </a:lnTo>
                <a:lnTo>
                  <a:pt x="633832" y="26360"/>
                </a:lnTo>
                <a:close/>
              </a:path>
              <a:path w="718820" h="318134">
                <a:moveTo>
                  <a:pt x="706031" y="20844"/>
                </a:moveTo>
                <a:lnTo>
                  <a:pt x="647012" y="20844"/>
                </a:lnTo>
                <a:lnTo>
                  <a:pt x="658044" y="47204"/>
                </a:lnTo>
                <a:lnTo>
                  <a:pt x="644863" y="52720"/>
                </a:lnTo>
                <a:lnTo>
                  <a:pt x="655894" y="79079"/>
                </a:lnTo>
                <a:lnTo>
                  <a:pt x="706031" y="20844"/>
                </a:lnTo>
                <a:close/>
              </a:path>
              <a:path w="718820" h="318134">
                <a:moveTo>
                  <a:pt x="647012" y="20844"/>
                </a:moveTo>
                <a:lnTo>
                  <a:pt x="633832" y="26360"/>
                </a:lnTo>
                <a:lnTo>
                  <a:pt x="644863" y="52720"/>
                </a:lnTo>
                <a:lnTo>
                  <a:pt x="658044" y="47204"/>
                </a:lnTo>
                <a:lnTo>
                  <a:pt x="647012" y="20844"/>
                </a:lnTo>
                <a:close/>
              </a:path>
              <a:path w="718820" h="318134">
                <a:moveTo>
                  <a:pt x="622801" y="0"/>
                </a:moveTo>
                <a:lnTo>
                  <a:pt x="633832" y="26360"/>
                </a:lnTo>
                <a:lnTo>
                  <a:pt x="647012" y="20844"/>
                </a:lnTo>
                <a:lnTo>
                  <a:pt x="706031" y="20844"/>
                </a:lnTo>
                <a:lnTo>
                  <a:pt x="718427" y="6446"/>
                </a:lnTo>
                <a:lnTo>
                  <a:pt x="622801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438458" y="3475263"/>
            <a:ext cx="2611529" cy="537455"/>
            <a:chOff x="1640047" y="3079931"/>
            <a:chExt cx="2977515" cy="612775"/>
          </a:xfrm>
        </p:grpSpPr>
        <p:pic>
          <p:nvPicPr>
            <p:cNvPr id="132" name="object 13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0047" y="3079931"/>
              <a:ext cx="2977271" cy="39881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61603" y="3496173"/>
              <a:ext cx="333167" cy="195980"/>
            </a:xfrm>
            <a:prstGeom prst="rect">
              <a:avLst/>
            </a:prstGeom>
          </p:spPr>
        </p:pic>
      </p:grpSp>
      <p:sp>
        <p:nvSpPr>
          <p:cNvPr id="134" name="object 134"/>
          <p:cNvSpPr txBox="1"/>
          <p:nvPr/>
        </p:nvSpPr>
        <p:spPr>
          <a:xfrm>
            <a:off x="1443359" y="3219576"/>
            <a:ext cx="1920356" cy="80165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8C1515"/>
                </a:solidFill>
                <a:latin typeface="Calibri"/>
                <a:cs typeface="Calibri"/>
              </a:rPr>
              <a:t>hidden</a:t>
            </a:r>
            <a:r>
              <a:rPr sz="1579" spc="-3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8C1515"/>
                </a:solidFill>
                <a:latin typeface="Calibri"/>
                <a:cs typeface="Calibri"/>
              </a:rPr>
              <a:t>states</a:t>
            </a:r>
            <a:endParaRPr sz="1579">
              <a:latin typeface="Calibri"/>
              <a:cs typeface="Calibri"/>
            </a:endParaRPr>
          </a:p>
          <a:p>
            <a:pPr>
              <a:spcBef>
                <a:spcPts val="925"/>
              </a:spcBef>
            </a:pPr>
            <a:endParaRPr sz="1579">
              <a:latin typeface="Calibri"/>
              <a:cs typeface="Calibri"/>
            </a:endParaRPr>
          </a:p>
          <a:p>
            <a:pPr marL="347542"/>
            <a:r>
              <a:rPr sz="1228" dirty="0">
                <a:latin typeface="Calibri"/>
                <a:cs typeface="Calibri"/>
              </a:rPr>
              <a:t>is</a:t>
            </a:r>
            <a:r>
              <a:rPr sz="1228" spc="-31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the</a:t>
            </a:r>
            <a:r>
              <a:rPr sz="1228" spc="-26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initial</a:t>
            </a:r>
            <a:r>
              <a:rPr sz="1228" spc="-26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hidden</a:t>
            </a:r>
            <a:r>
              <a:rPr sz="1228" spc="-26" dirty="0">
                <a:latin typeface="Calibri"/>
                <a:cs typeface="Calibri"/>
              </a:rPr>
              <a:t> </a:t>
            </a:r>
            <a:r>
              <a:rPr sz="1228" spc="-18" dirty="0">
                <a:latin typeface="Calibri"/>
                <a:cs typeface="Calibri"/>
              </a:rPr>
              <a:t>state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39" name="標題 1">
            <a:extLst>
              <a:ext uri="{FF2B5EF4-FFF2-40B4-BE49-F238E27FC236}">
                <a16:creationId xmlns:a16="http://schemas.microsoft.com/office/drawing/2014/main" id="{F7E3B166-5555-4DFC-825D-E0AEB6D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A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Simple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86128" y="5712919"/>
            <a:ext cx="146198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683388" algn="l"/>
              </a:tabLst>
            </a:pPr>
            <a:r>
              <a:rPr sz="1754" i="1" spc="-22" dirty="0">
                <a:latin typeface="Calibri"/>
                <a:cs typeface="Calibri"/>
              </a:rPr>
              <a:t>the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students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426" y="5712919"/>
            <a:ext cx="69117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opened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8211" y="5712919"/>
            <a:ext cx="44611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their</a:t>
            </a:r>
            <a:endParaRPr sz="1754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1404" y="5962029"/>
            <a:ext cx="386910" cy="2807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2318" y="5962029"/>
            <a:ext cx="372517" cy="2807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1044" y="5962029"/>
            <a:ext cx="386333" cy="2807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4473" y="5962029"/>
            <a:ext cx="410117" cy="2807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345913" y="1192285"/>
            <a:ext cx="39209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8078" y="1360706"/>
            <a:ext cx="49067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-9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228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31923" y="995053"/>
            <a:ext cx="2857075" cy="2466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45173" y="2725222"/>
            <a:ext cx="173587" cy="15164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176319" y="1404770"/>
            <a:ext cx="1859092" cy="981342"/>
            <a:chOff x="8182026" y="719274"/>
            <a:chExt cx="2119630" cy="1118870"/>
          </a:xfrm>
        </p:grpSpPr>
        <p:sp>
          <p:nvSpPr>
            <p:cNvPr id="15" name="object 15"/>
            <p:cNvSpPr/>
            <p:nvPr/>
          </p:nvSpPr>
          <p:spPr>
            <a:xfrm>
              <a:off x="8561431" y="719274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36" y="216655"/>
                  </a:moveTo>
                  <a:lnTo>
                    <a:pt x="0" y="216707"/>
                  </a:lnTo>
                  <a:lnTo>
                    <a:pt x="38218" y="292848"/>
                  </a:lnTo>
                  <a:lnTo>
                    <a:pt x="69841" y="229355"/>
                  </a:lnTo>
                  <a:lnTo>
                    <a:pt x="33356" y="229355"/>
                  </a:lnTo>
                  <a:lnTo>
                    <a:pt x="33336" y="216655"/>
                  </a:lnTo>
                  <a:close/>
                </a:path>
                <a:path w="76200" h="293369">
                  <a:moveTo>
                    <a:pt x="42861" y="216640"/>
                  </a:moveTo>
                  <a:lnTo>
                    <a:pt x="33336" y="216655"/>
                  </a:lnTo>
                  <a:lnTo>
                    <a:pt x="33356" y="229355"/>
                  </a:lnTo>
                  <a:lnTo>
                    <a:pt x="42881" y="229340"/>
                  </a:lnTo>
                  <a:lnTo>
                    <a:pt x="42861" y="216640"/>
                  </a:lnTo>
                  <a:close/>
                </a:path>
                <a:path w="76200" h="293369">
                  <a:moveTo>
                    <a:pt x="76200" y="216588"/>
                  </a:moveTo>
                  <a:lnTo>
                    <a:pt x="42861" y="216640"/>
                  </a:lnTo>
                  <a:lnTo>
                    <a:pt x="42881" y="229340"/>
                  </a:lnTo>
                  <a:lnTo>
                    <a:pt x="33356" y="229355"/>
                  </a:lnTo>
                  <a:lnTo>
                    <a:pt x="69841" y="229355"/>
                  </a:lnTo>
                  <a:lnTo>
                    <a:pt x="76200" y="216588"/>
                  </a:lnTo>
                  <a:close/>
                </a:path>
                <a:path w="76200" h="293369">
                  <a:moveTo>
                    <a:pt x="42524" y="0"/>
                  </a:moveTo>
                  <a:lnTo>
                    <a:pt x="32999" y="15"/>
                  </a:lnTo>
                  <a:lnTo>
                    <a:pt x="33336" y="216655"/>
                  </a:lnTo>
                  <a:lnTo>
                    <a:pt x="42861" y="216640"/>
                  </a:lnTo>
                  <a:lnTo>
                    <a:pt x="42524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7733" y="954994"/>
              <a:ext cx="76200" cy="23311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191551" y="1714747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1"/>
                  </a:moveTo>
                  <a:lnTo>
                    <a:pt x="2099981" y="0"/>
                  </a:lnTo>
                </a:path>
              </a:pathLst>
            </a:custGeom>
            <a:ln w="19050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5"/>
                  </a:lnTo>
                  <a:lnTo>
                    <a:pt x="143183" y="18245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30"/>
                  </a:lnTo>
                  <a:lnTo>
                    <a:pt x="143183" y="2381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1"/>
                  </a:lnTo>
                  <a:lnTo>
                    <a:pt x="143183" y="55911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85361" y="1761524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799" y="47625"/>
                  </a:lnTo>
                  <a:lnTo>
                    <a:pt x="1649349" y="47625"/>
                  </a:lnTo>
                  <a:lnTo>
                    <a:pt x="1649349" y="28575"/>
                  </a:lnTo>
                  <a:lnTo>
                    <a:pt x="1693799" y="28575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664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6649" y="47625"/>
                  </a:lnTo>
                  <a:lnTo>
                    <a:pt x="1636649" y="28575"/>
                  </a:lnTo>
                  <a:close/>
                </a:path>
                <a:path w="1713229" h="76200">
                  <a:moveTo>
                    <a:pt x="1693799" y="28575"/>
                  </a:moveTo>
                  <a:lnTo>
                    <a:pt x="1649349" y="28575"/>
                  </a:lnTo>
                  <a:lnTo>
                    <a:pt x="1649349" y="47625"/>
                  </a:lnTo>
                  <a:lnTo>
                    <a:pt x="1693799" y="47625"/>
                  </a:lnTo>
                  <a:lnTo>
                    <a:pt x="1712849" y="38100"/>
                  </a:lnTo>
                  <a:lnTo>
                    <a:pt x="1693799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217827" y="2455531"/>
            <a:ext cx="4466722" cy="3274854"/>
            <a:chOff x="4808924" y="1917292"/>
            <a:chExt cx="5092700" cy="3733800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1717" y="4548785"/>
              <a:ext cx="348939" cy="22426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4935" y="4548785"/>
              <a:ext cx="350761" cy="2242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0126" y="4548785"/>
              <a:ext cx="334030" cy="2242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4364" y="4575548"/>
              <a:ext cx="334841" cy="2141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4741" y="4297987"/>
              <a:ext cx="165353" cy="1571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4741" y="4505201"/>
              <a:ext cx="165353" cy="15719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4741" y="4712417"/>
              <a:ext cx="165353" cy="1571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4741" y="4919633"/>
              <a:ext cx="165353" cy="15719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39050" y="421564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66601" y="517220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1845" y="5317078"/>
              <a:ext cx="235999" cy="2781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308" y="4328914"/>
              <a:ext cx="165353" cy="1571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6308" y="4536130"/>
              <a:ext cx="165353" cy="1571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308" y="4743345"/>
              <a:ext cx="165353" cy="1571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6308" y="4950561"/>
              <a:ext cx="165353" cy="15719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34061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468168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1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5" y="94847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7876" y="5317078"/>
              <a:ext cx="235999" cy="27816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5" y="4338161"/>
              <a:ext cx="165353" cy="15719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5" y="4545375"/>
              <a:ext cx="165353" cy="15719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9825" y="4752591"/>
              <a:ext cx="165353" cy="1571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5" y="4959807"/>
              <a:ext cx="165353" cy="15719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264135" y="425581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91687" y="521237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71394" y="5317078"/>
              <a:ext cx="236000" cy="27816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2567" y="4328914"/>
              <a:ext cx="165353" cy="15719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567" y="4536130"/>
              <a:ext cx="165353" cy="15719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2567" y="4743345"/>
              <a:ext cx="165353" cy="15719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567" y="4950561"/>
              <a:ext cx="165353" cy="15719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0687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3442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7" y="37807"/>
                  </a:moveTo>
                  <a:lnTo>
                    <a:pt x="45802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3" y="104446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14134" y="5317078"/>
              <a:ext cx="236000" cy="2781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65775" y="2510942"/>
              <a:ext cx="322521" cy="21468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8924" y="2539685"/>
              <a:ext cx="333167" cy="19598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4739" y="2809260"/>
              <a:ext cx="165353" cy="17399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4739" y="3041679"/>
              <a:ext cx="165353" cy="1739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4739" y="3274099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4739" y="3506518"/>
              <a:ext cx="165353" cy="17399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139049" y="271574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72357" y="3966938"/>
              <a:ext cx="327652" cy="19883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41264" y="3229736"/>
              <a:ext cx="935990" cy="986155"/>
            </a:xfrm>
            <a:custGeom>
              <a:avLst/>
              <a:gdLst/>
              <a:ahLst/>
              <a:cxnLst/>
              <a:rect l="l" t="t" r="r" b="b"/>
              <a:pathLst>
                <a:path w="935989" h="986154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5989" h="986154">
                  <a:moveTo>
                    <a:pt x="935990" y="653770"/>
                  </a:moveTo>
                  <a:lnTo>
                    <a:pt x="891692" y="577824"/>
                  </a:lnTo>
                  <a:lnTo>
                    <a:pt x="880656" y="558927"/>
                  </a:lnTo>
                  <a:lnTo>
                    <a:pt x="825334" y="653770"/>
                  </a:lnTo>
                  <a:lnTo>
                    <a:pt x="826871" y="659599"/>
                  </a:lnTo>
                  <a:lnTo>
                    <a:pt x="835952" y="664908"/>
                  </a:lnTo>
                  <a:lnTo>
                    <a:pt x="841781" y="663371"/>
                  </a:lnTo>
                  <a:lnTo>
                    <a:pt x="871131" y="613067"/>
                  </a:lnTo>
                  <a:lnTo>
                    <a:pt x="871131" y="985913"/>
                  </a:lnTo>
                  <a:lnTo>
                    <a:pt x="890181" y="985913"/>
                  </a:lnTo>
                  <a:lnTo>
                    <a:pt x="890181" y="613067"/>
                  </a:lnTo>
                  <a:lnTo>
                    <a:pt x="919530" y="663371"/>
                  </a:lnTo>
                  <a:lnTo>
                    <a:pt x="925360" y="664908"/>
                  </a:lnTo>
                  <a:lnTo>
                    <a:pt x="934453" y="659599"/>
                  </a:lnTo>
                  <a:lnTo>
                    <a:pt x="935990" y="65377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54618" y="2959374"/>
              <a:ext cx="427375" cy="29216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1593" y="2813283"/>
              <a:ext cx="165353" cy="1739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1593" y="3045702"/>
              <a:ext cx="165353" cy="17399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1593" y="3278122"/>
              <a:ext cx="165353" cy="17399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1593" y="3510541"/>
              <a:ext cx="165353" cy="17399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065901" y="271976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68168" y="1917292"/>
              <a:ext cx="111125" cy="829944"/>
            </a:xfrm>
            <a:custGeom>
              <a:avLst/>
              <a:gdLst/>
              <a:ahLst/>
              <a:cxnLst/>
              <a:rect l="l" t="t" r="r" b="b"/>
              <a:pathLst>
                <a:path w="111125" h="829944">
                  <a:moveTo>
                    <a:pt x="55328" y="37806"/>
                  </a:moveTo>
                  <a:lnTo>
                    <a:pt x="45803" y="54135"/>
                  </a:lnTo>
                  <a:lnTo>
                    <a:pt x="45802" y="829381"/>
                  </a:lnTo>
                  <a:lnTo>
                    <a:pt x="64852" y="829381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8299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8299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8299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8299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829944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2840187"/>
              <a:ext cx="165353" cy="17399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3072607"/>
              <a:ext cx="165353" cy="17399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3305026"/>
              <a:ext cx="165353" cy="17399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2566" y="3537445"/>
              <a:ext cx="165353" cy="17399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40183" y="3966938"/>
              <a:ext cx="327652" cy="19883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507607" y="3227831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20960" y="2959374"/>
              <a:ext cx="427375" cy="29216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8628" y="2510942"/>
              <a:ext cx="335287" cy="21945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206874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97442" y="3966938"/>
              <a:ext cx="327652" cy="19883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36933" y="2510942"/>
              <a:ext cx="368519" cy="21945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264133" y="275591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564870" y="323706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78219" y="2959374"/>
              <a:ext cx="427376" cy="29216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391686" y="382883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2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9824" y="2849434"/>
              <a:ext cx="165353" cy="17399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9824" y="3081853"/>
              <a:ext cx="165353" cy="17399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4" y="3314273"/>
              <a:ext cx="165353" cy="17399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4" y="3546692"/>
              <a:ext cx="165353" cy="17399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73924" y="3966938"/>
              <a:ext cx="327651" cy="19883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641346" y="3227831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31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12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4701" y="2959374"/>
              <a:ext cx="427376" cy="29216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13068" y="2525572"/>
              <a:ext cx="335211" cy="2048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2840187"/>
              <a:ext cx="165353" cy="17399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3072607"/>
              <a:ext cx="165353" cy="17399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3305026"/>
              <a:ext cx="165353" cy="17399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6307" y="3537445"/>
              <a:ext cx="165353" cy="17399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340616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361508" y="2339152"/>
            <a:ext cx="97466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44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682251" y="2341826"/>
            <a:ext cx="244500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spc="-22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8226584" y="1811796"/>
            <a:ext cx="134224" cy="473406"/>
            <a:chOff x="9379478" y="1183342"/>
            <a:chExt cx="153035" cy="539750"/>
          </a:xfrm>
        </p:grpSpPr>
        <p:sp>
          <p:nvSpPr>
            <p:cNvPr id="121" name="object 121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02339" y="1675271"/>
            <a:ext cx="3366193" cy="298642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lnSpc>
                <a:spcPts val="2294"/>
              </a:lnSpc>
              <a:spcBef>
                <a:spcPts val="88"/>
              </a:spcBef>
            </a:pPr>
            <a:r>
              <a:rPr sz="1930" dirty="0">
                <a:latin typeface="Calibri"/>
                <a:cs typeface="Calibri"/>
              </a:rPr>
              <a:t>RNN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b="1" spc="-9" dirty="0">
                <a:solidFill>
                  <a:srgbClr val="00B050"/>
                </a:solidFill>
                <a:latin typeface="Calibri"/>
                <a:cs typeface="Calibri"/>
              </a:rPr>
              <a:t>Advantages</a:t>
            </a:r>
            <a:r>
              <a:rPr sz="1930" spc="-9" dirty="0">
                <a:latin typeface="Calibri"/>
                <a:cs typeface="Calibri"/>
              </a:rPr>
              <a:t>:</a:t>
            </a:r>
            <a:endParaRPr sz="1930">
              <a:latin typeface="Calibri"/>
              <a:cs typeface="Calibri"/>
            </a:endParaRPr>
          </a:p>
          <a:p>
            <a:pPr marL="261214" indent="-250074">
              <a:lnSpc>
                <a:spcPts val="2285"/>
              </a:lnSpc>
              <a:buFont typeface="Arial MT"/>
              <a:buChar char="•"/>
              <a:tabLst>
                <a:tab pos="261214" algn="l"/>
              </a:tabLst>
            </a:pPr>
            <a:r>
              <a:rPr sz="1930" dirty="0">
                <a:latin typeface="Calibri"/>
                <a:cs typeface="Calibri"/>
              </a:rPr>
              <a:t>Can</a:t>
            </a:r>
            <a:r>
              <a:rPr sz="1930" spc="-57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process</a:t>
            </a:r>
            <a:r>
              <a:rPr sz="1930" spc="-53" dirty="0"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any</a:t>
            </a:r>
            <a:r>
              <a:rPr sz="1930" spc="-4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length</a:t>
            </a:r>
            <a:r>
              <a:rPr sz="1930" spc="-5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input</a:t>
            </a:r>
            <a:endParaRPr sz="1930">
              <a:latin typeface="Calibri"/>
              <a:cs typeface="Calibri"/>
            </a:endParaRPr>
          </a:p>
          <a:p>
            <a:pPr marL="261214" indent="-250074">
              <a:lnSpc>
                <a:spcPts val="2307"/>
              </a:lnSpc>
              <a:buFont typeface="Arial MT"/>
              <a:buChar char="•"/>
              <a:tabLst>
                <a:tab pos="261214" algn="l"/>
              </a:tabLst>
            </a:pPr>
            <a:r>
              <a:rPr sz="1930" spc="-9" dirty="0">
                <a:latin typeface="Calibri"/>
                <a:cs typeface="Calibri"/>
              </a:rPr>
              <a:t>Computation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for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step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i="1" dirty="0">
                <a:latin typeface="Calibri"/>
                <a:cs typeface="Calibri"/>
              </a:rPr>
              <a:t>t</a:t>
            </a:r>
            <a:r>
              <a:rPr sz="1930" i="1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can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spc="-22" dirty="0">
                <a:latin typeface="Calibri"/>
                <a:cs typeface="Calibri"/>
              </a:rPr>
              <a:t>(in</a:t>
            </a:r>
            <a:endParaRPr sz="1930">
              <a:latin typeface="Calibri"/>
              <a:cs typeface="Calibri"/>
            </a:endParaRPr>
          </a:p>
          <a:p>
            <a:pPr marL="261770" marR="196049">
              <a:lnSpc>
                <a:spcPts val="2298"/>
              </a:lnSpc>
              <a:spcBef>
                <a:spcPts val="132"/>
              </a:spcBef>
            </a:pPr>
            <a:r>
              <a:rPr sz="1930" dirty="0">
                <a:latin typeface="Calibri"/>
                <a:cs typeface="Calibri"/>
              </a:rPr>
              <a:t>theory)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use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information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spc="-18" dirty="0">
                <a:latin typeface="Calibri"/>
                <a:cs typeface="Calibri"/>
              </a:rPr>
              <a:t>from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many</a:t>
            </a:r>
            <a:r>
              <a:rPr sz="1930" spc="-7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steps</a:t>
            </a:r>
            <a:r>
              <a:rPr sz="1930" spc="-83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spc="-18" dirty="0">
                <a:solidFill>
                  <a:srgbClr val="00B050"/>
                </a:solidFill>
                <a:latin typeface="Calibri"/>
                <a:cs typeface="Calibri"/>
              </a:rPr>
              <a:t>back</a:t>
            </a:r>
            <a:endParaRPr sz="1930">
              <a:latin typeface="Calibri"/>
              <a:cs typeface="Calibri"/>
            </a:endParaRPr>
          </a:p>
          <a:p>
            <a:pPr marL="261770" marR="4456" indent="-250631">
              <a:lnSpc>
                <a:spcPts val="2272"/>
              </a:lnSpc>
              <a:spcBef>
                <a:spcPts val="79"/>
              </a:spcBef>
              <a:buFont typeface="Arial MT"/>
              <a:buChar char="•"/>
              <a:tabLst>
                <a:tab pos="261770" algn="l"/>
              </a:tabLst>
            </a:pP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Model</a:t>
            </a:r>
            <a:r>
              <a:rPr sz="1930" spc="-6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size</a:t>
            </a:r>
            <a:r>
              <a:rPr sz="1930" spc="-53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doesn’t</a:t>
            </a:r>
            <a:r>
              <a:rPr sz="1930" spc="-5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00B050"/>
                </a:solidFill>
                <a:latin typeface="Calibri"/>
                <a:cs typeface="Calibri"/>
              </a:rPr>
              <a:t>increase</a:t>
            </a:r>
            <a:r>
              <a:rPr sz="1930" spc="-5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30" spc="-22" dirty="0">
                <a:latin typeface="Calibri"/>
                <a:cs typeface="Calibri"/>
              </a:rPr>
              <a:t>for </a:t>
            </a:r>
            <a:r>
              <a:rPr sz="1930" dirty="0">
                <a:latin typeface="Calibri"/>
                <a:cs typeface="Calibri"/>
              </a:rPr>
              <a:t>longer</a:t>
            </a:r>
            <a:r>
              <a:rPr sz="1930" spc="-48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input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context</a:t>
            </a:r>
            <a:endParaRPr sz="1930">
              <a:latin typeface="Calibri"/>
              <a:cs typeface="Calibri"/>
            </a:endParaRPr>
          </a:p>
          <a:p>
            <a:pPr marL="261214" indent="-250074">
              <a:lnSpc>
                <a:spcPts val="2228"/>
              </a:lnSpc>
              <a:buFont typeface="Arial MT"/>
              <a:buChar char="•"/>
              <a:tabLst>
                <a:tab pos="261214" algn="l"/>
              </a:tabLst>
            </a:pPr>
            <a:r>
              <a:rPr sz="1930" dirty="0">
                <a:latin typeface="Calibri"/>
                <a:cs typeface="Calibri"/>
              </a:rPr>
              <a:t>Same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weights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applied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on</a:t>
            </a:r>
            <a:r>
              <a:rPr sz="1930" spc="-44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every</a:t>
            </a:r>
            <a:endParaRPr sz="1930">
              <a:latin typeface="Calibri"/>
              <a:cs typeface="Calibri"/>
            </a:endParaRPr>
          </a:p>
          <a:p>
            <a:pPr marL="261770" marR="22834">
              <a:lnSpc>
                <a:spcPts val="2298"/>
              </a:lnSpc>
              <a:spcBef>
                <a:spcPts val="132"/>
              </a:spcBef>
            </a:pPr>
            <a:r>
              <a:rPr sz="1930" dirty="0">
                <a:latin typeface="Calibri"/>
                <a:cs typeface="Calibri"/>
              </a:rPr>
              <a:t>timestep,</a:t>
            </a:r>
            <a:r>
              <a:rPr sz="1930" spc="-48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so</a:t>
            </a:r>
            <a:r>
              <a:rPr sz="1930" spc="-48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there</a:t>
            </a:r>
            <a:r>
              <a:rPr sz="1930" spc="-44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is</a:t>
            </a:r>
            <a:r>
              <a:rPr sz="1930" spc="-44" dirty="0">
                <a:latin typeface="Calibri"/>
                <a:cs typeface="Calibri"/>
              </a:rPr>
              <a:t> </a:t>
            </a:r>
            <a:r>
              <a:rPr sz="1930" spc="-9" dirty="0">
                <a:solidFill>
                  <a:srgbClr val="00B050"/>
                </a:solidFill>
                <a:latin typeface="Calibri"/>
                <a:cs typeface="Calibri"/>
              </a:rPr>
              <a:t>symmetry </a:t>
            </a:r>
            <a:r>
              <a:rPr sz="1930" dirty="0">
                <a:latin typeface="Calibri"/>
                <a:cs typeface="Calibri"/>
              </a:rPr>
              <a:t>in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how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inputs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are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processed.</a:t>
            </a:r>
            <a:endParaRPr sz="193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02339" y="4904677"/>
            <a:ext cx="3299359" cy="149216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algn="just">
              <a:lnSpc>
                <a:spcPts val="2307"/>
              </a:lnSpc>
              <a:spcBef>
                <a:spcPts val="88"/>
              </a:spcBef>
            </a:pPr>
            <a:r>
              <a:rPr sz="1930" dirty="0">
                <a:latin typeface="Calibri"/>
                <a:cs typeface="Calibri"/>
              </a:rPr>
              <a:t>RNN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b="1" spc="-9" dirty="0">
                <a:solidFill>
                  <a:srgbClr val="C00000"/>
                </a:solidFill>
                <a:latin typeface="Calibri"/>
                <a:cs typeface="Calibri"/>
              </a:rPr>
              <a:t>Disadvantages</a:t>
            </a:r>
            <a:r>
              <a:rPr sz="1930" spc="-9" dirty="0">
                <a:latin typeface="Calibri"/>
                <a:cs typeface="Calibri"/>
              </a:rPr>
              <a:t>:</a:t>
            </a:r>
            <a:endParaRPr sz="1930">
              <a:latin typeface="Calibri"/>
              <a:cs typeface="Calibri"/>
            </a:endParaRPr>
          </a:p>
          <a:p>
            <a:pPr marL="261770" indent="-250631" algn="just">
              <a:lnSpc>
                <a:spcPts val="2307"/>
              </a:lnSpc>
              <a:buFont typeface="Arial MT"/>
              <a:buChar char="•"/>
              <a:tabLst>
                <a:tab pos="261770" algn="l"/>
              </a:tabLst>
            </a:pPr>
            <a:r>
              <a:rPr sz="1930" spc="-9" dirty="0">
                <a:latin typeface="Calibri"/>
                <a:cs typeface="Calibri"/>
              </a:rPr>
              <a:t>Recurrent</a:t>
            </a:r>
            <a:r>
              <a:rPr sz="1930" spc="-44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computation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is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spc="-18" dirty="0">
                <a:solidFill>
                  <a:srgbClr val="C00000"/>
                </a:solidFill>
                <a:latin typeface="Calibri"/>
                <a:cs typeface="Calibri"/>
              </a:rPr>
              <a:t>slow</a:t>
            </a:r>
            <a:endParaRPr sz="1930">
              <a:latin typeface="Calibri"/>
              <a:cs typeface="Calibri"/>
            </a:endParaRPr>
          </a:p>
          <a:p>
            <a:pPr marL="261770" marR="142581" indent="-250631" algn="just">
              <a:lnSpc>
                <a:spcPct val="100499"/>
              </a:lnSpc>
              <a:spcBef>
                <a:spcPts val="31"/>
              </a:spcBef>
              <a:buFont typeface="Arial MT"/>
              <a:buChar char="•"/>
              <a:tabLst>
                <a:tab pos="261770" algn="l"/>
              </a:tabLst>
            </a:pPr>
            <a:r>
              <a:rPr sz="1930" dirty="0">
                <a:latin typeface="Calibri"/>
                <a:cs typeface="Calibri"/>
              </a:rPr>
              <a:t>In</a:t>
            </a:r>
            <a:r>
              <a:rPr sz="1930" spc="-6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practice,</a:t>
            </a:r>
            <a:r>
              <a:rPr sz="1930" spc="-53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difficult</a:t>
            </a:r>
            <a:r>
              <a:rPr sz="1930" spc="-53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to</a:t>
            </a:r>
            <a:r>
              <a:rPr sz="1930" spc="-48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access information</a:t>
            </a:r>
            <a:r>
              <a:rPr sz="1930" spc="-6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from</a:t>
            </a:r>
            <a:r>
              <a:rPr sz="1930" spc="-61" dirty="0"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C00000"/>
                </a:solidFill>
                <a:latin typeface="Calibri"/>
                <a:cs typeface="Calibri"/>
              </a:rPr>
              <a:t>many</a:t>
            </a:r>
            <a:r>
              <a:rPr sz="1930" spc="-57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930" spc="-18" dirty="0">
                <a:solidFill>
                  <a:srgbClr val="C00000"/>
                </a:solidFill>
                <a:latin typeface="Calibri"/>
                <a:cs typeface="Calibri"/>
              </a:rPr>
              <a:t>steps back</a:t>
            </a:r>
            <a:endParaRPr sz="1930">
              <a:latin typeface="Calibri"/>
              <a:cs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3933588" y="5128824"/>
            <a:ext cx="162629" cy="1392927"/>
          </a:xfrm>
          <a:custGeom>
            <a:avLst/>
            <a:gdLst/>
            <a:ahLst/>
            <a:cxnLst/>
            <a:rect l="l" t="t" r="r" b="b"/>
            <a:pathLst>
              <a:path w="185420" h="1588134">
                <a:moveTo>
                  <a:pt x="0" y="0"/>
                </a:moveTo>
                <a:lnTo>
                  <a:pt x="36027" y="5204"/>
                </a:lnTo>
                <a:lnTo>
                  <a:pt x="65447" y="19396"/>
                </a:lnTo>
                <a:lnTo>
                  <a:pt x="85283" y="40447"/>
                </a:lnTo>
                <a:lnTo>
                  <a:pt x="92557" y="66224"/>
                </a:lnTo>
                <a:lnTo>
                  <a:pt x="92557" y="727762"/>
                </a:lnTo>
                <a:lnTo>
                  <a:pt x="99830" y="753539"/>
                </a:lnTo>
                <a:lnTo>
                  <a:pt x="119666" y="774590"/>
                </a:lnTo>
                <a:lnTo>
                  <a:pt x="149087" y="788782"/>
                </a:lnTo>
                <a:lnTo>
                  <a:pt x="185114" y="793987"/>
                </a:lnTo>
                <a:lnTo>
                  <a:pt x="149087" y="799191"/>
                </a:lnTo>
                <a:lnTo>
                  <a:pt x="119666" y="813383"/>
                </a:lnTo>
                <a:lnTo>
                  <a:pt x="99830" y="834434"/>
                </a:lnTo>
                <a:lnTo>
                  <a:pt x="92557" y="860211"/>
                </a:lnTo>
                <a:lnTo>
                  <a:pt x="92557" y="1521749"/>
                </a:lnTo>
                <a:lnTo>
                  <a:pt x="85283" y="1547526"/>
                </a:lnTo>
                <a:lnTo>
                  <a:pt x="65447" y="1568577"/>
                </a:lnTo>
                <a:lnTo>
                  <a:pt x="36027" y="1582769"/>
                </a:lnTo>
                <a:lnTo>
                  <a:pt x="0" y="1587974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4126119" y="5572124"/>
            <a:ext cx="895014" cy="486973"/>
          </a:xfrm>
          <a:prstGeom prst="rect">
            <a:avLst/>
          </a:prstGeom>
        </p:spPr>
        <p:txBody>
          <a:bodyPr vert="horz" wrap="square" lIns="0" tIns="25063" rIns="0" bIns="0" rtlCol="0">
            <a:spAutoFit/>
          </a:bodyPr>
          <a:lstStyle/>
          <a:p>
            <a:pPr marL="11139" marR="4456">
              <a:lnSpc>
                <a:spcPts val="1833"/>
              </a:lnSpc>
              <a:spcBef>
                <a:spcPts val="197"/>
              </a:spcBef>
            </a:pPr>
            <a:r>
              <a:rPr sz="1579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22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1579" dirty="0">
                <a:solidFill>
                  <a:srgbClr val="C00000"/>
                </a:solidFill>
                <a:latin typeface="Calibri"/>
                <a:cs typeface="Calibri"/>
              </a:rPr>
              <a:t>these</a:t>
            </a:r>
            <a:r>
              <a:rPr sz="1579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C00000"/>
                </a:solidFill>
                <a:latin typeface="Calibri"/>
                <a:cs typeface="Calibri"/>
              </a:rPr>
              <a:t>later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27" name="object 127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34</a:t>
            </a:fld>
            <a:endParaRPr spc="-22" dirty="0"/>
          </a:p>
        </p:txBody>
      </p:sp>
      <p:sp>
        <p:nvSpPr>
          <p:cNvPr id="130" name="標題 1">
            <a:extLst>
              <a:ext uri="{FF2B5EF4-FFF2-40B4-BE49-F238E27FC236}">
                <a16:creationId xmlns:a16="http://schemas.microsoft.com/office/drawing/2014/main" id="{272AE197-621B-426A-9312-198681EB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RNN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60" dirty="0"/>
              <a:t> </a:t>
            </a:r>
            <a:r>
              <a:rPr lang="en-US" altLang="zh-CN" sz="3200" spc="-10" dirty="0"/>
              <a:t>Models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6" y="1739431"/>
            <a:ext cx="5606795" cy="710542"/>
          </a:xfrm>
          <a:prstGeom prst="rect">
            <a:avLst/>
          </a:prstGeom>
        </p:spPr>
        <p:txBody>
          <a:bodyPr vert="horz" wrap="square" lIns="0" tIns="64606" rIns="0" bIns="0" rtlCol="0">
            <a:spAutoFit/>
          </a:bodyPr>
          <a:lstStyle/>
          <a:p>
            <a:pPr marL="311340" indent="-300201">
              <a:spcBef>
                <a:spcPts val="509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1930" dirty="0">
                <a:latin typeface="Calibri"/>
                <a:cs typeface="Calibri"/>
              </a:rPr>
              <a:t>Get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a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big</a:t>
            </a:r>
            <a:r>
              <a:rPr sz="1930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r>
              <a:rPr sz="1930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930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text</a:t>
            </a:r>
            <a:r>
              <a:rPr sz="1930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which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is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a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sequence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of</a:t>
            </a:r>
            <a:r>
              <a:rPr sz="1930" spc="-18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words</a:t>
            </a:r>
            <a:endParaRPr sz="1930">
              <a:latin typeface="Calibri"/>
              <a:cs typeface="Calibri"/>
            </a:endParaRPr>
          </a:p>
          <a:p>
            <a:pPr marL="311340" indent="-300201">
              <a:spcBef>
                <a:spcPts val="421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1930" dirty="0">
                <a:latin typeface="Calibri"/>
                <a:cs typeface="Calibri"/>
              </a:rPr>
              <a:t>Feed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into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spc="-18" dirty="0">
                <a:latin typeface="Calibri"/>
                <a:cs typeface="Calibri"/>
              </a:rPr>
              <a:t>RNN-</a:t>
            </a:r>
            <a:r>
              <a:rPr sz="1930" dirty="0">
                <a:latin typeface="Calibri"/>
                <a:cs typeface="Calibri"/>
              </a:rPr>
              <a:t>LM;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compute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output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distribution</a:t>
            </a:r>
            <a:endParaRPr sz="193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2996" y="2140433"/>
            <a:ext cx="1578390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for</a:t>
            </a:r>
            <a:r>
              <a:rPr sz="193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i="1" dirty="0">
                <a:solidFill>
                  <a:srgbClr val="FF30EE"/>
                </a:solidFill>
                <a:latin typeface="Calibri"/>
                <a:cs typeface="Calibri"/>
              </a:rPr>
              <a:t>every</a:t>
            </a:r>
            <a:r>
              <a:rPr sz="1930" i="1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i="1" dirty="0">
                <a:solidFill>
                  <a:srgbClr val="FF30EE"/>
                </a:solidFill>
                <a:latin typeface="Calibri"/>
                <a:cs typeface="Calibri"/>
              </a:rPr>
              <a:t>step</a:t>
            </a:r>
            <a:r>
              <a:rPr sz="1930" i="1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i="1" spc="-22" dirty="0">
                <a:solidFill>
                  <a:srgbClr val="FF30EE"/>
                </a:solidFill>
                <a:latin typeface="Calibri"/>
                <a:cs typeface="Calibri"/>
              </a:rPr>
              <a:t>t</a:t>
            </a:r>
            <a:r>
              <a:rPr sz="1930" i="1" spc="-22" dirty="0">
                <a:latin typeface="Calibri"/>
                <a:cs typeface="Calibri"/>
              </a:rPr>
              <a:t>.</a:t>
            </a:r>
            <a:endParaRPr sz="19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416" y="2495989"/>
            <a:ext cx="7284322" cy="125928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612097" indent="-199948">
              <a:spcBef>
                <a:spcPts val="88"/>
              </a:spcBef>
              <a:buClr>
                <a:srgbClr val="007C92"/>
              </a:buClr>
              <a:buFont typeface="Times New Roman"/>
              <a:buChar char="•"/>
              <a:tabLst>
                <a:tab pos="612097" algn="l"/>
              </a:tabLst>
            </a:pPr>
            <a:r>
              <a:rPr sz="1930" dirty="0">
                <a:latin typeface="Calibri"/>
                <a:cs typeface="Calibri"/>
              </a:rPr>
              <a:t>i.e.,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predict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probability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dist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of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i="1" dirty="0">
                <a:latin typeface="Calibri"/>
                <a:cs typeface="Calibri"/>
              </a:rPr>
              <a:t>every</a:t>
            </a:r>
            <a:r>
              <a:rPr sz="1930" i="1" spc="-31" dirty="0">
                <a:latin typeface="Calibri"/>
                <a:cs typeface="Calibri"/>
              </a:rPr>
              <a:t> </a:t>
            </a:r>
            <a:r>
              <a:rPr sz="1930" i="1" dirty="0">
                <a:latin typeface="Calibri"/>
                <a:cs typeface="Calibri"/>
              </a:rPr>
              <a:t>word</a:t>
            </a:r>
            <a:r>
              <a:rPr sz="1930" dirty="0">
                <a:latin typeface="Calibri"/>
                <a:cs typeface="Calibri"/>
              </a:rPr>
              <a:t>,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given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words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so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spc="-22" dirty="0">
                <a:latin typeface="Calibri"/>
                <a:cs typeface="Calibri"/>
              </a:rPr>
              <a:t>far</a:t>
            </a:r>
            <a:endParaRPr sz="1930">
              <a:latin typeface="Calibri"/>
              <a:cs typeface="Calibri"/>
            </a:endParaRPr>
          </a:p>
          <a:p>
            <a:pPr>
              <a:spcBef>
                <a:spcPts val="535"/>
              </a:spcBef>
            </a:pPr>
            <a:endParaRPr sz="1930">
              <a:latin typeface="Calibri"/>
              <a:cs typeface="Calibri"/>
            </a:endParaRPr>
          </a:p>
          <a:p>
            <a:pPr marL="311897" marR="4456" indent="-300758">
              <a:lnSpc>
                <a:spcPts val="2272"/>
              </a:lnSpc>
              <a:buClr>
                <a:srgbClr val="8C1515"/>
              </a:buClr>
              <a:buFont typeface="Times New Roman"/>
              <a:buChar char="•"/>
              <a:tabLst>
                <a:tab pos="311897" algn="l"/>
                <a:tab pos="1911482" algn="l"/>
                <a:tab pos="4777033" algn="l"/>
                <a:tab pos="6605528" algn="l"/>
              </a:tabLst>
            </a:pP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r>
              <a:rPr sz="1930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function</a:t>
            </a:r>
            <a:r>
              <a:rPr sz="1930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on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step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i="1" dirty="0">
                <a:latin typeface="Calibri"/>
                <a:cs typeface="Calibri"/>
              </a:rPr>
              <a:t>t</a:t>
            </a:r>
            <a:r>
              <a:rPr sz="1930" i="1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is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spc="-9" dirty="0">
                <a:solidFill>
                  <a:srgbClr val="FF30EE"/>
                </a:solidFill>
                <a:latin typeface="Calibri"/>
                <a:cs typeface="Calibri"/>
              </a:rPr>
              <a:t>cross-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entropy</a:t>
            </a:r>
            <a:r>
              <a:rPr sz="1930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between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predicted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spc="-9" dirty="0">
                <a:latin typeface="Calibri"/>
                <a:cs typeface="Calibri"/>
              </a:rPr>
              <a:t>probability distribution</a:t>
            </a:r>
            <a:r>
              <a:rPr sz="1930" dirty="0">
                <a:latin typeface="Calibri"/>
                <a:cs typeface="Calibri"/>
              </a:rPr>
              <a:t>	,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and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the</a:t>
            </a:r>
            <a:r>
              <a:rPr sz="1930" spc="-18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true</a:t>
            </a:r>
            <a:r>
              <a:rPr sz="1930" spc="-13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next</a:t>
            </a:r>
            <a:r>
              <a:rPr sz="1930" spc="-22" dirty="0">
                <a:latin typeface="Calibri"/>
                <a:cs typeface="Calibri"/>
              </a:rPr>
              <a:t> </a:t>
            </a:r>
            <a:r>
              <a:rPr sz="1930" spc="-18" dirty="0">
                <a:latin typeface="Calibri"/>
                <a:cs typeface="Calibri"/>
              </a:rPr>
              <a:t>word</a:t>
            </a:r>
            <a:r>
              <a:rPr sz="1930" dirty="0">
                <a:latin typeface="Calibri"/>
                <a:cs typeface="Calibri"/>
              </a:rPr>
              <a:t>	</a:t>
            </a:r>
            <a:r>
              <a:rPr sz="1930" spc="-9" dirty="0">
                <a:latin typeface="Calibri"/>
                <a:cs typeface="Calibri"/>
              </a:rPr>
              <a:t>(one-</a:t>
            </a:r>
            <a:r>
              <a:rPr sz="1930" dirty="0">
                <a:latin typeface="Calibri"/>
                <a:cs typeface="Calibri"/>
              </a:rPr>
              <a:t>hot</a:t>
            </a:r>
            <a:r>
              <a:rPr sz="1930" spc="-4" dirty="0">
                <a:latin typeface="Calibri"/>
                <a:cs typeface="Calibri"/>
              </a:rPr>
              <a:t> </a:t>
            </a:r>
            <a:r>
              <a:rPr sz="1930" spc="-22" dirty="0">
                <a:latin typeface="Calibri"/>
                <a:cs typeface="Calibri"/>
              </a:rPr>
              <a:t>for</a:t>
            </a:r>
            <a:r>
              <a:rPr sz="1930" dirty="0">
                <a:latin typeface="Calibri"/>
                <a:cs typeface="Calibri"/>
              </a:rPr>
              <a:t>	</a:t>
            </a:r>
            <a:r>
              <a:rPr sz="1930" spc="-22" dirty="0">
                <a:latin typeface="Calibri"/>
                <a:cs typeface="Calibri"/>
              </a:rPr>
              <a:t>):</a:t>
            </a:r>
            <a:endParaRPr sz="193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416" y="4733583"/>
            <a:ext cx="5603453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1930" dirty="0">
                <a:latin typeface="Calibri"/>
                <a:cs typeface="Calibri"/>
              </a:rPr>
              <a:t>Average</a:t>
            </a:r>
            <a:r>
              <a:rPr sz="1930" spc="-31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this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to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get</a:t>
            </a:r>
            <a:r>
              <a:rPr sz="1930" spc="-39" dirty="0"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overall</a:t>
            </a:r>
            <a:r>
              <a:rPr sz="193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r>
              <a:rPr sz="1930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for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entire</a:t>
            </a:r>
            <a:r>
              <a:rPr sz="1930" spc="-26" dirty="0">
                <a:latin typeface="Calibri"/>
                <a:cs typeface="Calibri"/>
              </a:rPr>
              <a:t> </a:t>
            </a:r>
            <a:r>
              <a:rPr sz="1930" dirty="0">
                <a:latin typeface="Calibri"/>
                <a:cs typeface="Calibri"/>
              </a:rPr>
              <a:t>training</a:t>
            </a:r>
            <a:r>
              <a:rPr sz="1930" spc="-35" dirty="0">
                <a:latin typeface="Calibri"/>
                <a:cs typeface="Calibri"/>
              </a:rPr>
              <a:t> </a:t>
            </a:r>
            <a:r>
              <a:rPr sz="1930" spc="-18" dirty="0">
                <a:latin typeface="Calibri"/>
                <a:cs typeface="Calibri"/>
              </a:rPr>
              <a:t>set:</a:t>
            </a:r>
            <a:endParaRPr sz="193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6052" y="5206347"/>
            <a:ext cx="3750440" cy="6231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5908" y="2123947"/>
            <a:ext cx="360901" cy="3007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7302" y="1842194"/>
            <a:ext cx="1195318" cy="2460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4567" y="4019594"/>
            <a:ext cx="5521231" cy="4876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30223" y="3451094"/>
            <a:ext cx="406013" cy="3208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9620" y="3451094"/>
            <a:ext cx="406013" cy="3208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58300" y="3451094"/>
            <a:ext cx="586589" cy="32080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35</a:t>
            </a:fld>
            <a:endParaRPr spc="-22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DF8AB23A-BAE7-4A32-BBA8-1B269ABFC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Training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an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1353" y="6350853"/>
            <a:ext cx="336986" cy="1996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8107" y="6356247"/>
            <a:ext cx="347934" cy="2124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2414" y="6356247"/>
            <a:ext cx="346758" cy="2124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9840" y="6356247"/>
            <a:ext cx="364549" cy="21242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12814" y="3038705"/>
            <a:ext cx="4913395" cy="3055416"/>
            <a:chOff x="2522924" y="2582193"/>
            <a:chExt cx="560197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256" y="4963651"/>
              <a:ext cx="348939" cy="224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1473" y="4963651"/>
              <a:ext cx="350760" cy="2242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6664" y="4963651"/>
              <a:ext cx="334030" cy="2242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0901" y="4990414"/>
              <a:ext cx="334841" cy="214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616" y="105093"/>
                  </a:lnTo>
                  <a:lnTo>
                    <a:pt x="45103" y="54291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4414" y="5731943"/>
              <a:ext cx="236000" cy="278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0673" y="5731943"/>
              <a:ext cx="236000" cy="2781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9775" y="2925809"/>
              <a:ext cx="322521" cy="21468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2924" y="2954551"/>
              <a:ext cx="333167" cy="1959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02" y="664044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68618" y="3374240"/>
              <a:ext cx="427375" cy="2921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221607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2628" y="2925809"/>
              <a:ext cx="335287" cy="21945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1442" y="4381804"/>
              <a:ext cx="327652" cy="19883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0933" y="2925809"/>
              <a:ext cx="368520" cy="21945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355346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27069" y="2940439"/>
              <a:ext cx="335210" cy="2048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225" y="54034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426467" y="2772223"/>
            <a:ext cx="304961" cy="21548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24440" y="2772223"/>
            <a:ext cx="304710" cy="21548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94633" y="2772223"/>
            <a:ext cx="304812" cy="21548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58356" y="2772223"/>
            <a:ext cx="305560" cy="215488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102026" y="2024759"/>
            <a:ext cx="502367" cy="695628"/>
            <a:chOff x="6957179" y="1426150"/>
            <a:chExt cx="572770" cy="793115"/>
          </a:xfrm>
        </p:grpSpPr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179" y="1426150"/>
              <a:ext cx="572340" cy="236337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170614" y="2024759"/>
            <a:ext cx="515177" cy="695628"/>
            <a:chOff x="5895237" y="1426150"/>
            <a:chExt cx="587375" cy="793115"/>
          </a:xfrm>
        </p:grpSpPr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5237" y="1426150"/>
              <a:ext cx="587322" cy="236337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231960" y="2024759"/>
            <a:ext cx="516848" cy="695628"/>
            <a:chOff x="4825038" y="1426150"/>
            <a:chExt cx="589280" cy="793115"/>
          </a:xfrm>
        </p:grpSpPr>
        <p:pic>
          <p:nvPicPr>
            <p:cNvPr id="104" name="object 10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5038" y="1426150"/>
              <a:ext cx="589253" cy="236337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3270219" y="2024759"/>
            <a:ext cx="518999" cy="695822"/>
            <a:chOff x="3728518" y="1426150"/>
            <a:chExt cx="591733" cy="793336"/>
          </a:xfrm>
        </p:grpSpPr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28518" y="1426150"/>
              <a:ext cx="591733" cy="23633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/>
          <p:nvPr/>
        </p:nvSpPr>
        <p:spPr>
          <a:xfrm>
            <a:off x="2492785" y="6184219"/>
            <a:ext cx="714006" cy="75188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9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4"/>
                </a:moveTo>
                <a:lnTo>
                  <a:pt x="0" y="57149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492784" y="2070731"/>
            <a:ext cx="609301" cy="75188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7360030" y="3823753"/>
            <a:ext cx="160958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44" dirty="0">
                <a:latin typeface="Calibri"/>
                <a:cs typeface="Calibri"/>
              </a:rPr>
              <a:t>…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492785" y="2846757"/>
            <a:ext cx="714006" cy="75188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8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3"/>
                </a:moveTo>
                <a:lnTo>
                  <a:pt x="0" y="57148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1766041" y="6073790"/>
            <a:ext cx="657199" cy="270508"/>
          </a:xfrm>
          <a:prstGeom prst="rect">
            <a:avLst/>
          </a:prstGeom>
        </p:spPr>
        <p:txBody>
          <a:bodyPr vert="horz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spc="-9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381116" y="6087157"/>
            <a:ext cx="318017" cy="270508"/>
          </a:xfrm>
          <a:prstGeom prst="rect">
            <a:avLst/>
          </a:prstGeom>
        </p:spPr>
        <p:txBody>
          <a:bodyPr vert="horz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i="1" spc="-22" dirty="0">
                <a:latin typeface="Calibri"/>
                <a:cs typeface="Calibri"/>
              </a:rPr>
              <a:t>the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053593" y="6087157"/>
            <a:ext cx="789752" cy="270508"/>
          </a:xfrm>
          <a:prstGeom prst="rect">
            <a:avLst/>
          </a:prstGeom>
        </p:spPr>
        <p:txBody>
          <a:bodyPr vert="horz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i="1" spc="-9" dirty="0">
                <a:latin typeface="Calibri"/>
                <a:cs typeface="Calibri"/>
              </a:rPr>
              <a:t>students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058414" y="6087157"/>
            <a:ext cx="691172" cy="270508"/>
          </a:xfrm>
          <a:prstGeom prst="rect">
            <a:avLst/>
          </a:prstGeom>
        </p:spPr>
        <p:txBody>
          <a:bodyPr vert="horz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i="1" spc="-9" dirty="0">
                <a:latin typeface="Calibri"/>
                <a:cs typeface="Calibri"/>
              </a:rPr>
              <a:t>opened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133198" y="6087157"/>
            <a:ext cx="446114" cy="270508"/>
          </a:xfrm>
          <a:prstGeom prst="rect">
            <a:avLst/>
          </a:prstGeom>
        </p:spPr>
        <p:txBody>
          <a:bodyPr vert="horz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i="1" spc="-9" dirty="0">
                <a:latin typeface="Calibri"/>
                <a:cs typeface="Calibri"/>
              </a:rPr>
              <a:t>their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094859" y="6087157"/>
            <a:ext cx="592593" cy="270508"/>
          </a:xfrm>
          <a:prstGeom prst="rect">
            <a:avLst/>
          </a:prstGeom>
        </p:spPr>
        <p:txBody>
          <a:bodyPr vert="horz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i="1" spc="-9" dirty="0">
                <a:latin typeface="Calibri"/>
                <a:cs typeface="Calibri"/>
              </a:rPr>
              <a:t>exams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061600" y="6083783"/>
            <a:ext cx="114731" cy="166532"/>
          </a:xfrm>
          <a:prstGeom prst="rect">
            <a:avLst/>
          </a:prstGeom>
        </p:spPr>
        <p:txBody>
          <a:bodyPr vert="horz" wrap="square" lIns="0" tIns="4456" rIns="0" bIns="0" rtlCol="0">
            <a:spAutoFit/>
          </a:bodyPr>
          <a:lstStyle/>
          <a:p>
            <a:pPr marL="11139">
              <a:spcBef>
                <a:spcPts val="35"/>
              </a:spcBef>
            </a:pPr>
            <a:r>
              <a:rPr sz="1053" spc="-44" dirty="0">
                <a:latin typeface="Calibri"/>
                <a:cs typeface="Calibri"/>
              </a:rPr>
              <a:t>…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36</a:t>
            </a:fld>
            <a:endParaRPr spc="-22" dirty="0"/>
          </a:p>
        </p:txBody>
      </p:sp>
      <p:sp>
        <p:nvSpPr>
          <p:cNvPr id="126" name="標題 1">
            <a:extLst>
              <a:ext uri="{FF2B5EF4-FFF2-40B4-BE49-F238E27FC236}">
                <a16:creationId xmlns:a16="http://schemas.microsoft.com/office/drawing/2014/main" id="{25E69ACA-71FA-42DC-BC5E-7A9685F7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Training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an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  <p:sp>
        <p:nvSpPr>
          <p:cNvPr id="134" name="object 107">
            <a:extLst>
              <a:ext uri="{FF2B5EF4-FFF2-40B4-BE49-F238E27FC236}">
                <a16:creationId xmlns:a16="http://schemas.microsoft.com/office/drawing/2014/main" id="{9E1BE3BF-DA6A-4D65-B1B3-F316A4422579}"/>
              </a:ext>
            </a:extLst>
          </p:cNvPr>
          <p:cNvSpPr/>
          <p:nvPr/>
        </p:nvSpPr>
        <p:spPr>
          <a:xfrm>
            <a:off x="4176965" y="1952910"/>
            <a:ext cx="637706" cy="277584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6">
            <a:extLst>
              <a:ext uri="{FF2B5EF4-FFF2-40B4-BE49-F238E27FC236}">
                <a16:creationId xmlns:a16="http://schemas.microsoft.com/office/drawing/2014/main" id="{FA0FC5BD-8D5C-4CFB-A0F1-DCDFAACDA377}"/>
              </a:ext>
            </a:extLst>
          </p:cNvPr>
          <p:cNvSpPr txBox="1"/>
          <p:nvPr/>
        </p:nvSpPr>
        <p:spPr>
          <a:xfrm>
            <a:off x="3716438" y="1369789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2890" marR="5080" indent="-2508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“opened”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6" name="object 107">
            <a:extLst>
              <a:ext uri="{FF2B5EF4-FFF2-40B4-BE49-F238E27FC236}">
                <a16:creationId xmlns:a16="http://schemas.microsoft.com/office/drawing/2014/main" id="{7B2E0D5C-A1F3-4556-973A-F31080D3A3EE}"/>
              </a:ext>
            </a:extLst>
          </p:cNvPr>
          <p:cNvSpPr/>
          <p:nvPr/>
        </p:nvSpPr>
        <p:spPr>
          <a:xfrm>
            <a:off x="5133274" y="1961365"/>
            <a:ext cx="637706" cy="277584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7">
            <a:extLst>
              <a:ext uri="{FF2B5EF4-FFF2-40B4-BE49-F238E27FC236}">
                <a16:creationId xmlns:a16="http://schemas.microsoft.com/office/drawing/2014/main" id="{41B8AAF0-7C0A-4535-8448-8351229325F1}"/>
              </a:ext>
            </a:extLst>
          </p:cNvPr>
          <p:cNvSpPr/>
          <p:nvPr/>
        </p:nvSpPr>
        <p:spPr>
          <a:xfrm>
            <a:off x="6043872" y="1952910"/>
            <a:ext cx="637706" cy="277584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16">
            <a:extLst>
              <a:ext uri="{FF2B5EF4-FFF2-40B4-BE49-F238E27FC236}">
                <a16:creationId xmlns:a16="http://schemas.microsoft.com/office/drawing/2014/main" id="{0BA2B3E0-3622-4CD1-B4B0-A176999F67DD}"/>
              </a:ext>
            </a:extLst>
          </p:cNvPr>
          <p:cNvSpPr txBox="1"/>
          <p:nvPr/>
        </p:nvSpPr>
        <p:spPr>
          <a:xfrm>
            <a:off x="2805497" y="1378379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2890" marR="5080" indent="-2508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</a:t>
            </a:r>
            <a:r>
              <a:rPr lang="en-US" sz="1400" spc="-10" dirty="0">
                <a:solidFill>
                  <a:srgbClr val="FF30EE"/>
                </a:solidFill>
                <a:latin typeface="Calibri"/>
                <a:cs typeface="Calibri"/>
              </a:rPr>
              <a:t>students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”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id="{47B48A7F-CBD0-4B9A-A882-D157AE4C4ABF}"/>
              </a:ext>
            </a:extLst>
          </p:cNvPr>
          <p:cNvSpPr txBox="1"/>
          <p:nvPr/>
        </p:nvSpPr>
        <p:spPr>
          <a:xfrm>
            <a:off x="1313033" y="1941787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2000" dirty="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1" name="object 107">
            <a:extLst>
              <a:ext uri="{FF2B5EF4-FFF2-40B4-BE49-F238E27FC236}">
                <a16:creationId xmlns:a16="http://schemas.microsoft.com/office/drawing/2014/main" id="{4DEC3D8F-8694-40F8-91F2-901ADA216B0A}"/>
              </a:ext>
            </a:extLst>
          </p:cNvPr>
          <p:cNvSpPr/>
          <p:nvPr/>
        </p:nvSpPr>
        <p:spPr>
          <a:xfrm>
            <a:off x="3243546" y="1970955"/>
            <a:ext cx="637706" cy="277584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6">
            <a:extLst>
              <a:ext uri="{FF2B5EF4-FFF2-40B4-BE49-F238E27FC236}">
                <a16:creationId xmlns:a16="http://schemas.microsoft.com/office/drawing/2014/main" id="{EACB9C21-FAA7-45F9-BB4F-F947498898C0}"/>
              </a:ext>
            </a:extLst>
          </p:cNvPr>
          <p:cNvSpPr txBox="1"/>
          <p:nvPr/>
        </p:nvSpPr>
        <p:spPr>
          <a:xfrm>
            <a:off x="4814671" y="1380135"/>
            <a:ext cx="1409700" cy="4368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2890" marR="5080" indent="-2508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</a:t>
            </a:r>
            <a:r>
              <a:rPr lang="en-US" sz="1400" spc="-10" dirty="0">
                <a:solidFill>
                  <a:srgbClr val="FF30EE"/>
                </a:solidFill>
                <a:latin typeface="Calibri"/>
                <a:cs typeface="Calibri"/>
              </a:rPr>
              <a:t>their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”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id="{1BFA0278-1D38-49DD-B219-84B3B4411D09}"/>
              </a:ext>
            </a:extLst>
          </p:cNvPr>
          <p:cNvSpPr txBox="1"/>
          <p:nvPr/>
        </p:nvSpPr>
        <p:spPr>
          <a:xfrm>
            <a:off x="5651405" y="1439440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2890" marR="5080" indent="-2508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</a:t>
            </a:r>
            <a:r>
              <a:rPr lang="en-US" sz="1400" spc="-10" dirty="0">
                <a:solidFill>
                  <a:srgbClr val="FF30EE"/>
                </a:solidFill>
                <a:latin typeface="Calibri"/>
                <a:cs typeface="Calibri"/>
              </a:rPr>
              <a:t>exams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”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5" name="object 109">
            <a:extLst>
              <a:ext uri="{FF2B5EF4-FFF2-40B4-BE49-F238E27FC236}">
                <a16:creationId xmlns:a16="http://schemas.microsoft.com/office/drawing/2014/main" id="{5454EE33-FF1A-4234-8F5C-3D2108936CDE}"/>
              </a:ext>
            </a:extLst>
          </p:cNvPr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779039" y="1863299"/>
            <a:ext cx="1601328" cy="533775"/>
          </a:xfrm>
          <a:prstGeom prst="rect">
            <a:avLst/>
          </a:prstGeom>
        </p:spPr>
      </p:pic>
      <p:sp>
        <p:nvSpPr>
          <p:cNvPr id="146" name="object 113">
            <a:extLst>
              <a:ext uri="{FF2B5EF4-FFF2-40B4-BE49-F238E27FC236}">
                <a16:creationId xmlns:a16="http://schemas.microsoft.com/office/drawing/2014/main" id="{8F5ABA15-D692-45FC-AB6B-D6EF6BB5A604}"/>
              </a:ext>
            </a:extLst>
          </p:cNvPr>
          <p:cNvSpPr txBox="1"/>
          <p:nvPr/>
        </p:nvSpPr>
        <p:spPr>
          <a:xfrm>
            <a:off x="6693962" y="1955661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=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135" grpId="0"/>
      <p:bldP spid="135" grpId="1"/>
      <p:bldP spid="136" grpId="0" animBg="1"/>
      <p:bldP spid="136" grpId="1" animBg="1"/>
      <p:bldP spid="137" grpId="0" animBg="1"/>
      <p:bldP spid="138" grpId="0"/>
      <p:bldP spid="138" grpId="1"/>
      <p:bldP spid="141" grpId="0" animBg="1"/>
      <p:bldP spid="141" grpId="1" animBg="1"/>
      <p:bldP spid="142" grpId="0"/>
      <p:bldP spid="142" grpId="1"/>
      <p:bldP spid="144" grpId="0"/>
      <p:bldP spid="1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83986"/>
            <a:ext cx="6891117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marR="4456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However: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Computing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loss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across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entire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corpus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too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expensive</a:t>
            </a:r>
            <a:r>
              <a:rPr sz="2105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(memory-wise)!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50644" y="1783986"/>
            <a:ext cx="1053745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at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once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is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414" y="3454830"/>
            <a:ext cx="9543860" cy="241318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882001" algn="l"/>
              </a:tabLst>
            </a:pPr>
            <a:r>
              <a:rPr sz="2105" dirty="0">
                <a:latin typeface="Calibri"/>
                <a:cs typeface="Calibri"/>
              </a:rPr>
              <a:t>In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practice,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consider</a:t>
            </a:r>
            <a:r>
              <a:rPr sz="2105" dirty="0">
                <a:latin typeface="Calibri"/>
                <a:cs typeface="Calibri"/>
              </a:rPr>
              <a:t>	as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105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(or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document</a:t>
            </a:r>
            <a:r>
              <a:rPr sz="2105" spc="-9" dirty="0">
                <a:latin typeface="Calibri"/>
                <a:cs typeface="Calibri"/>
              </a:rPr>
              <a:t>)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636"/>
              </a:spcBef>
              <a:buClr>
                <a:srgbClr val="8C1515"/>
              </a:buClr>
              <a:buFont typeface="Times New Roman"/>
              <a:buChar char="•"/>
            </a:pPr>
            <a:endParaRPr sz="2105" dirty="0">
              <a:latin typeface="Calibri"/>
              <a:cs typeface="Calibri"/>
            </a:endParaRPr>
          </a:p>
          <a:p>
            <a:pPr marL="311340" marR="5570" indent="-300758">
              <a:lnSpc>
                <a:spcPts val="2465"/>
              </a:lnSpc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Recall: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Stochastic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Descent</a:t>
            </a:r>
            <a:r>
              <a:rPr lang="en-US" altLang="zh-TW" sz="2105" dirty="0">
                <a:solidFill>
                  <a:srgbClr val="FF30EE"/>
                </a:solidFill>
                <a:latin typeface="Calibri"/>
                <a:cs typeface="Calibri"/>
              </a:rPr>
              <a:t>(SGD)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allows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us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compute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loss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for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small </a:t>
            </a:r>
            <a:r>
              <a:rPr sz="2105" dirty="0">
                <a:latin typeface="Calibri"/>
                <a:cs typeface="Calibri"/>
              </a:rPr>
              <a:t>chunk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data,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update.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452"/>
              </a:spcBef>
              <a:buClr>
                <a:srgbClr val="8C1515"/>
              </a:buClr>
              <a:buFont typeface="Times New Roman"/>
              <a:buChar char="•"/>
            </a:pPr>
            <a:endParaRPr sz="2105" dirty="0">
              <a:latin typeface="Calibri"/>
              <a:cs typeface="Calibri"/>
            </a:endParaRPr>
          </a:p>
          <a:p>
            <a:pPr marL="311340" marR="4456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2380998" algn="l"/>
              </a:tabLst>
            </a:pPr>
            <a:r>
              <a:rPr sz="2105" dirty="0">
                <a:latin typeface="Calibri"/>
                <a:cs typeface="Calibri"/>
              </a:rPr>
              <a:t>Compute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loss</a:t>
            </a:r>
            <a:r>
              <a:rPr sz="2105" dirty="0">
                <a:latin typeface="Calibri"/>
                <a:cs typeface="Calibri"/>
              </a:rPr>
              <a:t>	for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sentence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(actually,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batch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sentences),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compute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gradients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update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weights.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Repeat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new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batch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sentences.</a:t>
            </a:r>
            <a:endParaRPr sz="2105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2290" y="2413764"/>
            <a:ext cx="2349578" cy="8810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0955" y="5184934"/>
            <a:ext cx="522787" cy="386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9817" y="3514724"/>
            <a:ext cx="1241345" cy="2563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4920" y="1813713"/>
            <a:ext cx="1268226" cy="26110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37</a:t>
            </a:fld>
            <a:endParaRPr spc="-22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94A08D66-9D0C-4B01-996C-CF25AE37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Training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an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258" y="1730008"/>
            <a:ext cx="5375310" cy="13175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70" y="3387049"/>
            <a:ext cx="3640769" cy="2485659"/>
            <a:chOff x="958711" y="2979355"/>
            <a:chExt cx="4150995" cy="28340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684" y="3203526"/>
              <a:ext cx="3501408" cy="21979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5061" y="2985705"/>
              <a:ext cx="4138295" cy="2821305"/>
            </a:xfrm>
            <a:custGeom>
              <a:avLst/>
              <a:gdLst/>
              <a:ahLst/>
              <a:cxnLst/>
              <a:rect l="l" t="t" r="r" b="b"/>
              <a:pathLst>
                <a:path w="4138295" h="2821304">
                  <a:moveTo>
                    <a:pt x="0" y="0"/>
                  </a:moveTo>
                  <a:lnTo>
                    <a:pt x="4138122" y="0"/>
                  </a:lnTo>
                  <a:lnTo>
                    <a:pt x="4138122" y="2820760"/>
                  </a:lnTo>
                  <a:lnTo>
                    <a:pt x="0" y="2820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02840" y="5965107"/>
            <a:ext cx="9105541" cy="356008"/>
          </a:xfrm>
          <a:prstGeom prst="rect">
            <a:avLst/>
          </a:prstGeom>
        </p:spPr>
        <p:txBody>
          <a:bodyPr vert="horz" wrap="square" lIns="0" tIns="18936" rIns="0" bIns="0" rtlCol="0">
            <a:spAutoFit/>
          </a:bodyPr>
          <a:lstStyle/>
          <a:p>
            <a:pPr marL="11139">
              <a:spcBef>
                <a:spcPts val="149"/>
              </a:spcBef>
            </a:pPr>
            <a:r>
              <a:rPr sz="1053" b="1" u="sng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endParaRPr sz="1053">
              <a:latin typeface="Calibri"/>
              <a:cs typeface="Calibri"/>
            </a:endParaRPr>
          </a:p>
          <a:p>
            <a:pPr marL="11139">
              <a:spcBef>
                <a:spcPts val="66"/>
              </a:spcBef>
            </a:pPr>
            <a:r>
              <a:rPr sz="1053" u="sng" spc="-1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</a:t>
            </a:r>
            <a:r>
              <a:rPr sz="1053" u="sng" spc="-1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www.khanacademy.org/math/multivariable-</a:t>
            </a:r>
            <a:r>
              <a:rPr sz="1053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calculus/multivariable-</a:t>
            </a:r>
            <a:r>
              <a:rPr sz="1053" u="sng" spc="-1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derivatives/differentiating-vector-</a:t>
            </a:r>
            <a:r>
              <a:rPr sz="1053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valued-functions/a/multivariable-chain-rule-simple-version</a:t>
            </a:r>
            <a:endParaRPr sz="1053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38455" y="3273118"/>
            <a:ext cx="3673072" cy="2713450"/>
            <a:chOff x="6770685" y="2849458"/>
            <a:chExt cx="4187825" cy="309372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4662" y="2963023"/>
              <a:ext cx="3823275" cy="28493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75448" y="2854220"/>
              <a:ext cx="4178300" cy="3084195"/>
            </a:xfrm>
            <a:custGeom>
              <a:avLst/>
              <a:gdLst/>
              <a:ahLst/>
              <a:cxnLst/>
              <a:rect l="l" t="t" r="r" b="b"/>
              <a:pathLst>
                <a:path w="4178300" h="3084195">
                  <a:moveTo>
                    <a:pt x="0" y="0"/>
                  </a:moveTo>
                  <a:lnTo>
                    <a:pt x="4177934" y="0"/>
                  </a:lnTo>
                  <a:lnTo>
                    <a:pt x="4177934" y="3083726"/>
                  </a:lnTo>
                  <a:lnTo>
                    <a:pt x="0" y="308372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38</a:t>
            </a:fld>
            <a:endParaRPr spc="-22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2DB45EF-BFF7-4F31-8B87-8BA7C569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Multivariable</a:t>
            </a:r>
            <a:r>
              <a:rPr lang="en-US" altLang="zh-CN" sz="3200" spc="-75" dirty="0"/>
              <a:t> </a:t>
            </a:r>
            <a:r>
              <a:rPr lang="en-US" altLang="zh-CN" sz="3200" dirty="0"/>
              <a:t>Chain</a:t>
            </a:r>
            <a:r>
              <a:rPr lang="en-US" altLang="zh-CN" sz="3200" spc="-80" dirty="0"/>
              <a:t> </a:t>
            </a:r>
            <a:r>
              <a:rPr lang="en-US" altLang="zh-CN" sz="3200" spc="-20" dirty="0"/>
              <a:t>Rule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88" y="2341911"/>
            <a:ext cx="444844" cy="1727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556" y="2341911"/>
            <a:ext cx="441821" cy="1727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7392" y="2341911"/>
            <a:ext cx="442640" cy="17273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56535" y="1847434"/>
            <a:ext cx="7079922" cy="3068783"/>
            <a:chOff x="1318615" y="1223975"/>
            <a:chExt cx="8072120" cy="34988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6248" y="1787748"/>
              <a:ext cx="293219" cy="1969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1964" y="1793279"/>
              <a:ext cx="333167" cy="195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101410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333829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319" y="2566249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319" y="2798668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63628" y="200789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4679" y="2481313"/>
              <a:ext cx="740410" cy="111125"/>
            </a:xfrm>
            <a:custGeom>
              <a:avLst/>
              <a:gdLst/>
              <a:ahLst/>
              <a:cxnLst/>
              <a:rect l="l" t="t" r="r" b="b"/>
              <a:pathLst>
                <a:path w="740410" h="111125">
                  <a:moveTo>
                    <a:pt x="685677" y="64951"/>
                  </a:moveTo>
                  <a:lnTo>
                    <a:pt x="635294" y="94178"/>
                  </a:lnTo>
                  <a:lnTo>
                    <a:pt x="633745" y="100006"/>
                  </a:lnTo>
                  <a:lnTo>
                    <a:pt x="639024" y="109106"/>
                  </a:lnTo>
                  <a:lnTo>
                    <a:pt x="644852" y="110656"/>
                  </a:lnTo>
                  <a:lnTo>
                    <a:pt x="723493" y="65036"/>
                  </a:lnTo>
                  <a:lnTo>
                    <a:pt x="685677" y="64951"/>
                  </a:lnTo>
                  <a:close/>
                </a:path>
                <a:path w="740410" h="111125">
                  <a:moveTo>
                    <a:pt x="702028" y="55466"/>
                  </a:moveTo>
                  <a:lnTo>
                    <a:pt x="685677" y="64951"/>
                  </a:lnTo>
                  <a:lnTo>
                    <a:pt x="720907" y="65036"/>
                  </a:lnTo>
                  <a:lnTo>
                    <a:pt x="720911" y="63727"/>
                  </a:lnTo>
                  <a:lnTo>
                    <a:pt x="716112" y="63727"/>
                  </a:lnTo>
                  <a:lnTo>
                    <a:pt x="702028" y="55466"/>
                  </a:lnTo>
                  <a:close/>
                </a:path>
                <a:path w="740410" h="111125">
                  <a:moveTo>
                    <a:pt x="645120" y="0"/>
                  </a:moveTo>
                  <a:lnTo>
                    <a:pt x="639284" y="1521"/>
                  </a:lnTo>
                  <a:lnTo>
                    <a:pt x="633961" y="10595"/>
                  </a:lnTo>
                  <a:lnTo>
                    <a:pt x="635482" y="16432"/>
                  </a:lnTo>
                  <a:lnTo>
                    <a:pt x="685722" y="45901"/>
                  </a:lnTo>
                  <a:lnTo>
                    <a:pt x="720953" y="45986"/>
                  </a:lnTo>
                  <a:lnTo>
                    <a:pt x="720907" y="65036"/>
                  </a:lnTo>
                  <a:lnTo>
                    <a:pt x="723493" y="65036"/>
                  </a:lnTo>
                  <a:lnTo>
                    <a:pt x="739834" y="55557"/>
                  </a:lnTo>
                  <a:lnTo>
                    <a:pt x="645120" y="0"/>
                  </a:lnTo>
                  <a:close/>
                </a:path>
                <a:path w="740410" h="111125">
                  <a:moveTo>
                    <a:pt x="46" y="44241"/>
                  </a:moveTo>
                  <a:lnTo>
                    <a:pt x="0" y="63291"/>
                  </a:lnTo>
                  <a:lnTo>
                    <a:pt x="685677" y="64951"/>
                  </a:lnTo>
                  <a:lnTo>
                    <a:pt x="702028" y="55466"/>
                  </a:lnTo>
                  <a:lnTo>
                    <a:pt x="685722" y="45901"/>
                  </a:lnTo>
                  <a:lnTo>
                    <a:pt x="46" y="44241"/>
                  </a:lnTo>
                  <a:close/>
                </a:path>
                <a:path w="740410" h="111125">
                  <a:moveTo>
                    <a:pt x="716151" y="47273"/>
                  </a:moveTo>
                  <a:lnTo>
                    <a:pt x="702028" y="55466"/>
                  </a:lnTo>
                  <a:lnTo>
                    <a:pt x="716112" y="63727"/>
                  </a:lnTo>
                  <a:lnTo>
                    <a:pt x="716151" y="47273"/>
                  </a:lnTo>
                  <a:close/>
                </a:path>
                <a:path w="740410" h="111125">
                  <a:moveTo>
                    <a:pt x="720950" y="47273"/>
                  </a:moveTo>
                  <a:lnTo>
                    <a:pt x="716151" y="47273"/>
                  </a:lnTo>
                  <a:lnTo>
                    <a:pt x="716112" y="63727"/>
                  </a:lnTo>
                  <a:lnTo>
                    <a:pt x="720911" y="63727"/>
                  </a:lnTo>
                  <a:lnTo>
                    <a:pt x="720950" y="47273"/>
                  </a:lnTo>
                  <a:close/>
                </a:path>
                <a:path w="740410" h="111125">
                  <a:moveTo>
                    <a:pt x="685722" y="45901"/>
                  </a:moveTo>
                  <a:lnTo>
                    <a:pt x="702028" y="55466"/>
                  </a:lnTo>
                  <a:lnTo>
                    <a:pt x="716151" y="47273"/>
                  </a:lnTo>
                  <a:lnTo>
                    <a:pt x="720950" y="47273"/>
                  </a:lnTo>
                  <a:lnTo>
                    <a:pt x="720953" y="45986"/>
                  </a:lnTo>
                  <a:lnTo>
                    <a:pt x="685722" y="45901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2488" y="2242431"/>
              <a:ext cx="355647" cy="2036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092115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324534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4632" y="2556954"/>
              <a:ext cx="165353" cy="173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4632" y="2789373"/>
              <a:ext cx="165353" cy="1739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18942" y="199860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7146" y="2132338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7146" y="2364757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146" y="2597178"/>
              <a:ext cx="165353" cy="1739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146" y="2829596"/>
              <a:ext cx="165353" cy="1739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29308" y="2483946"/>
              <a:ext cx="702310" cy="111125"/>
            </a:xfrm>
            <a:custGeom>
              <a:avLst/>
              <a:gdLst/>
              <a:ahLst/>
              <a:cxnLst/>
              <a:rect l="l" t="t" r="r" b="b"/>
              <a:pathLst>
                <a:path w="702310" h="111125">
                  <a:moveTo>
                    <a:pt x="685819" y="45163"/>
                  </a:moveTo>
                  <a:lnTo>
                    <a:pt x="683209" y="45163"/>
                  </a:lnTo>
                  <a:lnTo>
                    <a:pt x="683369" y="64212"/>
                  </a:lnTo>
                  <a:lnTo>
                    <a:pt x="648137" y="64508"/>
                  </a:lnTo>
                  <a:lnTo>
                    <a:pt x="598073" y="94278"/>
                  </a:lnTo>
                  <a:lnTo>
                    <a:pt x="596588" y="100124"/>
                  </a:lnTo>
                  <a:lnTo>
                    <a:pt x="601966" y="109166"/>
                  </a:lnTo>
                  <a:lnTo>
                    <a:pt x="607810" y="110652"/>
                  </a:lnTo>
                  <a:lnTo>
                    <a:pt x="702190" y="54529"/>
                  </a:lnTo>
                  <a:lnTo>
                    <a:pt x="685819" y="45163"/>
                  </a:lnTo>
                  <a:close/>
                </a:path>
                <a:path w="702310" h="111125">
                  <a:moveTo>
                    <a:pt x="647975" y="45459"/>
                  </a:moveTo>
                  <a:lnTo>
                    <a:pt x="0" y="50904"/>
                  </a:lnTo>
                  <a:lnTo>
                    <a:pt x="160" y="69954"/>
                  </a:lnTo>
                  <a:lnTo>
                    <a:pt x="648137" y="64508"/>
                  </a:lnTo>
                  <a:lnTo>
                    <a:pt x="664383" y="54847"/>
                  </a:lnTo>
                  <a:lnTo>
                    <a:pt x="647975" y="45459"/>
                  </a:lnTo>
                  <a:close/>
                </a:path>
                <a:path w="702310" h="111125">
                  <a:moveTo>
                    <a:pt x="664383" y="54847"/>
                  </a:moveTo>
                  <a:lnTo>
                    <a:pt x="648137" y="64508"/>
                  </a:lnTo>
                  <a:lnTo>
                    <a:pt x="683369" y="64212"/>
                  </a:lnTo>
                  <a:lnTo>
                    <a:pt x="683358" y="62956"/>
                  </a:lnTo>
                  <a:lnTo>
                    <a:pt x="678557" y="62956"/>
                  </a:lnTo>
                  <a:lnTo>
                    <a:pt x="664383" y="54847"/>
                  </a:lnTo>
                  <a:close/>
                </a:path>
                <a:path w="702310" h="111125">
                  <a:moveTo>
                    <a:pt x="678420" y="46501"/>
                  </a:moveTo>
                  <a:lnTo>
                    <a:pt x="664383" y="54847"/>
                  </a:lnTo>
                  <a:lnTo>
                    <a:pt x="678557" y="62956"/>
                  </a:lnTo>
                  <a:lnTo>
                    <a:pt x="678420" y="46501"/>
                  </a:lnTo>
                  <a:close/>
                </a:path>
                <a:path w="702310" h="111125">
                  <a:moveTo>
                    <a:pt x="683220" y="46501"/>
                  </a:moveTo>
                  <a:lnTo>
                    <a:pt x="678420" y="46501"/>
                  </a:lnTo>
                  <a:lnTo>
                    <a:pt x="678557" y="62956"/>
                  </a:lnTo>
                  <a:lnTo>
                    <a:pt x="683358" y="62956"/>
                  </a:lnTo>
                  <a:lnTo>
                    <a:pt x="683220" y="46501"/>
                  </a:lnTo>
                  <a:close/>
                </a:path>
                <a:path w="702310" h="111125">
                  <a:moveTo>
                    <a:pt x="683209" y="45163"/>
                  </a:moveTo>
                  <a:lnTo>
                    <a:pt x="647975" y="45459"/>
                  </a:lnTo>
                  <a:lnTo>
                    <a:pt x="664383" y="54847"/>
                  </a:lnTo>
                  <a:lnTo>
                    <a:pt x="678420" y="46501"/>
                  </a:lnTo>
                  <a:lnTo>
                    <a:pt x="683220" y="46501"/>
                  </a:lnTo>
                  <a:lnTo>
                    <a:pt x="683209" y="45163"/>
                  </a:lnTo>
                  <a:close/>
                </a:path>
                <a:path w="702310" h="111125">
                  <a:moveTo>
                    <a:pt x="606880" y="0"/>
                  </a:moveTo>
                  <a:lnTo>
                    <a:pt x="601061" y="1583"/>
                  </a:lnTo>
                  <a:lnTo>
                    <a:pt x="595837" y="10716"/>
                  </a:lnTo>
                  <a:lnTo>
                    <a:pt x="597420" y="16535"/>
                  </a:lnTo>
                  <a:lnTo>
                    <a:pt x="647975" y="45459"/>
                  </a:lnTo>
                  <a:lnTo>
                    <a:pt x="685819" y="45163"/>
                  </a:lnTo>
                  <a:lnTo>
                    <a:pt x="60688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0370" y="2242431"/>
              <a:ext cx="355647" cy="2036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31454" y="200199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83595" y="199878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97170" y="2480382"/>
              <a:ext cx="687070" cy="111125"/>
            </a:xfrm>
            <a:custGeom>
              <a:avLst/>
              <a:gdLst/>
              <a:ahLst/>
              <a:cxnLst/>
              <a:rect l="l" t="t" r="r" b="b"/>
              <a:pathLst>
                <a:path w="687070" h="111125">
                  <a:moveTo>
                    <a:pt x="670117" y="45448"/>
                  </a:moveTo>
                  <a:lnTo>
                    <a:pt x="667520" y="45448"/>
                  </a:lnTo>
                  <a:lnTo>
                    <a:pt x="667609" y="64496"/>
                  </a:lnTo>
                  <a:lnTo>
                    <a:pt x="632379" y="64661"/>
                  </a:lnTo>
                  <a:lnTo>
                    <a:pt x="582204" y="94245"/>
                  </a:lnTo>
                  <a:lnTo>
                    <a:pt x="580697" y="100084"/>
                  </a:lnTo>
                  <a:lnTo>
                    <a:pt x="586041" y="109147"/>
                  </a:lnTo>
                  <a:lnTo>
                    <a:pt x="591880" y="110655"/>
                  </a:lnTo>
                  <a:lnTo>
                    <a:pt x="686469" y="54884"/>
                  </a:lnTo>
                  <a:lnTo>
                    <a:pt x="670117" y="45448"/>
                  </a:lnTo>
                  <a:close/>
                </a:path>
                <a:path w="687070" h="111125">
                  <a:moveTo>
                    <a:pt x="632291" y="45612"/>
                  </a:moveTo>
                  <a:lnTo>
                    <a:pt x="0" y="48568"/>
                  </a:lnTo>
                  <a:lnTo>
                    <a:pt x="90" y="67618"/>
                  </a:lnTo>
                  <a:lnTo>
                    <a:pt x="632379" y="64661"/>
                  </a:lnTo>
                  <a:lnTo>
                    <a:pt x="648662" y="55060"/>
                  </a:lnTo>
                  <a:lnTo>
                    <a:pt x="632291" y="45612"/>
                  </a:lnTo>
                  <a:close/>
                </a:path>
                <a:path w="687070" h="111125">
                  <a:moveTo>
                    <a:pt x="648662" y="55060"/>
                  </a:moveTo>
                  <a:lnTo>
                    <a:pt x="632379" y="64661"/>
                  </a:lnTo>
                  <a:lnTo>
                    <a:pt x="667609" y="64496"/>
                  </a:lnTo>
                  <a:lnTo>
                    <a:pt x="667603" y="63221"/>
                  </a:lnTo>
                  <a:lnTo>
                    <a:pt x="662805" y="63221"/>
                  </a:lnTo>
                  <a:lnTo>
                    <a:pt x="648662" y="55060"/>
                  </a:lnTo>
                  <a:close/>
                </a:path>
                <a:path w="687070" h="111125">
                  <a:moveTo>
                    <a:pt x="662727" y="46767"/>
                  </a:moveTo>
                  <a:lnTo>
                    <a:pt x="648662" y="55060"/>
                  </a:lnTo>
                  <a:lnTo>
                    <a:pt x="662805" y="63221"/>
                  </a:lnTo>
                  <a:lnTo>
                    <a:pt x="662727" y="46767"/>
                  </a:lnTo>
                  <a:close/>
                </a:path>
                <a:path w="687070" h="111125">
                  <a:moveTo>
                    <a:pt x="667527" y="46767"/>
                  </a:moveTo>
                  <a:lnTo>
                    <a:pt x="662727" y="46767"/>
                  </a:lnTo>
                  <a:lnTo>
                    <a:pt x="662805" y="63221"/>
                  </a:lnTo>
                  <a:lnTo>
                    <a:pt x="667603" y="63221"/>
                  </a:lnTo>
                  <a:lnTo>
                    <a:pt x="667527" y="46767"/>
                  </a:lnTo>
                  <a:close/>
                </a:path>
                <a:path w="687070" h="111125">
                  <a:moveTo>
                    <a:pt x="667520" y="45448"/>
                  </a:moveTo>
                  <a:lnTo>
                    <a:pt x="632291" y="45612"/>
                  </a:lnTo>
                  <a:lnTo>
                    <a:pt x="648662" y="55060"/>
                  </a:lnTo>
                  <a:lnTo>
                    <a:pt x="662727" y="46767"/>
                  </a:lnTo>
                  <a:lnTo>
                    <a:pt x="667527" y="46767"/>
                  </a:lnTo>
                  <a:lnTo>
                    <a:pt x="667520" y="45448"/>
                  </a:lnTo>
                  <a:close/>
                </a:path>
                <a:path w="687070" h="111125">
                  <a:moveTo>
                    <a:pt x="591362" y="0"/>
                  </a:moveTo>
                  <a:lnTo>
                    <a:pt x="585538" y="1562"/>
                  </a:lnTo>
                  <a:lnTo>
                    <a:pt x="580279" y="10674"/>
                  </a:lnTo>
                  <a:lnTo>
                    <a:pt x="581841" y="16499"/>
                  </a:lnTo>
                  <a:lnTo>
                    <a:pt x="632291" y="45612"/>
                  </a:lnTo>
                  <a:lnTo>
                    <a:pt x="670117" y="45448"/>
                  </a:lnTo>
                  <a:lnTo>
                    <a:pt x="59136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7629" y="2242431"/>
              <a:ext cx="355647" cy="2036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404" y="2141584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4404" y="2374003"/>
              <a:ext cx="165353" cy="17399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404" y="2606423"/>
              <a:ext cx="165353" cy="1739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404" y="2838838"/>
              <a:ext cx="165353" cy="1739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549275" y="2474703"/>
              <a:ext cx="716280" cy="111125"/>
            </a:xfrm>
            <a:custGeom>
              <a:avLst/>
              <a:gdLst/>
              <a:ahLst/>
              <a:cxnLst/>
              <a:rect l="l" t="t" r="r" b="b"/>
              <a:pathLst>
                <a:path w="716279" h="111125">
                  <a:moveTo>
                    <a:pt x="699596" y="45161"/>
                  </a:moveTo>
                  <a:lnTo>
                    <a:pt x="696979" y="45161"/>
                  </a:lnTo>
                  <a:lnTo>
                    <a:pt x="697141" y="64211"/>
                  </a:lnTo>
                  <a:lnTo>
                    <a:pt x="661912" y="64508"/>
                  </a:lnTo>
                  <a:lnTo>
                    <a:pt x="611850" y="94279"/>
                  </a:lnTo>
                  <a:lnTo>
                    <a:pt x="610364" y="100124"/>
                  </a:lnTo>
                  <a:lnTo>
                    <a:pt x="615742" y="109166"/>
                  </a:lnTo>
                  <a:lnTo>
                    <a:pt x="621587" y="110652"/>
                  </a:lnTo>
                  <a:lnTo>
                    <a:pt x="715966" y="54526"/>
                  </a:lnTo>
                  <a:lnTo>
                    <a:pt x="699596" y="45161"/>
                  </a:lnTo>
                  <a:close/>
                </a:path>
                <a:path w="716279" h="111125">
                  <a:moveTo>
                    <a:pt x="661751" y="45458"/>
                  </a:moveTo>
                  <a:lnTo>
                    <a:pt x="0" y="51038"/>
                  </a:lnTo>
                  <a:lnTo>
                    <a:pt x="161" y="70088"/>
                  </a:lnTo>
                  <a:lnTo>
                    <a:pt x="661912" y="64508"/>
                  </a:lnTo>
                  <a:lnTo>
                    <a:pt x="678160" y="54845"/>
                  </a:lnTo>
                  <a:lnTo>
                    <a:pt x="661751" y="45458"/>
                  </a:lnTo>
                  <a:close/>
                </a:path>
                <a:path w="716279" h="111125">
                  <a:moveTo>
                    <a:pt x="678160" y="54845"/>
                  </a:moveTo>
                  <a:lnTo>
                    <a:pt x="661912" y="64508"/>
                  </a:lnTo>
                  <a:lnTo>
                    <a:pt x="697141" y="64211"/>
                  </a:lnTo>
                  <a:lnTo>
                    <a:pt x="697130" y="62953"/>
                  </a:lnTo>
                  <a:lnTo>
                    <a:pt x="692332" y="62953"/>
                  </a:lnTo>
                  <a:lnTo>
                    <a:pt x="678160" y="54845"/>
                  </a:lnTo>
                  <a:close/>
                </a:path>
                <a:path w="716279" h="111125">
                  <a:moveTo>
                    <a:pt x="692194" y="46499"/>
                  </a:moveTo>
                  <a:lnTo>
                    <a:pt x="678160" y="54845"/>
                  </a:lnTo>
                  <a:lnTo>
                    <a:pt x="692332" y="62953"/>
                  </a:lnTo>
                  <a:lnTo>
                    <a:pt x="692194" y="46499"/>
                  </a:lnTo>
                  <a:close/>
                </a:path>
                <a:path w="716279" h="111125">
                  <a:moveTo>
                    <a:pt x="696991" y="46499"/>
                  </a:moveTo>
                  <a:lnTo>
                    <a:pt x="692194" y="46499"/>
                  </a:lnTo>
                  <a:lnTo>
                    <a:pt x="692332" y="62953"/>
                  </a:lnTo>
                  <a:lnTo>
                    <a:pt x="697130" y="62953"/>
                  </a:lnTo>
                  <a:lnTo>
                    <a:pt x="696991" y="46499"/>
                  </a:lnTo>
                  <a:close/>
                </a:path>
                <a:path w="716279" h="111125">
                  <a:moveTo>
                    <a:pt x="696979" y="45161"/>
                  </a:moveTo>
                  <a:lnTo>
                    <a:pt x="661751" y="45458"/>
                  </a:lnTo>
                  <a:lnTo>
                    <a:pt x="678160" y="54845"/>
                  </a:lnTo>
                  <a:lnTo>
                    <a:pt x="692194" y="46499"/>
                  </a:lnTo>
                  <a:lnTo>
                    <a:pt x="696991" y="46499"/>
                  </a:lnTo>
                  <a:lnTo>
                    <a:pt x="696979" y="45161"/>
                  </a:lnTo>
                  <a:close/>
                </a:path>
                <a:path w="716279" h="111125">
                  <a:moveTo>
                    <a:pt x="620654" y="0"/>
                  </a:moveTo>
                  <a:lnTo>
                    <a:pt x="614834" y="1583"/>
                  </a:lnTo>
                  <a:lnTo>
                    <a:pt x="609610" y="10716"/>
                  </a:lnTo>
                  <a:lnTo>
                    <a:pt x="611195" y="16535"/>
                  </a:lnTo>
                  <a:lnTo>
                    <a:pt x="661751" y="45458"/>
                  </a:lnTo>
                  <a:lnTo>
                    <a:pt x="699596" y="45161"/>
                  </a:lnTo>
                  <a:lnTo>
                    <a:pt x="62065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4112" y="2242431"/>
              <a:ext cx="355647" cy="2036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887" y="2132338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887" y="2364757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887" y="2597178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887" y="2829596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65195" y="199275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88807" y="1497596"/>
              <a:ext cx="1002030" cy="1087120"/>
            </a:xfrm>
            <a:custGeom>
              <a:avLst/>
              <a:gdLst/>
              <a:ahLst/>
              <a:cxnLst/>
              <a:rect l="l" t="t" r="r" b="b"/>
              <a:pathLst>
                <a:path w="1002029" h="1087120">
                  <a:moveTo>
                    <a:pt x="110655" y="94843"/>
                  </a:moveTo>
                  <a:lnTo>
                    <a:pt x="66344" y="18897"/>
                  </a:lnTo>
                  <a:lnTo>
                    <a:pt x="55321" y="0"/>
                  </a:ln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27"/>
                  </a:lnTo>
                  <a:lnTo>
                    <a:pt x="45796" y="535533"/>
                  </a:lnTo>
                  <a:lnTo>
                    <a:pt x="64846" y="535533"/>
                  </a:lnTo>
                  <a:lnTo>
                    <a:pt x="64846" y="54127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72"/>
                  </a:lnTo>
                  <a:lnTo>
                    <a:pt x="110655" y="94843"/>
                  </a:lnTo>
                  <a:close/>
                </a:path>
                <a:path w="1002029" h="1087120">
                  <a:moveTo>
                    <a:pt x="1001496" y="1031633"/>
                  </a:moveTo>
                  <a:lnTo>
                    <a:pt x="906653" y="976312"/>
                  </a:lnTo>
                  <a:lnTo>
                    <a:pt x="900823" y="977849"/>
                  </a:lnTo>
                  <a:lnTo>
                    <a:pt x="895515" y="986929"/>
                  </a:lnTo>
                  <a:lnTo>
                    <a:pt x="897051" y="992771"/>
                  </a:lnTo>
                  <a:lnTo>
                    <a:pt x="947369" y="1022108"/>
                  </a:lnTo>
                  <a:lnTo>
                    <a:pt x="242138" y="1022108"/>
                  </a:lnTo>
                  <a:lnTo>
                    <a:pt x="242138" y="1041158"/>
                  </a:lnTo>
                  <a:lnTo>
                    <a:pt x="947369" y="1041158"/>
                  </a:lnTo>
                  <a:lnTo>
                    <a:pt x="897051" y="1070508"/>
                  </a:lnTo>
                  <a:lnTo>
                    <a:pt x="895515" y="1076350"/>
                  </a:lnTo>
                  <a:lnTo>
                    <a:pt x="900823" y="1085430"/>
                  </a:lnTo>
                  <a:lnTo>
                    <a:pt x="906653" y="1086967"/>
                  </a:lnTo>
                  <a:lnTo>
                    <a:pt x="985177" y="1041158"/>
                  </a:lnTo>
                  <a:lnTo>
                    <a:pt x="1001496" y="103163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0912" y="2242431"/>
              <a:ext cx="355649" cy="2036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3955" y="1223975"/>
              <a:ext cx="509918" cy="21996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63466" y="2488954"/>
              <a:ext cx="700405" cy="111125"/>
            </a:xfrm>
            <a:custGeom>
              <a:avLst/>
              <a:gdLst/>
              <a:ahLst/>
              <a:cxnLst/>
              <a:rect l="l" t="t" r="r" b="b"/>
              <a:pathLst>
                <a:path w="700404" h="111125">
                  <a:moveTo>
                    <a:pt x="605414" y="0"/>
                  </a:moveTo>
                  <a:lnTo>
                    <a:pt x="599579" y="1529"/>
                  </a:lnTo>
                  <a:lnTo>
                    <a:pt x="594269" y="10612"/>
                  </a:lnTo>
                  <a:lnTo>
                    <a:pt x="595798" y="16445"/>
                  </a:lnTo>
                  <a:lnTo>
                    <a:pt x="646083" y="45843"/>
                  </a:lnTo>
                  <a:lnTo>
                    <a:pt x="681311" y="45877"/>
                  </a:lnTo>
                  <a:lnTo>
                    <a:pt x="681292" y="64926"/>
                  </a:lnTo>
                  <a:lnTo>
                    <a:pt x="646004" y="64926"/>
                  </a:lnTo>
                  <a:lnTo>
                    <a:pt x="595723" y="94192"/>
                  </a:lnTo>
                  <a:lnTo>
                    <a:pt x="594183" y="100022"/>
                  </a:lnTo>
                  <a:lnTo>
                    <a:pt x="599475" y="109115"/>
                  </a:lnTo>
                  <a:lnTo>
                    <a:pt x="605306" y="110656"/>
                  </a:lnTo>
                  <a:lnTo>
                    <a:pt x="683875" y="64926"/>
                  </a:lnTo>
                  <a:lnTo>
                    <a:pt x="681292" y="64926"/>
                  </a:lnTo>
                  <a:lnTo>
                    <a:pt x="683934" y="64892"/>
                  </a:lnTo>
                  <a:lnTo>
                    <a:pt x="700208" y="55420"/>
                  </a:lnTo>
                  <a:lnTo>
                    <a:pt x="605414" y="0"/>
                  </a:lnTo>
                  <a:close/>
                </a:path>
                <a:path w="700404" h="111125">
                  <a:moveTo>
                    <a:pt x="662400" y="55382"/>
                  </a:moveTo>
                  <a:lnTo>
                    <a:pt x="646063" y="64892"/>
                  </a:lnTo>
                  <a:lnTo>
                    <a:pt x="681292" y="64926"/>
                  </a:lnTo>
                  <a:lnTo>
                    <a:pt x="681294" y="63624"/>
                  </a:lnTo>
                  <a:lnTo>
                    <a:pt x="676497" y="63624"/>
                  </a:lnTo>
                  <a:lnTo>
                    <a:pt x="662400" y="55382"/>
                  </a:lnTo>
                  <a:close/>
                </a:path>
                <a:path w="700404" h="111125">
                  <a:moveTo>
                    <a:pt x="17" y="45215"/>
                  </a:moveTo>
                  <a:lnTo>
                    <a:pt x="0" y="64265"/>
                  </a:lnTo>
                  <a:lnTo>
                    <a:pt x="646063" y="64892"/>
                  </a:lnTo>
                  <a:lnTo>
                    <a:pt x="662400" y="55382"/>
                  </a:lnTo>
                  <a:lnTo>
                    <a:pt x="646083" y="45843"/>
                  </a:lnTo>
                  <a:lnTo>
                    <a:pt x="17" y="45215"/>
                  </a:lnTo>
                  <a:close/>
                </a:path>
                <a:path w="700404" h="111125">
                  <a:moveTo>
                    <a:pt x="676512" y="47169"/>
                  </a:moveTo>
                  <a:lnTo>
                    <a:pt x="662400" y="55382"/>
                  </a:lnTo>
                  <a:lnTo>
                    <a:pt x="676497" y="63624"/>
                  </a:lnTo>
                  <a:lnTo>
                    <a:pt x="676512" y="47169"/>
                  </a:lnTo>
                  <a:close/>
                </a:path>
                <a:path w="700404" h="111125">
                  <a:moveTo>
                    <a:pt x="681310" y="47169"/>
                  </a:moveTo>
                  <a:lnTo>
                    <a:pt x="676512" y="47169"/>
                  </a:lnTo>
                  <a:lnTo>
                    <a:pt x="676497" y="63624"/>
                  </a:lnTo>
                  <a:lnTo>
                    <a:pt x="681294" y="63624"/>
                  </a:lnTo>
                  <a:lnTo>
                    <a:pt x="681310" y="47169"/>
                  </a:lnTo>
                  <a:close/>
                </a:path>
                <a:path w="700404" h="111125">
                  <a:moveTo>
                    <a:pt x="646083" y="45843"/>
                  </a:moveTo>
                  <a:lnTo>
                    <a:pt x="662400" y="55382"/>
                  </a:lnTo>
                  <a:lnTo>
                    <a:pt x="676512" y="47169"/>
                  </a:lnTo>
                  <a:lnTo>
                    <a:pt x="681310" y="47169"/>
                  </a:lnTo>
                  <a:lnTo>
                    <a:pt x="681311" y="45877"/>
                  </a:lnTo>
                  <a:lnTo>
                    <a:pt x="646083" y="4584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5108" y="2242431"/>
              <a:ext cx="355647" cy="2036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615" y="3411851"/>
              <a:ext cx="2518838" cy="81804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39719" y="3276600"/>
              <a:ext cx="1602740" cy="1132205"/>
            </a:xfrm>
            <a:custGeom>
              <a:avLst/>
              <a:gdLst/>
              <a:ahLst/>
              <a:cxnLst/>
              <a:rect l="l" t="t" r="r" b="b"/>
              <a:pathLst>
                <a:path w="1602739" h="1132204">
                  <a:moveTo>
                    <a:pt x="0" y="0"/>
                  </a:moveTo>
                  <a:lnTo>
                    <a:pt x="1602345" y="0"/>
                  </a:lnTo>
                  <a:lnTo>
                    <a:pt x="1602345" y="1131790"/>
                  </a:lnTo>
                  <a:lnTo>
                    <a:pt x="0" y="113179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99708" y="4408389"/>
              <a:ext cx="85725" cy="314325"/>
            </a:xfrm>
            <a:custGeom>
              <a:avLst/>
              <a:gdLst/>
              <a:ahLst/>
              <a:cxnLst/>
              <a:rect l="l" t="t" r="r" b="b"/>
              <a:pathLst>
                <a:path w="85725" h="314325">
                  <a:moveTo>
                    <a:pt x="57138" y="85430"/>
                  </a:moveTo>
                  <a:lnTo>
                    <a:pt x="28570" y="85987"/>
                  </a:lnTo>
                  <a:lnTo>
                    <a:pt x="33014" y="314182"/>
                  </a:lnTo>
                  <a:lnTo>
                    <a:pt x="61584" y="313626"/>
                  </a:lnTo>
                  <a:lnTo>
                    <a:pt x="57138" y="85430"/>
                  </a:lnTo>
                  <a:close/>
                </a:path>
                <a:path w="85725" h="314325">
                  <a:moveTo>
                    <a:pt x="41184" y="0"/>
                  </a:moveTo>
                  <a:lnTo>
                    <a:pt x="0" y="86544"/>
                  </a:lnTo>
                  <a:lnTo>
                    <a:pt x="28570" y="85987"/>
                  </a:lnTo>
                  <a:lnTo>
                    <a:pt x="28291" y="71702"/>
                  </a:lnTo>
                  <a:lnTo>
                    <a:pt x="56860" y="71145"/>
                  </a:lnTo>
                  <a:lnTo>
                    <a:pt x="78506" y="71145"/>
                  </a:lnTo>
                  <a:lnTo>
                    <a:pt x="41184" y="0"/>
                  </a:lnTo>
                  <a:close/>
                </a:path>
                <a:path w="85725" h="314325">
                  <a:moveTo>
                    <a:pt x="56860" y="71145"/>
                  </a:moveTo>
                  <a:lnTo>
                    <a:pt x="28291" y="71702"/>
                  </a:lnTo>
                  <a:lnTo>
                    <a:pt x="28570" y="85987"/>
                  </a:lnTo>
                  <a:lnTo>
                    <a:pt x="57138" y="85430"/>
                  </a:lnTo>
                  <a:lnTo>
                    <a:pt x="56860" y="71145"/>
                  </a:lnTo>
                  <a:close/>
                </a:path>
                <a:path w="85725" h="314325">
                  <a:moveTo>
                    <a:pt x="78506" y="71145"/>
                  </a:moveTo>
                  <a:lnTo>
                    <a:pt x="56860" y="71145"/>
                  </a:lnTo>
                  <a:lnTo>
                    <a:pt x="57138" y="85430"/>
                  </a:lnTo>
                  <a:lnTo>
                    <a:pt x="85708" y="84874"/>
                  </a:lnTo>
                  <a:lnTo>
                    <a:pt x="78506" y="71145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432947" y="2860693"/>
            <a:ext cx="13868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579" spc="-44" dirty="0">
                <a:latin typeface="Calibri"/>
                <a:cs typeface="Calibri"/>
              </a:rPr>
              <a:t>…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75362" y="2818573"/>
            <a:ext cx="160958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44" dirty="0">
                <a:latin typeface="Calibri"/>
                <a:cs typeface="Calibri"/>
              </a:rPr>
              <a:t>…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03341" y="4814675"/>
            <a:ext cx="3860206" cy="1865002"/>
          </a:xfrm>
          <a:prstGeom prst="rect">
            <a:avLst/>
          </a:prstGeom>
        </p:spPr>
        <p:txBody>
          <a:bodyPr vert="horz" wrap="square" lIns="0" tIns="128655" rIns="0" bIns="0" rtlCol="0">
            <a:spAutoFit/>
          </a:bodyPr>
          <a:lstStyle/>
          <a:p>
            <a:pPr marL="69620">
              <a:spcBef>
                <a:spcPts val="1013"/>
              </a:spcBef>
            </a:pPr>
            <a:r>
              <a:rPr sz="1754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Question:</a:t>
            </a:r>
            <a:r>
              <a:rPr sz="1754" b="1" spc="-39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How</a:t>
            </a:r>
            <a:r>
              <a:rPr sz="1754" spc="-44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do</a:t>
            </a:r>
            <a:r>
              <a:rPr sz="1754" spc="-44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we</a:t>
            </a:r>
            <a:r>
              <a:rPr sz="1754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FF07EB"/>
                </a:solidFill>
                <a:latin typeface="Calibri"/>
                <a:cs typeface="Calibri"/>
              </a:rPr>
              <a:t>calculate</a:t>
            </a:r>
            <a:r>
              <a:rPr sz="1754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FF07EB"/>
                </a:solidFill>
                <a:latin typeface="Calibri"/>
                <a:cs typeface="Calibri"/>
              </a:rPr>
              <a:t>this?</a:t>
            </a:r>
            <a:endParaRPr sz="1754" dirty="0">
              <a:latin typeface="Calibri"/>
              <a:cs typeface="Calibri"/>
            </a:endParaRPr>
          </a:p>
          <a:p>
            <a:pPr marL="11139">
              <a:spcBef>
                <a:spcPts val="925"/>
              </a:spcBef>
            </a:pPr>
            <a:r>
              <a:rPr sz="1754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Answer:</a:t>
            </a:r>
            <a:r>
              <a:rPr sz="1754" b="1" spc="-66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FF07EB"/>
                </a:solidFill>
                <a:latin typeface="Calibri"/>
                <a:cs typeface="Calibri"/>
              </a:rPr>
              <a:t>Backpropagate</a:t>
            </a:r>
            <a:r>
              <a:rPr sz="1754" spc="-66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over</a:t>
            </a:r>
            <a:r>
              <a:rPr sz="1754" spc="-61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FF07EB"/>
                </a:solidFill>
                <a:latin typeface="Calibri"/>
                <a:cs typeface="Calibri"/>
              </a:rPr>
              <a:t>timesteps</a:t>
            </a:r>
            <a:endParaRPr sz="1754" dirty="0">
              <a:latin typeface="Calibri"/>
              <a:cs typeface="Calibri"/>
            </a:endParaRPr>
          </a:p>
          <a:p>
            <a:pPr marL="11139" marR="4456"/>
            <a:r>
              <a:rPr sz="1754" i="1" dirty="0">
                <a:solidFill>
                  <a:srgbClr val="FF07EB"/>
                </a:solidFill>
                <a:latin typeface="Calibri"/>
                <a:cs typeface="Calibri"/>
              </a:rPr>
              <a:t>i</a:t>
            </a:r>
            <a:r>
              <a:rPr sz="1754" i="1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=</a:t>
            </a:r>
            <a:r>
              <a:rPr sz="1754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i="1" dirty="0">
                <a:solidFill>
                  <a:srgbClr val="FF07EB"/>
                </a:solidFill>
                <a:latin typeface="Calibri"/>
                <a:cs typeface="Calibri"/>
              </a:rPr>
              <a:t>t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,</a:t>
            </a:r>
            <a:r>
              <a:rPr sz="1754" spc="-22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…</a:t>
            </a:r>
            <a:r>
              <a:rPr sz="1754" spc="-22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,0,</a:t>
            </a:r>
            <a:r>
              <a:rPr sz="1754" spc="-22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summing</a:t>
            </a:r>
            <a:r>
              <a:rPr sz="1754" spc="-22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FF07EB"/>
                </a:solidFill>
                <a:latin typeface="Calibri"/>
                <a:cs typeface="Calibri"/>
              </a:rPr>
              <a:t>gradients</a:t>
            </a:r>
            <a:r>
              <a:rPr sz="1754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as</a:t>
            </a:r>
            <a:r>
              <a:rPr sz="1754" spc="-18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you</a:t>
            </a:r>
            <a:r>
              <a:rPr sz="1754" spc="-22" dirty="0">
                <a:solidFill>
                  <a:srgbClr val="FF07EB"/>
                </a:solidFill>
                <a:latin typeface="Calibri"/>
                <a:cs typeface="Calibri"/>
              </a:rPr>
              <a:t> go.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r>
              <a:rPr sz="1754" spc="-44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algorithm</a:t>
            </a:r>
            <a:r>
              <a:rPr sz="1754" spc="-39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is</a:t>
            </a:r>
            <a:r>
              <a:rPr sz="1754" spc="-39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07EB"/>
                </a:solidFill>
                <a:latin typeface="Calibri"/>
                <a:cs typeface="Calibri"/>
              </a:rPr>
              <a:t>called</a:t>
            </a:r>
            <a:r>
              <a:rPr sz="1754" spc="-44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b="1" spc="-9" dirty="0">
                <a:solidFill>
                  <a:srgbClr val="FF07EB"/>
                </a:solidFill>
                <a:latin typeface="Calibri"/>
                <a:cs typeface="Calibri"/>
              </a:rPr>
              <a:t>“backpropagation </a:t>
            </a:r>
            <a:r>
              <a:rPr sz="1754" b="1" dirty="0">
                <a:solidFill>
                  <a:srgbClr val="FF07EB"/>
                </a:solidFill>
                <a:latin typeface="Calibri"/>
                <a:cs typeface="Calibri"/>
              </a:rPr>
              <a:t>through</a:t>
            </a:r>
            <a:r>
              <a:rPr sz="1754" b="1" spc="-39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b="1" dirty="0">
                <a:solidFill>
                  <a:srgbClr val="FF07EB"/>
                </a:solidFill>
                <a:latin typeface="Calibri"/>
                <a:cs typeface="Calibri"/>
              </a:rPr>
              <a:t>time”</a:t>
            </a:r>
            <a:r>
              <a:rPr sz="1754" b="1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175E54"/>
                </a:solidFill>
                <a:latin typeface="Calibri"/>
                <a:cs typeface="Calibri"/>
              </a:rPr>
              <a:t>[Werbos,</a:t>
            </a:r>
            <a:r>
              <a:rPr sz="1754" spc="-3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57" dirty="0">
                <a:solidFill>
                  <a:srgbClr val="175E54"/>
                </a:solidFill>
                <a:latin typeface="Calibri"/>
                <a:cs typeface="Calibri"/>
              </a:rPr>
              <a:t>P.G.,</a:t>
            </a:r>
            <a:r>
              <a:rPr sz="1754" spc="-3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1988,</a:t>
            </a:r>
            <a:r>
              <a:rPr sz="1754" spc="-3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i="1" spc="-9" dirty="0">
                <a:solidFill>
                  <a:srgbClr val="175E54"/>
                </a:solidFill>
                <a:latin typeface="Calibri"/>
                <a:cs typeface="Calibri"/>
              </a:rPr>
              <a:t>Neural </a:t>
            </a:r>
            <a:r>
              <a:rPr sz="1754" i="1" dirty="0">
                <a:solidFill>
                  <a:srgbClr val="175E54"/>
                </a:solidFill>
                <a:latin typeface="Calibri"/>
                <a:cs typeface="Calibri"/>
              </a:rPr>
              <a:t>Networks</a:t>
            </a:r>
            <a:r>
              <a:rPr sz="1754" i="1" spc="-39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b="1" dirty="0">
                <a:solidFill>
                  <a:srgbClr val="175E54"/>
                </a:solidFill>
                <a:latin typeface="Calibri"/>
                <a:cs typeface="Calibri"/>
              </a:rPr>
              <a:t>1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,</a:t>
            </a:r>
            <a:r>
              <a:rPr sz="1754" spc="-31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and</a:t>
            </a:r>
            <a:r>
              <a:rPr sz="1754" spc="-3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175E54"/>
                </a:solidFill>
                <a:latin typeface="Calibri"/>
                <a:cs typeface="Calibri"/>
              </a:rPr>
              <a:t>others]</a:t>
            </a:r>
            <a:endParaRPr sz="1754" dirty="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36545" y="4320034"/>
            <a:ext cx="458181" cy="265565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2530125" y="1779414"/>
            <a:ext cx="5173489" cy="2425508"/>
            <a:chOff x="2884703" y="1146422"/>
            <a:chExt cx="5898515" cy="2765425"/>
          </a:xfrm>
        </p:grpSpPr>
        <p:sp>
          <p:nvSpPr>
            <p:cNvPr id="56" name="object 56"/>
            <p:cNvSpPr/>
            <p:nvPr/>
          </p:nvSpPr>
          <p:spPr>
            <a:xfrm>
              <a:off x="8119816" y="1146422"/>
              <a:ext cx="662940" cy="311785"/>
            </a:xfrm>
            <a:custGeom>
              <a:avLst/>
              <a:gdLst/>
              <a:ahLst/>
              <a:cxnLst/>
              <a:rect l="l" t="t" r="r" b="b"/>
              <a:pathLst>
                <a:path w="662940" h="311784">
                  <a:moveTo>
                    <a:pt x="662890" y="0"/>
                  </a:moveTo>
                  <a:lnTo>
                    <a:pt x="0" y="0"/>
                  </a:lnTo>
                  <a:lnTo>
                    <a:pt x="0" y="311251"/>
                  </a:lnTo>
                  <a:lnTo>
                    <a:pt x="662890" y="311251"/>
                  </a:lnTo>
                  <a:lnTo>
                    <a:pt x="662890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451260" y="1457674"/>
              <a:ext cx="2540" cy="1149350"/>
            </a:xfrm>
            <a:custGeom>
              <a:avLst/>
              <a:gdLst/>
              <a:ahLst/>
              <a:cxnLst/>
              <a:rect l="l" t="t" r="r" b="b"/>
              <a:pathLst>
                <a:path w="2540" h="1149350">
                  <a:moveTo>
                    <a:pt x="0" y="0"/>
                  </a:moveTo>
                  <a:lnTo>
                    <a:pt x="2304" y="1149030"/>
                  </a:lnTo>
                </a:path>
              </a:pathLst>
            </a:custGeom>
            <a:ln w="1905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84703" y="2245994"/>
              <a:ext cx="5634355" cy="584200"/>
            </a:xfrm>
            <a:custGeom>
              <a:avLst/>
              <a:gdLst/>
              <a:ahLst/>
              <a:cxnLst/>
              <a:rect l="l" t="t" r="r" b="b"/>
              <a:pathLst>
                <a:path w="5634355" h="584200">
                  <a:moveTo>
                    <a:pt x="923874" y="195503"/>
                  </a:moveTo>
                  <a:lnTo>
                    <a:pt x="571665" y="194868"/>
                  </a:lnTo>
                  <a:lnTo>
                    <a:pt x="571665" y="194703"/>
                  </a:lnTo>
                  <a:lnTo>
                    <a:pt x="572008" y="4368"/>
                  </a:lnTo>
                  <a:lnTo>
                    <a:pt x="0" y="289090"/>
                  </a:lnTo>
                  <a:lnTo>
                    <a:pt x="570979" y="575868"/>
                  </a:lnTo>
                  <a:lnTo>
                    <a:pt x="571322" y="385368"/>
                  </a:lnTo>
                  <a:lnTo>
                    <a:pt x="923531" y="386003"/>
                  </a:lnTo>
                  <a:lnTo>
                    <a:pt x="923874" y="195503"/>
                  </a:lnTo>
                  <a:close/>
                </a:path>
                <a:path w="5634355" h="584200">
                  <a:moveTo>
                    <a:pt x="2544686" y="203136"/>
                  </a:moveTo>
                  <a:lnTo>
                    <a:pt x="2011413" y="203136"/>
                  </a:lnTo>
                  <a:lnTo>
                    <a:pt x="2011413" y="12636"/>
                  </a:lnTo>
                  <a:lnTo>
                    <a:pt x="1439913" y="298386"/>
                  </a:lnTo>
                  <a:lnTo>
                    <a:pt x="2011413" y="584136"/>
                  </a:lnTo>
                  <a:lnTo>
                    <a:pt x="2011413" y="393636"/>
                  </a:lnTo>
                  <a:lnTo>
                    <a:pt x="2544686" y="393636"/>
                  </a:lnTo>
                  <a:lnTo>
                    <a:pt x="2544686" y="298386"/>
                  </a:lnTo>
                  <a:lnTo>
                    <a:pt x="2544686" y="203136"/>
                  </a:lnTo>
                  <a:close/>
                </a:path>
                <a:path w="5634355" h="584200">
                  <a:moveTo>
                    <a:pt x="4664938" y="384530"/>
                  </a:moveTo>
                  <a:lnTo>
                    <a:pt x="4664646" y="289280"/>
                  </a:lnTo>
                  <a:lnTo>
                    <a:pt x="4664354" y="194030"/>
                  </a:lnTo>
                  <a:lnTo>
                    <a:pt x="4183710" y="195491"/>
                  </a:lnTo>
                  <a:lnTo>
                    <a:pt x="4183138" y="4991"/>
                  </a:lnTo>
                  <a:lnTo>
                    <a:pt x="3612502" y="292481"/>
                  </a:lnTo>
                  <a:lnTo>
                    <a:pt x="3611981" y="197243"/>
                  </a:lnTo>
                  <a:lnTo>
                    <a:pt x="3115640" y="199974"/>
                  </a:lnTo>
                  <a:lnTo>
                    <a:pt x="3114598" y="9486"/>
                  </a:lnTo>
                  <a:lnTo>
                    <a:pt x="2544686" y="298386"/>
                  </a:lnTo>
                  <a:lnTo>
                    <a:pt x="3117748" y="580974"/>
                  </a:lnTo>
                  <a:lnTo>
                    <a:pt x="3116694" y="391007"/>
                  </a:lnTo>
                  <a:lnTo>
                    <a:pt x="3116694" y="390474"/>
                  </a:lnTo>
                  <a:lnTo>
                    <a:pt x="3613035" y="387731"/>
                  </a:lnTo>
                  <a:lnTo>
                    <a:pt x="3612502" y="292493"/>
                  </a:lnTo>
                  <a:lnTo>
                    <a:pt x="4184878" y="576491"/>
                  </a:lnTo>
                  <a:lnTo>
                    <a:pt x="4184294" y="386283"/>
                  </a:lnTo>
                  <a:lnTo>
                    <a:pt x="4184294" y="385991"/>
                  </a:lnTo>
                  <a:lnTo>
                    <a:pt x="4664938" y="384530"/>
                  </a:lnTo>
                  <a:close/>
                </a:path>
                <a:path w="5634355" h="584200">
                  <a:moveTo>
                    <a:pt x="5634279" y="378523"/>
                  </a:moveTo>
                  <a:lnTo>
                    <a:pt x="5633097" y="188023"/>
                  </a:lnTo>
                  <a:lnTo>
                    <a:pt x="5235549" y="190487"/>
                  </a:lnTo>
                  <a:lnTo>
                    <a:pt x="5234368" y="0"/>
                  </a:lnTo>
                  <a:lnTo>
                    <a:pt x="4664646" y="289280"/>
                  </a:lnTo>
                  <a:lnTo>
                    <a:pt x="5237899" y="571487"/>
                  </a:lnTo>
                  <a:lnTo>
                    <a:pt x="5236730" y="381571"/>
                  </a:lnTo>
                  <a:lnTo>
                    <a:pt x="5236730" y="380987"/>
                  </a:lnTo>
                  <a:lnTo>
                    <a:pt x="5634279" y="378523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49866" y="2791345"/>
              <a:ext cx="4358005" cy="1120140"/>
            </a:xfrm>
            <a:custGeom>
              <a:avLst/>
              <a:gdLst/>
              <a:ahLst/>
              <a:cxnLst/>
              <a:rect l="l" t="t" r="r" b="b"/>
              <a:pathLst>
                <a:path w="4358005" h="1120139">
                  <a:moveTo>
                    <a:pt x="4357408" y="214807"/>
                  </a:moveTo>
                  <a:lnTo>
                    <a:pt x="4272534" y="207352"/>
                  </a:lnTo>
                  <a:lnTo>
                    <a:pt x="4284192" y="236880"/>
                  </a:lnTo>
                  <a:lnTo>
                    <a:pt x="2080907" y="1106551"/>
                  </a:lnTo>
                  <a:lnTo>
                    <a:pt x="1192085" y="54114"/>
                  </a:lnTo>
                  <a:lnTo>
                    <a:pt x="1203566" y="44411"/>
                  </a:lnTo>
                  <a:lnTo>
                    <a:pt x="1216342" y="33629"/>
                  </a:lnTo>
                  <a:lnTo>
                    <a:pt x="1138059" y="0"/>
                  </a:lnTo>
                  <a:lnTo>
                    <a:pt x="1158125" y="82791"/>
                  </a:lnTo>
                  <a:lnTo>
                    <a:pt x="1182382" y="62306"/>
                  </a:lnTo>
                  <a:lnTo>
                    <a:pt x="2052713" y="1092847"/>
                  </a:lnTo>
                  <a:lnTo>
                    <a:pt x="70167" y="30391"/>
                  </a:lnTo>
                  <a:lnTo>
                    <a:pt x="73380" y="24396"/>
                  </a:lnTo>
                  <a:lnTo>
                    <a:pt x="85166" y="2400"/>
                  </a:lnTo>
                  <a:lnTo>
                    <a:pt x="0" y="0"/>
                  </a:lnTo>
                  <a:lnTo>
                    <a:pt x="49161" y="69570"/>
                  </a:lnTo>
                  <a:lnTo>
                    <a:pt x="64160" y="41579"/>
                  </a:lnTo>
                  <a:lnTo>
                    <a:pt x="2076005" y="1119720"/>
                  </a:lnTo>
                  <a:lnTo>
                    <a:pt x="2079002" y="1114145"/>
                  </a:lnTo>
                  <a:lnTo>
                    <a:pt x="2081339" y="1120025"/>
                  </a:lnTo>
                  <a:lnTo>
                    <a:pt x="4288853" y="248704"/>
                  </a:lnTo>
                  <a:lnTo>
                    <a:pt x="4300512" y="278231"/>
                  </a:lnTo>
                  <a:lnTo>
                    <a:pt x="4341787" y="232219"/>
                  </a:lnTo>
                  <a:lnTo>
                    <a:pt x="4357408" y="214807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 rot="20280000">
            <a:off x="5450765" y="3968550"/>
            <a:ext cx="568942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sz="1579" spc="-9" dirty="0">
                <a:solidFill>
                  <a:srgbClr val="3A87FF"/>
                </a:solidFill>
                <a:latin typeface="Calibri"/>
                <a:cs typeface="Calibri"/>
              </a:rPr>
              <a:t>equals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 rot="1860000">
            <a:off x="3361656" y="3547860"/>
            <a:ext cx="571549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1"/>
              </a:lnSpc>
            </a:pPr>
            <a:r>
              <a:rPr sz="2368" spc="-13" baseline="1543" dirty="0">
                <a:solidFill>
                  <a:srgbClr val="3A87FF"/>
                </a:solidFill>
                <a:latin typeface="Calibri"/>
                <a:cs typeface="Calibri"/>
              </a:rPr>
              <a:t>eq</a:t>
            </a:r>
            <a:r>
              <a:rPr sz="1579" spc="-9" dirty="0">
                <a:solidFill>
                  <a:srgbClr val="3A87FF"/>
                </a:solidFill>
                <a:latin typeface="Calibri"/>
                <a:cs typeface="Calibri"/>
              </a:rPr>
              <a:t>uals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 rot="2940000">
            <a:off x="3918232" y="3468145"/>
            <a:ext cx="572071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1"/>
              </a:lnSpc>
            </a:pPr>
            <a:r>
              <a:rPr sz="2368" spc="-13" baseline="1543" dirty="0">
                <a:solidFill>
                  <a:srgbClr val="3A87FF"/>
                </a:solidFill>
                <a:latin typeface="Calibri"/>
                <a:cs typeface="Calibri"/>
              </a:rPr>
              <a:t>equ</a:t>
            </a:r>
            <a:r>
              <a:rPr sz="1579" spc="-9" dirty="0">
                <a:solidFill>
                  <a:srgbClr val="3A87FF"/>
                </a:solidFill>
                <a:latin typeface="Calibri"/>
                <a:cs typeface="Calibri"/>
              </a:rPr>
              <a:t>als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931473" y="3249807"/>
            <a:ext cx="1101086" cy="954052"/>
          </a:xfrm>
          <a:custGeom>
            <a:avLst/>
            <a:gdLst/>
            <a:ahLst/>
            <a:cxnLst/>
            <a:rect l="l" t="t" r="r" b="b"/>
            <a:pathLst>
              <a:path w="1255395" h="1087754">
                <a:moveTo>
                  <a:pt x="1254925" y="49733"/>
                </a:moveTo>
                <a:lnTo>
                  <a:pt x="1171930" y="68948"/>
                </a:lnTo>
                <a:lnTo>
                  <a:pt x="1192161" y="93421"/>
                </a:lnTo>
                <a:lnTo>
                  <a:pt x="14617" y="1067473"/>
                </a:lnTo>
                <a:lnTo>
                  <a:pt x="140512" y="76390"/>
                </a:lnTo>
                <a:lnTo>
                  <a:pt x="172008" y="80391"/>
                </a:lnTo>
                <a:lnTo>
                  <a:pt x="165633" y="62191"/>
                </a:lnTo>
                <a:lnTo>
                  <a:pt x="143814" y="0"/>
                </a:lnTo>
                <a:lnTo>
                  <a:pt x="96418" y="70789"/>
                </a:lnTo>
                <a:lnTo>
                  <a:pt x="127914" y="74790"/>
                </a:lnTo>
                <a:lnTo>
                  <a:pt x="0" y="1081786"/>
                </a:lnTo>
                <a:lnTo>
                  <a:pt x="6273" y="1082586"/>
                </a:lnTo>
                <a:lnTo>
                  <a:pt x="10337" y="1087488"/>
                </a:lnTo>
                <a:lnTo>
                  <a:pt x="1200264" y="103200"/>
                </a:lnTo>
                <a:lnTo>
                  <a:pt x="1220495" y="127660"/>
                </a:lnTo>
                <a:lnTo>
                  <a:pt x="1239202" y="85318"/>
                </a:lnTo>
                <a:lnTo>
                  <a:pt x="1254925" y="49733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 rot="19320000">
            <a:off x="5060137" y="3596025"/>
            <a:ext cx="572592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4"/>
              </a:lnSpc>
            </a:pPr>
            <a:r>
              <a:rPr sz="1579" spc="-9" dirty="0">
                <a:solidFill>
                  <a:srgbClr val="3A87FF"/>
                </a:solidFill>
                <a:latin typeface="Calibri"/>
                <a:cs typeface="Calibri"/>
              </a:rPr>
              <a:t>eq</a:t>
            </a:r>
            <a:r>
              <a:rPr sz="2368" spc="-13" baseline="1543" dirty="0">
                <a:solidFill>
                  <a:srgbClr val="3A87FF"/>
                </a:solidFill>
                <a:latin typeface="Calibri"/>
                <a:cs typeface="Calibri"/>
              </a:rPr>
              <a:t>uals</a:t>
            </a:r>
            <a:endParaRPr sz="2368" baseline="154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 rot="5520000">
            <a:off x="4575866" y="3582652"/>
            <a:ext cx="571028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1"/>
              </a:lnSpc>
            </a:pPr>
            <a:r>
              <a:rPr sz="2368" spc="-13" baseline="1543" dirty="0">
                <a:solidFill>
                  <a:srgbClr val="3A87FF"/>
                </a:solidFill>
                <a:latin typeface="Calibri"/>
                <a:cs typeface="Calibri"/>
              </a:rPr>
              <a:t>eq</a:t>
            </a:r>
            <a:r>
              <a:rPr sz="1579" spc="-9" dirty="0">
                <a:solidFill>
                  <a:srgbClr val="3A87FF"/>
                </a:solidFill>
                <a:latin typeface="Calibri"/>
                <a:cs typeface="Calibri"/>
              </a:rPr>
              <a:t>uals</a:t>
            </a:r>
            <a:endParaRPr sz="1579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247769" y="5158060"/>
            <a:ext cx="2516291" cy="749652"/>
            <a:chOff x="5983205" y="4998560"/>
            <a:chExt cx="2868930" cy="854710"/>
          </a:xfrm>
        </p:grpSpPr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3205" y="5106586"/>
              <a:ext cx="2767186" cy="69826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927769" y="5008085"/>
              <a:ext cx="914400" cy="835660"/>
            </a:xfrm>
            <a:custGeom>
              <a:avLst/>
              <a:gdLst/>
              <a:ahLst/>
              <a:cxnLst/>
              <a:rect l="l" t="t" r="r" b="b"/>
              <a:pathLst>
                <a:path w="914400" h="835660">
                  <a:moveTo>
                    <a:pt x="0" y="0"/>
                  </a:moveTo>
                  <a:lnTo>
                    <a:pt x="914400" y="0"/>
                  </a:lnTo>
                  <a:lnTo>
                    <a:pt x="914400" y="835614"/>
                  </a:lnTo>
                  <a:lnTo>
                    <a:pt x="0" y="83561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225157" y="4588332"/>
            <a:ext cx="2828738" cy="49112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lnSpc>
                <a:spcPts val="1873"/>
              </a:lnSpc>
              <a:spcBef>
                <a:spcPts val="88"/>
              </a:spcBef>
            </a:pPr>
            <a:r>
              <a:rPr sz="1579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Apply</a:t>
            </a:r>
            <a:r>
              <a:rPr sz="1579" u="sng" spc="-4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579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579" u="sng" spc="-3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579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multivariable</a:t>
            </a:r>
            <a:r>
              <a:rPr sz="1579" u="sng" spc="-3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579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chain</a:t>
            </a:r>
            <a:r>
              <a:rPr sz="1579" u="sng" spc="-4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579" u="sng" spc="-1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rule:</a:t>
            </a:r>
            <a:endParaRPr sz="1579">
              <a:latin typeface="Calibri"/>
              <a:cs typeface="Calibri"/>
            </a:endParaRPr>
          </a:p>
          <a:p>
            <a:pPr marL="1946013">
              <a:lnSpc>
                <a:spcPts val="1873"/>
              </a:lnSpc>
            </a:pP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579" spc="-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44" dirty="0">
                <a:solidFill>
                  <a:srgbClr val="FF30EE"/>
                </a:solidFill>
                <a:latin typeface="Calibri"/>
                <a:cs typeface="Calibri"/>
              </a:rPr>
              <a:t>1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46789" y="6050064"/>
            <a:ext cx="1202185" cy="587334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8313838" y="2479819"/>
            <a:ext cx="2144249" cy="1107902"/>
          </a:xfrm>
          <a:prstGeom prst="rect">
            <a:avLst/>
          </a:prstGeom>
          <a:solidFill>
            <a:srgbClr val="B6F4FF"/>
          </a:solidFill>
        </p:spPr>
        <p:txBody>
          <a:bodyPr vert="horz" wrap="square" lIns="0" tIns="27847" rIns="0" bIns="0" rtlCol="0">
            <a:spAutoFit/>
          </a:bodyPr>
          <a:lstStyle/>
          <a:p>
            <a:pPr marL="79645" marR="110278">
              <a:spcBef>
                <a:spcPts val="219"/>
              </a:spcBef>
            </a:pPr>
            <a:r>
              <a:rPr sz="1754" dirty="0">
                <a:solidFill>
                  <a:srgbClr val="007C92"/>
                </a:solidFill>
                <a:latin typeface="Calibri"/>
                <a:cs typeface="Calibri"/>
              </a:rPr>
              <a:t>In</a:t>
            </a:r>
            <a:r>
              <a:rPr sz="1754" spc="-57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007C92"/>
                </a:solidFill>
                <a:latin typeface="Calibri"/>
                <a:cs typeface="Calibri"/>
              </a:rPr>
              <a:t>practice,</a:t>
            </a:r>
            <a:r>
              <a:rPr sz="1754" spc="-53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spc="-18" dirty="0">
                <a:solidFill>
                  <a:srgbClr val="007C92"/>
                </a:solidFill>
                <a:latin typeface="Calibri"/>
                <a:cs typeface="Calibri"/>
              </a:rPr>
              <a:t>often </a:t>
            </a:r>
            <a:r>
              <a:rPr sz="1754" spc="-9" dirty="0">
                <a:solidFill>
                  <a:srgbClr val="007C92"/>
                </a:solidFill>
                <a:latin typeface="Calibri"/>
                <a:cs typeface="Calibri"/>
              </a:rPr>
              <a:t>“truncated”</a:t>
            </a:r>
            <a:r>
              <a:rPr sz="1754" spc="-44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007C92"/>
                </a:solidFill>
                <a:latin typeface="Calibri"/>
                <a:cs typeface="Calibri"/>
              </a:rPr>
              <a:t>after</a:t>
            </a:r>
            <a:r>
              <a:rPr sz="1754" spc="-39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spc="-22" dirty="0">
                <a:solidFill>
                  <a:srgbClr val="007C92"/>
                </a:solidFill>
                <a:latin typeface="Calibri"/>
                <a:cs typeface="Calibri"/>
              </a:rPr>
              <a:t>~20 </a:t>
            </a:r>
            <a:r>
              <a:rPr sz="1754" spc="-9" dirty="0">
                <a:solidFill>
                  <a:srgbClr val="007C92"/>
                </a:solidFill>
                <a:latin typeface="Calibri"/>
                <a:cs typeface="Calibri"/>
              </a:rPr>
              <a:t>timesteps</a:t>
            </a:r>
            <a:r>
              <a:rPr sz="1754" spc="-39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007C92"/>
                </a:solidFill>
                <a:latin typeface="Calibri"/>
                <a:cs typeface="Calibri"/>
              </a:rPr>
              <a:t>for</a:t>
            </a:r>
            <a:r>
              <a:rPr sz="1754" spc="-39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007C92"/>
                </a:solidFill>
                <a:latin typeface="Calibri"/>
                <a:cs typeface="Calibri"/>
              </a:rPr>
              <a:t>training efficiency</a:t>
            </a:r>
            <a:r>
              <a:rPr sz="1754" spc="-13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007C92"/>
                </a:solidFill>
                <a:latin typeface="Calibri"/>
                <a:cs typeface="Calibri"/>
              </a:rPr>
              <a:t>reasons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75" name="標題 1">
            <a:extLst>
              <a:ext uri="{FF2B5EF4-FFF2-40B4-BE49-F238E27FC236}">
                <a16:creationId xmlns:a16="http://schemas.microsoft.com/office/drawing/2014/main" id="{61DBE422-AFC0-4EA7-9434-0E00D0FF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10194111" cy="984885"/>
          </a:xfrm>
        </p:spPr>
        <p:txBody>
          <a:bodyPr/>
          <a:lstStyle/>
          <a:p>
            <a:r>
              <a:rPr lang="en-US" altLang="zh-CN" sz="3200" dirty="0"/>
              <a:t>Training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the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parameters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of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RNNs: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Backpropagation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for</a:t>
            </a:r>
            <a:r>
              <a:rPr lang="en-US" altLang="zh-CN" sz="3200" spc="-45" dirty="0"/>
              <a:t> </a:t>
            </a:r>
            <a:r>
              <a:rPr lang="en-US" altLang="zh-CN" sz="3200" spc="-20" dirty="0"/>
              <a:t>RNNs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44F3FE-30EE-4EF2-89E2-30C06A6D5EF3}"/>
              </a:ext>
            </a:extLst>
          </p:cNvPr>
          <p:cNvSpPr/>
          <p:nvPr/>
        </p:nvSpPr>
        <p:spPr>
          <a:xfrm>
            <a:off x="3575117" y="2634889"/>
            <a:ext cx="550232" cy="28948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82C188-CFEE-4A3B-9AF5-4FEF6DCB946B}"/>
              </a:ext>
            </a:extLst>
          </p:cNvPr>
          <p:cNvSpPr txBox="1"/>
          <p:nvPr/>
        </p:nvSpPr>
        <p:spPr>
          <a:xfrm>
            <a:off x="3213972" y="2103589"/>
            <a:ext cx="1251265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D1136-2825-43E4-9FD5-301251EA73B2}"/>
              </a:ext>
            </a:extLst>
          </p:cNvPr>
          <p:cNvSpPr/>
          <p:nvPr/>
        </p:nvSpPr>
        <p:spPr>
          <a:xfrm>
            <a:off x="3650533" y="3426345"/>
            <a:ext cx="378143" cy="378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9E461-5C97-4886-A334-86D857A5769D}"/>
              </a:ext>
            </a:extLst>
          </p:cNvPr>
          <p:cNvSpPr/>
          <p:nvPr/>
        </p:nvSpPr>
        <p:spPr>
          <a:xfrm>
            <a:off x="3656949" y="2797398"/>
            <a:ext cx="378143" cy="378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49A63909-47F1-4E94-890A-983534614ED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670953" y="2692359"/>
          <a:ext cx="358886" cy="5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9" name="Object 12">
                        <a:extLst>
                          <a:ext uri="{FF2B5EF4-FFF2-40B4-BE49-F238E27FC236}">
                            <a16:creationId xmlns:a16="http://schemas.microsoft.com/office/drawing/2014/main" id="{49A63909-47F1-4E94-890A-983534614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953" y="2692359"/>
                        <a:ext cx="358886" cy="509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72449E65-02CD-4C28-ADF1-F667BEDC07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676794" y="3334980"/>
          <a:ext cx="388646" cy="50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0" name="Object 12">
                        <a:extLst>
                          <a:ext uri="{FF2B5EF4-FFF2-40B4-BE49-F238E27FC236}">
                            <a16:creationId xmlns:a16="http://schemas.microsoft.com/office/drawing/2014/main" id="{72449E65-02CD-4C28-ADF1-F667BEDC07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794" y="3334980"/>
                        <a:ext cx="388646" cy="509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4A06FF84-94EE-4986-AC17-8DA41DD1C85C}"/>
              </a:ext>
            </a:extLst>
          </p:cNvPr>
          <p:cNvGrpSpPr/>
          <p:nvPr/>
        </p:nvGrpSpPr>
        <p:grpSpPr>
          <a:xfrm>
            <a:off x="5313655" y="2103589"/>
            <a:ext cx="1251265" cy="3451707"/>
            <a:chOff x="2332137" y="1770729"/>
            <a:chExt cx="1134648" cy="313001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4029561-B648-499B-86D7-7113DE9CDAE4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1FE52403-5149-4992-A57D-DB6BB2FB4EFB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53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04200" rtl="0">
                <a:defRPr/>
              </a:pPr>
              <a:r>
                <a:rPr lang="en-US" altLang="zh-TW" sz="2647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1</a:t>
              </a:r>
              <a:endParaRPr lang="zh-TW" altLang="en-US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3B0B9FE8-1B6E-4E64-BB01-5BDDE34442AC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84559256-FD00-45AC-9720-D68BCE9707D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0A40768-3561-45D4-9ED1-FF4BE9DAC49F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E5FB3BC-5C8A-4404-ABCB-1481C04CC046}"/>
                </a:ext>
              </a:extLst>
            </p:cNvPr>
            <p:cNvSpPr txBox="1"/>
            <p:nvPr/>
          </p:nvSpPr>
          <p:spPr>
            <a:xfrm rot="5400000">
              <a:off x="2589637" y="3669041"/>
              <a:ext cx="769257" cy="51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04200" rtl="0">
                <a:defRPr/>
              </a:pPr>
              <a:r>
                <a:rPr lang="en-US" altLang="zh-TW" sz="3088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lang="zh-TW" altLang="en-US" sz="3088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8DB5526-04E2-40CF-82F8-94C2694A03D6}"/>
              </a:ext>
            </a:extLst>
          </p:cNvPr>
          <p:cNvSpPr/>
          <p:nvPr/>
        </p:nvSpPr>
        <p:spPr>
          <a:xfrm>
            <a:off x="3661037" y="4967760"/>
            <a:ext cx="378143" cy="378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EC2099-5746-49B4-890F-2AAF8CED1DD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657601" y="4861614"/>
          <a:ext cx="449920" cy="539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EC2099-5746-49B4-890F-2AAF8CED1D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4861614"/>
                        <a:ext cx="449920" cy="5392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2DAD4B-368D-4AB4-969A-DFFA14E6BDFE}"/>
              </a:ext>
            </a:extLst>
          </p:cNvPr>
          <p:cNvSpPr txBox="1"/>
          <p:nvPr/>
        </p:nvSpPr>
        <p:spPr>
          <a:xfrm rot="5400000">
            <a:off x="3524218" y="4183943"/>
            <a:ext cx="848320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3088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3088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5601D3B-0E44-4BB9-A522-8A44E5F69367}"/>
              </a:ext>
            </a:extLst>
          </p:cNvPr>
          <p:cNvGrpSpPr/>
          <p:nvPr/>
        </p:nvGrpSpPr>
        <p:grpSpPr>
          <a:xfrm>
            <a:off x="7594063" y="2127583"/>
            <a:ext cx="1251265" cy="3433679"/>
            <a:chOff x="3657035" y="1770729"/>
            <a:chExt cx="1134648" cy="311366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0E6AF72-AB49-4FD6-BE45-29116E0DFB86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40D302A6-C91B-4DA1-A266-B2BEF897CD70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5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04200" rtl="0">
                <a:defRPr/>
              </a:pPr>
              <a:r>
                <a:rPr lang="en-US" altLang="zh-TW" sz="2647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2</a:t>
              </a:r>
              <a:endParaRPr lang="zh-TW" altLang="en-US" sz="2647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A008353A-0E00-40B8-806B-2D42BA89D403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5A31DAF-DA96-454E-8F2A-4B5DB82EB9FD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7C3E938-4F6C-40CA-A23F-91BAD384BB4D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504200" rtl="0">
                <a:defRPr/>
              </a:pPr>
              <a:endParaRPr lang="zh-TW" altLang="en-US" sz="1985" kern="12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71D811A2-0867-4D9E-86A2-474AC3311CFE}"/>
                </a:ext>
              </a:extLst>
            </p:cNvPr>
            <p:cNvSpPr txBox="1"/>
            <p:nvPr/>
          </p:nvSpPr>
          <p:spPr>
            <a:xfrm rot="5400000">
              <a:off x="3905199" y="3669041"/>
              <a:ext cx="769257" cy="51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04200" rtl="0">
                <a:defRPr/>
              </a:pPr>
              <a:r>
                <a:rPr lang="en-US" altLang="zh-TW" sz="3088" kern="1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lang="zh-TW" altLang="en-US" sz="3088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857BD3-3B5C-4A9F-9AC2-BC5E77F240B5}"/>
              </a:ext>
            </a:extLst>
          </p:cNvPr>
          <p:cNvSpPr txBox="1"/>
          <p:nvPr/>
        </p:nvSpPr>
        <p:spPr>
          <a:xfrm>
            <a:off x="8634080" y="2591999"/>
            <a:ext cx="848320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3088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3088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AD61829-14D0-4C9E-A18C-AA9EB1440034}"/>
              </a:ext>
            </a:extLst>
          </p:cNvPr>
          <p:cNvSpPr txBox="1"/>
          <p:nvPr/>
        </p:nvSpPr>
        <p:spPr>
          <a:xfrm>
            <a:off x="8641743" y="3431198"/>
            <a:ext cx="848320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3088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3088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8E9579B-821C-4EA1-9771-E7F44B2B5D88}"/>
              </a:ext>
            </a:extLst>
          </p:cNvPr>
          <p:cNvSpPr txBox="1"/>
          <p:nvPr/>
        </p:nvSpPr>
        <p:spPr>
          <a:xfrm>
            <a:off x="8673741" y="4771443"/>
            <a:ext cx="848320" cy="56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4200" rtl="0">
              <a:defRPr/>
            </a:pPr>
            <a:r>
              <a:rPr lang="en-US" altLang="zh-TW" sz="3088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lang="zh-TW" altLang="en-US" sz="3088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478C500-0AE3-4F27-BDC6-F487F1DC204B}"/>
              </a:ext>
            </a:extLst>
          </p:cNvPr>
          <p:cNvGrpSpPr/>
          <p:nvPr/>
        </p:nvGrpSpPr>
        <p:grpSpPr>
          <a:xfrm>
            <a:off x="6233819" y="2933124"/>
            <a:ext cx="1695204" cy="2236808"/>
            <a:chOff x="3601750" y="2566495"/>
            <a:chExt cx="1537213" cy="2028340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CE5DD140-81F9-4130-A95F-A9698B25D04C}"/>
                </a:ext>
              </a:extLst>
            </p:cNvPr>
            <p:cNvCxnSpPr>
              <a:stCxn id="46" idx="6"/>
              <a:endCxn id="40" idx="2"/>
            </p:cNvCxnSpPr>
            <p:nvPr/>
          </p:nvCxnSpPr>
          <p:spPr>
            <a:xfrm>
              <a:off x="3611041" y="2566495"/>
              <a:ext cx="1484382" cy="21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B17C7E8A-7E55-43BE-A0E7-54BF7539B76F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3635412" y="3345065"/>
              <a:ext cx="1462353" cy="21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9C3A128-ABFC-4ED4-BF96-5C7F91055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38" y="4551293"/>
              <a:ext cx="13729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36C160B-DD23-4743-A138-5D7264494252}"/>
                </a:ext>
              </a:extLst>
            </p:cNvPr>
            <p:cNvCxnSpPr>
              <a:stCxn id="47" idx="6"/>
              <a:endCxn id="40" idx="2"/>
            </p:cNvCxnSpPr>
            <p:nvPr/>
          </p:nvCxnSpPr>
          <p:spPr>
            <a:xfrm flipV="1">
              <a:off x="3613383" y="2588253"/>
              <a:ext cx="1482040" cy="756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D2D39EE6-ADD7-4618-95D6-E061D7E4DE78}"/>
                </a:ext>
              </a:extLst>
            </p:cNvPr>
            <p:cNvCxnSpPr>
              <a:stCxn id="46" idx="6"/>
              <a:endCxn id="41" idx="2"/>
            </p:cNvCxnSpPr>
            <p:nvPr/>
          </p:nvCxnSpPr>
          <p:spPr>
            <a:xfrm>
              <a:off x="3611041" y="2566495"/>
              <a:ext cx="1486724" cy="800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7C872F94-C64E-4F75-888E-8A933F4F69C0}"/>
                </a:ext>
              </a:extLst>
            </p:cNvPr>
            <p:cNvCxnSpPr>
              <a:stCxn id="46" idx="6"/>
              <a:endCxn id="42" idx="2"/>
            </p:cNvCxnSpPr>
            <p:nvPr/>
          </p:nvCxnSpPr>
          <p:spPr>
            <a:xfrm>
              <a:off x="3611041" y="2566495"/>
              <a:ext cx="1475091" cy="20283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6E48107D-5A69-44CB-A382-9038842584ED}"/>
                </a:ext>
              </a:extLst>
            </p:cNvPr>
            <p:cNvCxnSpPr>
              <a:stCxn id="47" idx="6"/>
              <a:endCxn id="42" idx="2"/>
            </p:cNvCxnSpPr>
            <p:nvPr/>
          </p:nvCxnSpPr>
          <p:spPr>
            <a:xfrm>
              <a:off x="3613383" y="3345065"/>
              <a:ext cx="1472749" cy="1249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65DB2AD-208D-4435-8A9E-0D52C7276B28}"/>
                </a:ext>
              </a:extLst>
            </p:cNvPr>
            <p:cNvCxnSpPr>
              <a:stCxn id="48" idx="6"/>
              <a:endCxn id="40" idx="2"/>
            </p:cNvCxnSpPr>
            <p:nvPr/>
          </p:nvCxnSpPr>
          <p:spPr>
            <a:xfrm flipV="1">
              <a:off x="3601750" y="2588253"/>
              <a:ext cx="1493673" cy="19848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87F3B5C-5D6A-41F7-AB26-03D90EE69E26}"/>
                </a:ext>
              </a:extLst>
            </p:cNvPr>
            <p:cNvCxnSpPr>
              <a:stCxn id="48" idx="6"/>
              <a:endCxn id="41" idx="2"/>
            </p:cNvCxnSpPr>
            <p:nvPr/>
          </p:nvCxnSpPr>
          <p:spPr>
            <a:xfrm flipV="1">
              <a:off x="3601750" y="3366823"/>
              <a:ext cx="1496015" cy="12062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2F195DC-737F-45E7-9015-D3C381AD37DC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052611" y="2933124"/>
            <a:ext cx="1558285" cy="30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217415A-1DD3-489E-8777-3895A971646B}"/>
              </a:ext>
            </a:extLst>
          </p:cNvPr>
          <p:cNvCxnSpPr>
            <a:stCxn id="8" idx="3"/>
            <a:endCxn id="47" idx="2"/>
          </p:cNvCxnSpPr>
          <p:nvPr/>
        </p:nvCxnSpPr>
        <p:spPr>
          <a:xfrm>
            <a:off x="4035092" y="2986470"/>
            <a:ext cx="1578387" cy="8052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C28D2DF-C5D6-4273-966C-6B3172270786}"/>
              </a:ext>
            </a:extLst>
          </p:cNvPr>
          <p:cNvCxnSpPr>
            <a:stCxn id="8" idx="3"/>
            <a:endCxn id="48" idx="2"/>
          </p:cNvCxnSpPr>
          <p:nvPr/>
        </p:nvCxnSpPr>
        <p:spPr>
          <a:xfrm>
            <a:off x="4035092" y="2986470"/>
            <a:ext cx="1565558" cy="2159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7E10138-CDAB-4FA8-8740-02C0D250F3C6}"/>
              </a:ext>
            </a:extLst>
          </p:cNvPr>
          <p:cNvCxnSpPr>
            <a:stCxn id="10" idx="3"/>
            <a:endCxn id="46" idx="2"/>
          </p:cNvCxnSpPr>
          <p:nvPr/>
        </p:nvCxnSpPr>
        <p:spPr>
          <a:xfrm flipV="1">
            <a:off x="4065440" y="2933124"/>
            <a:ext cx="1545456" cy="6565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958953B-529C-45D5-AE2A-400848C3871A}"/>
              </a:ext>
            </a:extLst>
          </p:cNvPr>
          <p:cNvCxnSpPr>
            <a:stCxn id="7" idx="3"/>
            <a:endCxn id="47" idx="2"/>
          </p:cNvCxnSpPr>
          <p:nvPr/>
        </p:nvCxnSpPr>
        <p:spPr>
          <a:xfrm>
            <a:off x="4028676" y="3615417"/>
            <a:ext cx="1584803" cy="176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6C019FB-DCE8-4CFB-BE3B-E622043D3254}"/>
              </a:ext>
            </a:extLst>
          </p:cNvPr>
          <p:cNvCxnSpPr>
            <a:stCxn id="7" idx="3"/>
            <a:endCxn id="48" idx="2"/>
          </p:cNvCxnSpPr>
          <p:nvPr/>
        </p:nvCxnSpPr>
        <p:spPr>
          <a:xfrm>
            <a:off x="4028676" y="3615417"/>
            <a:ext cx="1571974" cy="15305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9524ACC-28CE-446A-9E0C-011D559EA421}"/>
              </a:ext>
            </a:extLst>
          </p:cNvPr>
          <p:cNvCxnSpPr>
            <a:stCxn id="13" idx="3"/>
            <a:endCxn id="46" idx="2"/>
          </p:cNvCxnSpPr>
          <p:nvPr/>
        </p:nvCxnSpPr>
        <p:spPr>
          <a:xfrm flipV="1">
            <a:off x="4107521" y="2933125"/>
            <a:ext cx="1503375" cy="2198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A9403AD-D73C-4D82-BE66-B0BFAAFB6329}"/>
              </a:ext>
            </a:extLst>
          </p:cNvPr>
          <p:cNvCxnSpPr>
            <a:stCxn id="13" idx="3"/>
            <a:endCxn id="47" idx="2"/>
          </p:cNvCxnSpPr>
          <p:nvPr/>
        </p:nvCxnSpPr>
        <p:spPr>
          <a:xfrm flipV="1">
            <a:off x="4107521" y="3791715"/>
            <a:ext cx="1505958" cy="1339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A9D2127-3651-4855-9FF7-E05E3AA55731}"/>
              </a:ext>
            </a:extLst>
          </p:cNvPr>
          <p:cNvCxnSpPr>
            <a:stCxn id="13" idx="3"/>
            <a:endCxn id="48" idx="2"/>
          </p:cNvCxnSpPr>
          <p:nvPr/>
        </p:nvCxnSpPr>
        <p:spPr>
          <a:xfrm>
            <a:off x="4107521" y="5131216"/>
            <a:ext cx="1493129" cy="147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0FE87A8-A02D-4E84-A620-F9D6FF5D3FDA}"/>
              </a:ext>
            </a:extLst>
          </p:cNvPr>
          <p:cNvSpPr txBox="1"/>
          <p:nvPr/>
        </p:nvSpPr>
        <p:spPr>
          <a:xfrm>
            <a:off x="4874493" y="1205342"/>
            <a:ext cx="551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Identifying some critical patterns</a:t>
            </a:r>
            <a:endParaRPr lang="zh-TW" altLang="en-US" sz="2800" dirty="0"/>
          </a:p>
        </p:txBody>
      </p:sp>
      <p:pic>
        <p:nvPicPr>
          <p:cNvPr id="59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DE536A74-069E-48CD-8351-FA1D3392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8" y="3055102"/>
            <a:ext cx="2741134" cy="19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2BB452D-961B-461A-A497-E75EDBAAF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3632" y="2226641"/>
            <a:ext cx="768666" cy="793463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88D6BA6-BA9E-4380-9E45-66028D464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9028" y="3355356"/>
            <a:ext cx="736211" cy="736211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17490185-9AF3-4CFA-8E2F-30D7E1D903B4}"/>
              </a:ext>
            </a:extLst>
          </p:cNvPr>
          <p:cNvSpPr txBox="1"/>
          <p:nvPr/>
        </p:nvSpPr>
        <p:spPr>
          <a:xfrm>
            <a:off x="9046668" y="3199898"/>
            <a:ext cx="848147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47" dirty="0">
                <a:solidFill>
                  <a:srgbClr val="0000FF"/>
                </a:solidFill>
              </a:rPr>
              <a:t>Bird?</a:t>
            </a:r>
            <a:endParaRPr lang="zh-TW" altLang="en-US" sz="2647" dirty="0">
              <a:solidFill>
                <a:srgbClr val="0000FF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4463412E-C8CD-4052-98E8-A5251116D7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6015" y="4589377"/>
            <a:ext cx="729224" cy="729224"/>
          </a:xfrm>
          <a:prstGeom prst="rect">
            <a:avLst/>
          </a:prstGeom>
        </p:spPr>
      </p:pic>
      <p:sp>
        <p:nvSpPr>
          <p:cNvPr id="72" name="投影片編號版面配置區 71">
            <a:extLst>
              <a:ext uri="{FF2B5EF4-FFF2-40B4-BE49-F238E27FC236}">
                <a16:creationId xmlns:a16="http://schemas.microsoft.com/office/drawing/2014/main" id="{86454DD9-7490-4954-9D4D-D88B6682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DFB5CE-9264-4672-B861-816675E5AF6C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939288" y="1732406"/>
            <a:ext cx="331653" cy="37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標題 1">
            <a:extLst>
              <a:ext uri="{FF2B5EF4-FFF2-40B4-BE49-F238E27FC236}">
                <a16:creationId xmlns:a16="http://schemas.microsoft.com/office/drawing/2014/main" id="{AC03B57D-0079-4F33-AF3C-5153092BF151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Motivation</a:t>
            </a:r>
            <a:endParaRPr lang="zh-CN" altLang="en-US" sz="32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146F07A-AECC-45BF-9C9B-0BF8AEE55795}"/>
              </a:ext>
            </a:extLst>
          </p:cNvPr>
          <p:cNvSpPr txBox="1"/>
          <p:nvPr/>
        </p:nvSpPr>
        <p:spPr>
          <a:xfrm>
            <a:off x="609350" y="1979139"/>
            <a:ext cx="274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Need to see the whole image?</a:t>
            </a:r>
            <a:endParaRPr lang="zh-TW" altLang="en-US" sz="28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8B1DB6B-9153-480D-81BA-716F953C1E8A}"/>
              </a:ext>
            </a:extLst>
          </p:cNvPr>
          <p:cNvSpPr txBox="1"/>
          <p:nvPr/>
        </p:nvSpPr>
        <p:spPr>
          <a:xfrm>
            <a:off x="822090" y="6369319"/>
            <a:ext cx="8983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Some patterns are much smaller than the whole image.</a:t>
            </a:r>
            <a:endParaRPr lang="zh-TW" altLang="en-US" sz="28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B357863-27EB-47F5-A6F9-4ABDDDBE4E39}"/>
              </a:ext>
            </a:extLst>
          </p:cNvPr>
          <p:cNvSpPr/>
          <p:nvPr/>
        </p:nvSpPr>
        <p:spPr>
          <a:xfrm>
            <a:off x="1655425" y="3641002"/>
            <a:ext cx="301422" cy="301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16F8D23-CB2E-422C-B520-07722E5BDAA6}"/>
              </a:ext>
            </a:extLst>
          </p:cNvPr>
          <p:cNvSpPr/>
          <p:nvPr/>
        </p:nvSpPr>
        <p:spPr>
          <a:xfrm>
            <a:off x="1895239" y="3634417"/>
            <a:ext cx="301422" cy="301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4274DA1-ECB6-4879-8D8E-C2AD806E8573}"/>
              </a:ext>
            </a:extLst>
          </p:cNvPr>
          <p:cNvSpPr/>
          <p:nvPr/>
        </p:nvSpPr>
        <p:spPr>
          <a:xfrm>
            <a:off x="2153566" y="4601423"/>
            <a:ext cx="301422" cy="301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E93E9C1-8818-459D-BE33-0B81BDD3D079}"/>
              </a:ext>
            </a:extLst>
          </p:cNvPr>
          <p:cNvCxnSpPr>
            <a:stCxn id="67" idx="2"/>
          </p:cNvCxnSpPr>
          <p:nvPr/>
        </p:nvCxnSpPr>
        <p:spPr>
          <a:xfrm>
            <a:off x="2304277" y="4902845"/>
            <a:ext cx="553269" cy="14344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9B8E140-17B1-46EC-ABB7-562A0DA3B36A}"/>
              </a:ext>
            </a:extLst>
          </p:cNvPr>
          <p:cNvSpPr txBox="1"/>
          <p:nvPr/>
        </p:nvSpPr>
        <p:spPr>
          <a:xfrm>
            <a:off x="5186047" y="5620875"/>
            <a:ext cx="1324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basic</a:t>
            </a:r>
          </a:p>
          <a:p>
            <a:pPr algn="ctr"/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BF7E600-BE74-4092-B62F-9E1F11F72B59}"/>
              </a:ext>
            </a:extLst>
          </p:cNvPr>
          <p:cNvSpPr txBox="1"/>
          <p:nvPr/>
        </p:nvSpPr>
        <p:spPr>
          <a:xfrm>
            <a:off x="7407637" y="5628555"/>
            <a:ext cx="162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advanced</a:t>
            </a:r>
          </a:p>
          <a:p>
            <a:pPr algn="ctr"/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FEE7C36-9AE3-44F8-B239-0471542E336F}"/>
              </a:ext>
            </a:extLst>
          </p:cNvPr>
          <p:cNvSpPr txBox="1"/>
          <p:nvPr/>
        </p:nvSpPr>
        <p:spPr>
          <a:xfrm>
            <a:off x="5346700" y="78263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neuron does not have to see the whole image.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6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62" grpId="0"/>
      <p:bldP spid="63" grpId="0"/>
      <p:bldP spid="64" grpId="0" animBg="1"/>
      <p:bldP spid="66" grpId="0" animBg="1"/>
      <p:bldP spid="67" grpId="0" animBg="1"/>
      <p:bldP spid="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71679" y="1547841"/>
            <a:ext cx="7303258" cy="55113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marR="4456">
              <a:spcBef>
                <a:spcPts val="88"/>
              </a:spcBef>
            </a:pPr>
            <a:r>
              <a:rPr sz="1754" dirty="0">
                <a:latin typeface="Calibri"/>
                <a:cs typeface="Calibri"/>
              </a:rPr>
              <a:t>Just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like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an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n-</a:t>
            </a:r>
            <a:r>
              <a:rPr sz="1754" dirty="0">
                <a:latin typeface="Calibri"/>
                <a:cs typeface="Calibri"/>
              </a:rPr>
              <a:t>gram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Language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Model,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you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can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use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RNN</a:t>
            </a:r>
            <a:r>
              <a:rPr sz="1754" spc="-35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Language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Model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spc="-22" dirty="0">
                <a:latin typeface="Calibri"/>
                <a:cs typeface="Calibri"/>
              </a:rPr>
              <a:t>to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generate</a:t>
            </a:r>
            <a:r>
              <a:rPr sz="1754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text</a:t>
            </a:r>
            <a:r>
              <a:rPr sz="1754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by</a:t>
            </a:r>
            <a:r>
              <a:rPr sz="1754" spc="-48" dirty="0"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repeated</a:t>
            </a:r>
            <a:r>
              <a:rPr sz="1754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sampling</a:t>
            </a:r>
            <a:r>
              <a:rPr sz="1754" dirty="0">
                <a:latin typeface="Calibri"/>
                <a:cs typeface="Calibri"/>
              </a:rPr>
              <a:t>.</a:t>
            </a:r>
            <a:r>
              <a:rPr sz="1754" spc="-53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Sampled</a:t>
            </a:r>
            <a:r>
              <a:rPr sz="1754" spc="-4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output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becomes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next</a:t>
            </a:r>
            <a:r>
              <a:rPr sz="1754" spc="-4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step’s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input.</a:t>
            </a:r>
            <a:endParaRPr sz="1754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7653" y="3411464"/>
            <a:ext cx="4466722" cy="3055416"/>
            <a:chOff x="1992573" y="3007192"/>
            <a:chExt cx="5092700" cy="3483610"/>
          </a:xfrm>
        </p:grpSpPr>
        <p:sp>
          <p:nvSpPr>
            <p:cNvPr id="5" name="object 5"/>
            <p:cNvSpPr/>
            <p:nvPr/>
          </p:nvSpPr>
          <p:spPr>
            <a:xfrm>
              <a:off x="3444410" y="6012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0"/>
                  </a:lnTo>
                  <a:lnTo>
                    <a:pt x="51644" y="438269"/>
                  </a:lnTo>
                  <a:lnTo>
                    <a:pt x="70692" y="437944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1" y="106727"/>
                  </a:lnTo>
                  <a:lnTo>
                    <a:pt x="16616" y="105093"/>
                  </a:lnTo>
                  <a:lnTo>
                    <a:pt x="45103" y="54290"/>
                  </a:lnTo>
                  <a:lnTo>
                    <a:pt x="44503" y="19061"/>
                  </a:lnTo>
                  <a:lnTo>
                    <a:pt x="63550" y="18737"/>
                  </a:lnTo>
                  <a:lnTo>
                    <a:pt x="65066" y="18737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6" y="18737"/>
                  </a:moveTo>
                  <a:lnTo>
                    <a:pt x="63550" y="18737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9" y="105205"/>
                  </a:lnTo>
                  <a:lnTo>
                    <a:pt x="109204" y="99749"/>
                  </a:lnTo>
                  <a:lnTo>
                    <a:pt x="110641" y="93892"/>
                  </a:lnTo>
                  <a:lnTo>
                    <a:pt x="65066" y="18737"/>
                  </a:lnTo>
                  <a:close/>
                </a:path>
                <a:path w="111125" h="438785">
                  <a:moveTo>
                    <a:pt x="63550" y="18737"/>
                  </a:moveTo>
                  <a:lnTo>
                    <a:pt x="44503" y="19061"/>
                  </a:lnTo>
                  <a:lnTo>
                    <a:pt x="45103" y="54290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7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8030" y="6156942"/>
              <a:ext cx="236000" cy="278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549" y="5415414"/>
              <a:ext cx="334841" cy="214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0926" y="5137852"/>
              <a:ext cx="165353" cy="1571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0926" y="5345066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0926" y="5552282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0926" y="5759498"/>
              <a:ext cx="165353" cy="1571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15236" y="5055510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9424" y="3350808"/>
              <a:ext cx="322522" cy="2146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8389" y="364912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8389" y="3881545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8389" y="4113965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8389" y="4346384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22698" y="355561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6006" y="4806803"/>
              <a:ext cx="327652" cy="1988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24912" y="4069600"/>
              <a:ext cx="936625" cy="986155"/>
            </a:xfrm>
            <a:custGeom>
              <a:avLst/>
              <a:gdLst/>
              <a:ahLst/>
              <a:cxnLst/>
              <a:rect l="l" t="t" r="r" b="b"/>
              <a:pathLst>
                <a:path w="936625" h="986154">
                  <a:moveTo>
                    <a:pt x="699312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661504" y="55333"/>
                  </a:lnTo>
                  <a:lnTo>
                    <a:pt x="645172" y="64858"/>
                  </a:lnTo>
                  <a:lnTo>
                    <a:pt x="594855" y="94195"/>
                  </a:lnTo>
                  <a:lnTo>
                    <a:pt x="593331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80402" y="64858"/>
                  </a:lnTo>
                  <a:lnTo>
                    <a:pt x="682980" y="64846"/>
                  </a:lnTo>
                  <a:lnTo>
                    <a:pt x="699312" y="55333"/>
                  </a:lnTo>
                  <a:close/>
                </a:path>
                <a:path w="936625" h="986154">
                  <a:moveTo>
                    <a:pt x="936358" y="653554"/>
                  </a:moveTo>
                  <a:lnTo>
                    <a:pt x="891768" y="577799"/>
                  </a:lnTo>
                  <a:lnTo>
                    <a:pt x="880656" y="558927"/>
                  </a:lnTo>
                  <a:lnTo>
                    <a:pt x="825703" y="653999"/>
                  </a:lnTo>
                  <a:lnTo>
                    <a:pt x="827265" y="659815"/>
                  </a:lnTo>
                  <a:lnTo>
                    <a:pt x="836371" y="665086"/>
                  </a:lnTo>
                  <a:lnTo>
                    <a:pt x="842200" y="663524"/>
                  </a:lnTo>
                  <a:lnTo>
                    <a:pt x="871347" y="613105"/>
                  </a:lnTo>
                  <a:lnTo>
                    <a:pt x="872820" y="985951"/>
                  </a:lnTo>
                  <a:lnTo>
                    <a:pt x="891870" y="985875"/>
                  </a:lnTo>
                  <a:lnTo>
                    <a:pt x="890397" y="613029"/>
                  </a:lnTo>
                  <a:lnTo>
                    <a:pt x="890333" y="597458"/>
                  </a:lnTo>
                  <a:lnTo>
                    <a:pt x="890447" y="613105"/>
                  </a:lnTo>
                  <a:lnTo>
                    <a:pt x="919949" y="663219"/>
                  </a:lnTo>
                  <a:lnTo>
                    <a:pt x="925779" y="664730"/>
                  </a:lnTo>
                  <a:lnTo>
                    <a:pt x="934847" y="659396"/>
                  </a:lnTo>
                  <a:lnTo>
                    <a:pt x="936358" y="65355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8267" y="3799240"/>
              <a:ext cx="427375" cy="2921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56002" y="3007192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5"/>
                  </a:moveTo>
                  <a:lnTo>
                    <a:pt x="46314" y="54012"/>
                  </a:lnTo>
                  <a:lnTo>
                    <a:pt x="40050" y="548298"/>
                  </a:lnTo>
                  <a:lnTo>
                    <a:pt x="59099" y="548539"/>
                  </a:lnTo>
                  <a:lnTo>
                    <a:pt x="65363" y="54252"/>
                  </a:lnTo>
                  <a:lnTo>
                    <a:pt x="56046" y="37805"/>
                  </a:lnTo>
                  <a:close/>
                </a:path>
                <a:path w="111125" h="548639">
                  <a:moveTo>
                    <a:pt x="67165" y="18783"/>
                  </a:moveTo>
                  <a:lnTo>
                    <a:pt x="46761" y="18783"/>
                  </a:lnTo>
                  <a:lnTo>
                    <a:pt x="65810" y="19024"/>
                  </a:lnTo>
                  <a:lnTo>
                    <a:pt x="65363" y="54252"/>
                  </a:lnTo>
                  <a:lnTo>
                    <a:pt x="94072" y="104931"/>
                  </a:lnTo>
                  <a:lnTo>
                    <a:pt x="99884" y="106540"/>
                  </a:lnTo>
                  <a:lnTo>
                    <a:pt x="109038" y="101354"/>
                  </a:lnTo>
                  <a:lnTo>
                    <a:pt x="110647" y="95542"/>
                  </a:lnTo>
                  <a:lnTo>
                    <a:pt x="67165" y="18783"/>
                  </a:lnTo>
                  <a:close/>
                </a:path>
                <a:path w="111125" h="548639">
                  <a:moveTo>
                    <a:pt x="56525" y="0"/>
                  </a:moveTo>
                  <a:lnTo>
                    <a:pt x="0" y="94140"/>
                  </a:lnTo>
                  <a:lnTo>
                    <a:pt x="1460" y="99990"/>
                  </a:lnTo>
                  <a:lnTo>
                    <a:pt x="10481" y="105407"/>
                  </a:lnTo>
                  <a:lnTo>
                    <a:pt x="16332" y="103946"/>
                  </a:lnTo>
                  <a:lnTo>
                    <a:pt x="46314" y="54012"/>
                  </a:lnTo>
                  <a:lnTo>
                    <a:pt x="46761" y="18783"/>
                  </a:lnTo>
                  <a:lnTo>
                    <a:pt x="67165" y="18783"/>
                  </a:lnTo>
                  <a:lnTo>
                    <a:pt x="56525" y="0"/>
                  </a:lnTo>
                  <a:close/>
                </a:path>
                <a:path w="111125" h="548639">
                  <a:moveTo>
                    <a:pt x="65752" y="23597"/>
                  </a:moveTo>
                  <a:lnTo>
                    <a:pt x="47998" y="23597"/>
                  </a:lnTo>
                  <a:lnTo>
                    <a:pt x="64452" y="23806"/>
                  </a:lnTo>
                  <a:lnTo>
                    <a:pt x="56046" y="37805"/>
                  </a:lnTo>
                  <a:lnTo>
                    <a:pt x="65363" y="54252"/>
                  </a:lnTo>
                  <a:lnTo>
                    <a:pt x="65752" y="23597"/>
                  </a:lnTo>
                  <a:close/>
                </a:path>
                <a:path w="111125" h="548639">
                  <a:moveTo>
                    <a:pt x="46761" y="18783"/>
                  </a:moveTo>
                  <a:lnTo>
                    <a:pt x="46314" y="54012"/>
                  </a:lnTo>
                  <a:lnTo>
                    <a:pt x="56046" y="37805"/>
                  </a:lnTo>
                  <a:lnTo>
                    <a:pt x="47998" y="23597"/>
                  </a:lnTo>
                  <a:lnTo>
                    <a:pt x="65752" y="23597"/>
                  </a:lnTo>
                  <a:lnTo>
                    <a:pt x="65810" y="19024"/>
                  </a:lnTo>
                  <a:lnTo>
                    <a:pt x="46761" y="18783"/>
                  </a:lnTo>
                  <a:close/>
                </a:path>
                <a:path w="111125" h="548639">
                  <a:moveTo>
                    <a:pt x="47998" y="23597"/>
                  </a:moveTo>
                  <a:lnTo>
                    <a:pt x="56046" y="37805"/>
                  </a:lnTo>
                  <a:lnTo>
                    <a:pt x="64452" y="23806"/>
                  </a:lnTo>
                  <a:lnTo>
                    <a:pt x="47998" y="2359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7731" y="3128414"/>
              <a:ext cx="197914" cy="1728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6311" y="5388651"/>
              <a:ext cx="334031" cy="2242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168779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375995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583210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790426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16802" y="5086438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44354" y="604299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4060" y="6156942"/>
              <a:ext cx="236000" cy="2781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7572" y="4806803"/>
              <a:ext cx="327651" cy="1988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24995" y="4067695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661504" y="55333"/>
                  </a:lnTo>
                  <a:lnTo>
                    <a:pt x="645172" y="64858"/>
                  </a:lnTo>
                  <a:lnTo>
                    <a:pt x="594855" y="94195"/>
                  </a:lnTo>
                  <a:lnTo>
                    <a:pt x="593331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80402" y="64858"/>
                  </a:lnTo>
                  <a:lnTo>
                    <a:pt x="682980" y="64846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14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8349" y="3799240"/>
              <a:ext cx="427376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6717" y="3365439"/>
              <a:ext cx="335210" cy="2048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955" y="3680053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955" y="3912472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955" y="4144892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955" y="4377311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24264" y="358653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51817" y="3007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27" y="37807"/>
                  </a:moveTo>
                  <a:lnTo>
                    <a:pt x="45803" y="54135"/>
                  </a:lnTo>
                  <a:lnTo>
                    <a:pt x="45802" y="579343"/>
                  </a:lnTo>
                  <a:lnTo>
                    <a:pt x="64852" y="579343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579754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797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4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4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2346" y="3130470"/>
              <a:ext cx="197915" cy="17289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1120" y="5388651"/>
              <a:ext cx="350760" cy="2242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178026"/>
              <a:ext cx="165353" cy="15719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385240"/>
              <a:ext cx="165353" cy="15719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592457"/>
              <a:ext cx="165353" cy="1571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799671"/>
              <a:ext cx="165353" cy="15719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440319" y="5095684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67871" y="6052244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578" y="6156942"/>
              <a:ext cx="236000" cy="27816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1090" y="4806803"/>
              <a:ext cx="327652" cy="1988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20581" y="3350808"/>
              <a:ext cx="368520" cy="219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447782" y="359578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8518" y="4076936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45170" y="45802"/>
                  </a:lnTo>
                  <a:lnTo>
                    <a:pt x="680403" y="45802"/>
                  </a:lnTo>
                  <a:lnTo>
                    <a:pt x="680403" y="64852"/>
                  </a:lnTo>
                  <a:lnTo>
                    <a:pt x="645172" y="64852"/>
                  </a:ln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2981" y="64851"/>
                  </a:lnTo>
                  <a:lnTo>
                    <a:pt x="699307" y="55327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2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1"/>
                  </a:moveTo>
                  <a:lnTo>
                    <a:pt x="0" y="64851"/>
                  </a:lnTo>
                  <a:lnTo>
                    <a:pt x="645174" y="64851"/>
                  </a:lnTo>
                  <a:lnTo>
                    <a:pt x="661499" y="55328"/>
                  </a:lnTo>
                  <a:lnTo>
                    <a:pt x="645170" y="45802"/>
                  </a:lnTo>
                  <a:lnTo>
                    <a:pt x="0" y="45801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45170" y="458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1867" y="3799240"/>
              <a:ext cx="427376" cy="29216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75334" y="4668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3472" y="3689300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3472" y="3921719"/>
              <a:ext cx="165353" cy="1739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3472" y="4154139"/>
              <a:ext cx="165353" cy="17399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3472" y="4386558"/>
              <a:ext cx="165353" cy="1739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575334" y="3007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5"/>
                  </a:lnTo>
                  <a:lnTo>
                    <a:pt x="55328" y="37807"/>
                  </a:lnTo>
                  <a:close/>
                </a:path>
                <a:path w="111125" h="588645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6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5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5" y="94847"/>
                  </a:lnTo>
                  <a:lnTo>
                    <a:pt x="66355" y="18903"/>
                  </a:lnTo>
                  <a:close/>
                </a:path>
                <a:path w="111125" h="588645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6"/>
                  </a:lnTo>
                  <a:lnTo>
                    <a:pt x="64853" y="23703"/>
                  </a:lnTo>
                  <a:close/>
                </a:path>
                <a:path w="111125" h="588645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5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418" y="3138784"/>
              <a:ext cx="197915" cy="1728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7903" y="5388651"/>
              <a:ext cx="348939" cy="22426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168779"/>
              <a:ext cx="165353" cy="1571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375995"/>
              <a:ext cx="165353" cy="1571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583210"/>
              <a:ext cx="165353" cy="15719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790426"/>
              <a:ext cx="165353" cy="15719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383060" y="5086438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10613" y="604299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0319" y="6156942"/>
              <a:ext cx="236000" cy="27816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6214" y="368005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6214" y="3912472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6214" y="414489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6214" y="4377311"/>
              <a:ext cx="165353" cy="17399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3831" y="4806803"/>
              <a:ext cx="327652" cy="19883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691255" y="4067695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661504" y="55333"/>
                  </a:lnTo>
                  <a:lnTo>
                    <a:pt x="645172" y="64858"/>
                  </a:lnTo>
                  <a:lnTo>
                    <a:pt x="594855" y="94195"/>
                  </a:lnTo>
                  <a:lnTo>
                    <a:pt x="593318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80402" y="64858"/>
                  </a:lnTo>
                  <a:lnTo>
                    <a:pt x="682980" y="64846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14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4608" y="3799240"/>
              <a:ext cx="427376" cy="29216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2276" y="3350808"/>
              <a:ext cx="335287" cy="2194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390523" y="358653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23139" y="3007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920" y="37804"/>
                  </a:moveTo>
                  <a:lnTo>
                    <a:pt x="46225" y="54032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4"/>
                  </a:lnTo>
                  <a:close/>
                </a:path>
                <a:path w="111125" h="579754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2"/>
                  </a:lnTo>
                  <a:lnTo>
                    <a:pt x="109054" y="101236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4">
                  <a:moveTo>
                    <a:pt x="56315" y="0"/>
                  </a:moveTo>
                  <a:lnTo>
                    <a:pt x="0" y="94264"/>
                  </a:lnTo>
                  <a:lnTo>
                    <a:pt x="1474" y="100112"/>
                  </a:lnTo>
                  <a:lnTo>
                    <a:pt x="10505" y="105509"/>
                  </a:lnTo>
                  <a:lnTo>
                    <a:pt x="16353" y="104034"/>
                  </a:lnTo>
                  <a:lnTo>
                    <a:pt x="46225" y="54032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4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7"/>
                  </a:lnTo>
                  <a:lnTo>
                    <a:pt x="55920" y="37804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4">
                  <a:moveTo>
                    <a:pt x="46593" y="18803"/>
                  </a:moveTo>
                  <a:lnTo>
                    <a:pt x="46225" y="54032"/>
                  </a:lnTo>
                  <a:lnTo>
                    <a:pt x="55920" y="37804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4">
                  <a:moveTo>
                    <a:pt x="47840" y="23615"/>
                  </a:moveTo>
                  <a:lnTo>
                    <a:pt x="55920" y="37804"/>
                  </a:lnTo>
                  <a:lnTo>
                    <a:pt x="64295" y="23787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4658" y="3138784"/>
              <a:ext cx="197914" cy="1728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2573" y="3379552"/>
              <a:ext cx="333166" cy="1959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5241" y="3653151"/>
              <a:ext cx="165353" cy="1739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5241" y="3885570"/>
              <a:ext cx="165353" cy="1739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5241" y="4117990"/>
              <a:ext cx="165353" cy="17399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5241" y="4350409"/>
              <a:ext cx="165353" cy="17399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249551" y="3559636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961305" y="3144983"/>
            <a:ext cx="304961" cy="21548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59277" y="3144983"/>
            <a:ext cx="304709" cy="21548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829470" y="3144983"/>
            <a:ext cx="304812" cy="21548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893192" y="3144983"/>
            <a:ext cx="305560" cy="215488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2908992" y="6448091"/>
            <a:ext cx="330827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22" dirty="0">
                <a:latin typeface="Calibri"/>
                <a:cs typeface="Calibri"/>
              </a:rPr>
              <a:t>&lt;s&gt;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835241" y="6448091"/>
            <a:ext cx="1464773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753565" algn="l"/>
              </a:tabLst>
            </a:pPr>
            <a:r>
              <a:rPr sz="1754" i="1" spc="-22" dirty="0">
                <a:latin typeface="Calibri"/>
                <a:cs typeface="Calibri"/>
              </a:rPr>
              <a:t>my</a:t>
            </a:r>
            <a:r>
              <a:rPr sz="1754" i="1" dirty="0">
                <a:latin typeface="Calibri"/>
                <a:cs typeface="Calibri"/>
              </a:rPr>
              <a:t>	</a:t>
            </a:r>
            <a:r>
              <a:rPr sz="1754" i="1" spc="-9" dirty="0">
                <a:latin typeface="Calibri"/>
                <a:cs typeface="Calibri"/>
              </a:rPr>
              <a:t>favorite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612625" y="6448091"/>
            <a:ext cx="64383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season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016564" y="2623276"/>
            <a:ext cx="97466" cy="470064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8" y="37807"/>
                </a:moveTo>
                <a:lnTo>
                  <a:pt x="45803" y="54135"/>
                </a:lnTo>
                <a:lnTo>
                  <a:pt x="45802" y="535538"/>
                </a:lnTo>
                <a:lnTo>
                  <a:pt x="64852" y="535538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535939">
                <a:moveTo>
                  <a:pt x="66356" y="18905"/>
                </a:moveTo>
                <a:lnTo>
                  <a:pt x="64853" y="18905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6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6" y="18905"/>
                </a:lnTo>
                <a:close/>
              </a:path>
              <a:path w="111125" h="535939">
                <a:moveTo>
                  <a:pt x="55328" y="0"/>
                </a:moveTo>
                <a:lnTo>
                  <a:pt x="0" y="94848"/>
                </a:lnTo>
                <a:lnTo>
                  <a:pt x="1535" y="100680"/>
                </a:lnTo>
                <a:lnTo>
                  <a:pt x="10622" y="105981"/>
                </a:lnTo>
                <a:lnTo>
                  <a:pt x="16455" y="104447"/>
                </a:lnTo>
                <a:lnTo>
                  <a:pt x="45802" y="54137"/>
                </a:lnTo>
                <a:lnTo>
                  <a:pt x="45803" y="18905"/>
                </a:lnTo>
                <a:lnTo>
                  <a:pt x="66356" y="18905"/>
                </a:lnTo>
                <a:lnTo>
                  <a:pt x="55328" y="0"/>
                </a:lnTo>
                <a:close/>
              </a:path>
              <a:path w="111125" h="535939">
                <a:moveTo>
                  <a:pt x="64853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3" y="54137"/>
                </a:lnTo>
                <a:lnTo>
                  <a:pt x="64853" y="23703"/>
                </a:lnTo>
                <a:close/>
              </a:path>
              <a:path w="111125" h="535939">
                <a:moveTo>
                  <a:pt x="64853" y="18905"/>
                </a:moveTo>
                <a:lnTo>
                  <a:pt x="45803" y="18905"/>
                </a:lnTo>
                <a:lnTo>
                  <a:pt x="45803" y="54135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3" y="23703"/>
                </a:lnTo>
                <a:lnTo>
                  <a:pt x="64853" y="18905"/>
                </a:lnTo>
                <a:close/>
              </a:path>
              <a:path w="111125" h="535939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2865987" y="2207267"/>
            <a:ext cx="777499" cy="756474"/>
          </a:xfrm>
          <a:prstGeom prst="rect">
            <a:avLst/>
          </a:prstGeom>
        </p:spPr>
        <p:txBody>
          <a:bodyPr vert="horz" wrap="square" lIns="0" tIns="153718" rIns="0" bIns="0" rtlCol="0">
            <a:spAutoFit/>
          </a:bodyPr>
          <a:lstStyle/>
          <a:p>
            <a:pPr marL="11139">
              <a:spcBef>
                <a:spcPts val="1210"/>
              </a:spcBef>
            </a:pPr>
            <a:r>
              <a:rPr sz="1754" i="1" spc="-22" dirty="0">
                <a:latin typeface="Calibri"/>
                <a:cs typeface="Calibri"/>
              </a:rPr>
              <a:t>my</a:t>
            </a:r>
            <a:endParaRPr sz="1754">
              <a:latin typeface="Calibri"/>
              <a:cs typeface="Calibri"/>
            </a:endParaRPr>
          </a:p>
          <a:p>
            <a:pPr marL="246733">
              <a:spcBef>
                <a:spcPts val="894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956185" y="2623277"/>
            <a:ext cx="97466" cy="470064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8" y="37807"/>
                </a:moveTo>
                <a:lnTo>
                  <a:pt x="45803" y="54135"/>
                </a:lnTo>
                <a:lnTo>
                  <a:pt x="45802" y="535538"/>
                </a:lnTo>
                <a:lnTo>
                  <a:pt x="64852" y="535538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535939">
                <a:moveTo>
                  <a:pt x="55328" y="0"/>
                </a:moveTo>
                <a:lnTo>
                  <a:pt x="0" y="94848"/>
                </a:lnTo>
                <a:lnTo>
                  <a:pt x="1535" y="100680"/>
                </a:lnTo>
                <a:lnTo>
                  <a:pt x="10622" y="105981"/>
                </a:lnTo>
                <a:lnTo>
                  <a:pt x="16455" y="104447"/>
                </a:lnTo>
                <a:lnTo>
                  <a:pt x="45802" y="54137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535939">
                <a:moveTo>
                  <a:pt x="66355" y="18903"/>
                </a:moveTo>
                <a:lnTo>
                  <a:pt x="64853" y="18903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4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535939">
                <a:moveTo>
                  <a:pt x="64853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3" y="54137"/>
                </a:lnTo>
                <a:lnTo>
                  <a:pt x="64853" y="23703"/>
                </a:lnTo>
                <a:close/>
              </a:path>
              <a:path w="111125" h="535939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535939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3664413" y="2207267"/>
            <a:ext cx="918964" cy="756474"/>
          </a:xfrm>
          <a:prstGeom prst="rect">
            <a:avLst/>
          </a:prstGeom>
        </p:spPr>
        <p:txBody>
          <a:bodyPr vert="horz" wrap="square" lIns="0" tIns="153718" rIns="0" bIns="0" rtlCol="0">
            <a:spAutoFit/>
          </a:bodyPr>
          <a:lstStyle/>
          <a:p>
            <a:pPr marL="11139">
              <a:spcBef>
                <a:spcPts val="1210"/>
              </a:spcBef>
            </a:pPr>
            <a:r>
              <a:rPr sz="1754" i="1" spc="-9" dirty="0">
                <a:latin typeface="Calibri"/>
                <a:cs typeface="Calibri"/>
              </a:rPr>
              <a:t>favorite</a:t>
            </a:r>
            <a:endParaRPr sz="1754">
              <a:latin typeface="Calibri"/>
              <a:cs typeface="Calibri"/>
            </a:endParaRPr>
          </a:p>
          <a:p>
            <a:pPr marL="388757">
              <a:spcBef>
                <a:spcPts val="894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879491" y="2623276"/>
            <a:ext cx="97466" cy="470064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8" y="37807"/>
                </a:moveTo>
                <a:lnTo>
                  <a:pt x="45803" y="54135"/>
                </a:lnTo>
                <a:lnTo>
                  <a:pt x="45801" y="535538"/>
                </a:lnTo>
                <a:lnTo>
                  <a:pt x="64851" y="535538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535939">
                <a:moveTo>
                  <a:pt x="66355" y="18905"/>
                </a:moveTo>
                <a:lnTo>
                  <a:pt x="64852" y="18905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4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5" y="18905"/>
                </a:lnTo>
                <a:close/>
              </a:path>
              <a:path w="111125" h="535939">
                <a:moveTo>
                  <a:pt x="55327" y="0"/>
                </a:moveTo>
                <a:lnTo>
                  <a:pt x="0" y="94848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7"/>
                </a:lnTo>
                <a:lnTo>
                  <a:pt x="45802" y="54137"/>
                </a:lnTo>
                <a:lnTo>
                  <a:pt x="45802" y="18905"/>
                </a:lnTo>
                <a:lnTo>
                  <a:pt x="66355" y="18905"/>
                </a:lnTo>
                <a:lnTo>
                  <a:pt x="55327" y="0"/>
                </a:lnTo>
                <a:close/>
              </a:path>
              <a:path w="111125" h="535939">
                <a:moveTo>
                  <a:pt x="64852" y="18905"/>
                </a:moveTo>
                <a:lnTo>
                  <a:pt x="45802" y="18905"/>
                </a:lnTo>
                <a:lnTo>
                  <a:pt x="45802" y="54137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5"/>
                </a:lnTo>
                <a:close/>
              </a:path>
              <a:path w="111125" h="535939">
                <a:moveTo>
                  <a:pt x="64852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535939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592867" y="2207267"/>
            <a:ext cx="906711" cy="756474"/>
          </a:xfrm>
          <a:prstGeom prst="rect">
            <a:avLst/>
          </a:prstGeom>
        </p:spPr>
        <p:txBody>
          <a:bodyPr vert="horz" wrap="square" lIns="0" tIns="153718" rIns="0" bIns="0" rtlCol="0">
            <a:spAutoFit/>
          </a:bodyPr>
          <a:lstStyle/>
          <a:p>
            <a:pPr marL="11139">
              <a:spcBef>
                <a:spcPts val="1210"/>
              </a:spcBef>
            </a:pPr>
            <a:r>
              <a:rPr sz="1754" i="1" spc="-9" dirty="0">
                <a:latin typeface="Calibri"/>
                <a:cs typeface="Calibri"/>
              </a:rPr>
              <a:t>season</a:t>
            </a:r>
            <a:endParaRPr sz="1754">
              <a:latin typeface="Calibri"/>
              <a:cs typeface="Calibri"/>
            </a:endParaRPr>
          </a:p>
          <a:p>
            <a:pPr marL="376503">
              <a:spcBef>
                <a:spcPts val="894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816290" y="2623277"/>
            <a:ext cx="97466" cy="470064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7" y="37806"/>
                </a:moveTo>
                <a:lnTo>
                  <a:pt x="45802" y="54135"/>
                </a:lnTo>
                <a:lnTo>
                  <a:pt x="45801" y="535538"/>
                </a:lnTo>
                <a:lnTo>
                  <a:pt x="64851" y="535538"/>
                </a:lnTo>
                <a:lnTo>
                  <a:pt x="64852" y="54135"/>
                </a:lnTo>
                <a:lnTo>
                  <a:pt x="55327" y="37806"/>
                </a:lnTo>
                <a:close/>
              </a:path>
              <a:path w="111125" h="535939">
                <a:moveTo>
                  <a:pt x="55327" y="0"/>
                </a:moveTo>
                <a:lnTo>
                  <a:pt x="0" y="94848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7"/>
                </a:lnTo>
                <a:lnTo>
                  <a:pt x="45802" y="54135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535939">
                <a:moveTo>
                  <a:pt x="66354" y="18903"/>
                </a:moveTo>
                <a:lnTo>
                  <a:pt x="64852" y="18903"/>
                </a:lnTo>
                <a:lnTo>
                  <a:pt x="64852" y="54135"/>
                </a:lnTo>
                <a:lnTo>
                  <a:pt x="94200" y="104447"/>
                </a:lnTo>
                <a:lnTo>
                  <a:pt x="100032" y="105981"/>
                </a:lnTo>
                <a:lnTo>
                  <a:pt x="109120" y="100680"/>
                </a:lnTo>
                <a:lnTo>
                  <a:pt x="110655" y="94848"/>
                </a:lnTo>
                <a:lnTo>
                  <a:pt x="66354" y="18903"/>
                </a:lnTo>
                <a:close/>
              </a:path>
              <a:path w="111125" h="535939">
                <a:moveTo>
                  <a:pt x="64852" y="18903"/>
                </a:moveTo>
                <a:lnTo>
                  <a:pt x="45802" y="18903"/>
                </a:lnTo>
                <a:lnTo>
                  <a:pt x="45802" y="54135"/>
                </a:lnTo>
                <a:lnTo>
                  <a:pt x="55327" y="37806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535939">
                <a:moveTo>
                  <a:pt x="64852" y="23703"/>
                </a:moveTo>
                <a:lnTo>
                  <a:pt x="63554" y="23703"/>
                </a:lnTo>
                <a:lnTo>
                  <a:pt x="55327" y="37806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535939">
                <a:moveTo>
                  <a:pt x="63554" y="23703"/>
                </a:moveTo>
                <a:lnTo>
                  <a:pt x="47100" y="23703"/>
                </a:lnTo>
                <a:lnTo>
                  <a:pt x="55327" y="37806"/>
                </a:lnTo>
                <a:lnTo>
                  <a:pt x="63554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5796117" y="2237342"/>
            <a:ext cx="643832" cy="726778"/>
          </a:xfrm>
          <a:prstGeom prst="rect">
            <a:avLst/>
          </a:prstGeom>
        </p:spPr>
        <p:txBody>
          <a:bodyPr vert="horz" wrap="square" lIns="0" tIns="137009" rIns="0" bIns="0" rtlCol="0">
            <a:spAutoFit/>
          </a:bodyPr>
          <a:lstStyle/>
          <a:p>
            <a:pPr marL="11139">
              <a:spcBef>
                <a:spcPts val="1079"/>
              </a:spcBef>
            </a:pPr>
            <a:r>
              <a:rPr sz="1754" i="1" spc="-22" dirty="0">
                <a:latin typeface="Calibri"/>
                <a:cs typeface="Calibri"/>
              </a:rPr>
              <a:t>is</a:t>
            </a:r>
            <a:endParaRPr sz="1754">
              <a:latin typeface="Calibri"/>
              <a:cs typeface="Calibri"/>
            </a:endParaRPr>
          </a:p>
          <a:p>
            <a:pPr marL="113619">
              <a:spcBef>
                <a:spcPts val="794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736633" y="6434725"/>
            <a:ext cx="161515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22" dirty="0">
                <a:latin typeface="Calibri"/>
                <a:cs typeface="Calibri"/>
              </a:rPr>
              <a:t>is</a:t>
            </a:r>
            <a:endParaRPr sz="1754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026537" y="3402253"/>
            <a:ext cx="2041214" cy="3052632"/>
            <a:chOff x="6871110" y="2996690"/>
            <a:chExt cx="2327275" cy="3480435"/>
          </a:xfrm>
        </p:grpSpPr>
        <p:pic>
          <p:nvPicPr>
            <p:cNvPr id="106" name="object 10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2419" y="5378146"/>
              <a:ext cx="334030" cy="22426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8601" y="5158276"/>
              <a:ext cx="165353" cy="15719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601" y="5365490"/>
              <a:ext cx="165353" cy="15719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601" y="5572706"/>
              <a:ext cx="165353" cy="15719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601" y="5779922"/>
              <a:ext cx="165353" cy="15719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562910" y="5075934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690463" y="6032494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0169" y="6146438"/>
              <a:ext cx="236000" cy="27816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681" y="4796300"/>
              <a:ext cx="327651" cy="19883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871106" y="4057192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59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18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08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4458" y="3788736"/>
              <a:ext cx="427376" cy="29216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2825" y="3354934"/>
              <a:ext cx="335211" cy="2048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6063" y="3669550"/>
              <a:ext cx="165353" cy="17399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6063" y="3901969"/>
              <a:ext cx="165353" cy="17399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6063" y="4134388"/>
              <a:ext cx="165353" cy="17399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6063" y="4366807"/>
              <a:ext cx="165353" cy="17399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570373" y="35760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697925" y="2996690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8455" y="3119967"/>
              <a:ext cx="197915" cy="17289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219" y="5384544"/>
              <a:ext cx="334030" cy="22426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35401" y="5164673"/>
              <a:ext cx="165353" cy="15719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5401" y="5371889"/>
              <a:ext cx="165353" cy="15719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5401" y="5579105"/>
              <a:ext cx="165353" cy="15719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5401" y="5786319"/>
              <a:ext cx="165353" cy="15719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629710" y="5082332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757263" y="6038892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6969" y="6152836"/>
              <a:ext cx="236000" cy="27816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0481" y="4802697"/>
              <a:ext cx="327651" cy="19883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937906" y="4063593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7895" h="1019175">
                  <a:moveTo>
                    <a:pt x="937463" y="686600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08" y="686600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63" y="6866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1258" y="3795133"/>
              <a:ext cx="427376" cy="29217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9625" y="3361333"/>
              <a:ext cx="335211" cy="20482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42864" y="3675947"/>
              <a:ext cx="165353" cy="17399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42864" y="3908366"/>
              <a:ext cx="165353" cy="173996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2864" y="4140786"/>
              <a:ext cx="165353" cy="17399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2864" y="4373205"/>
              <a:ext cx="165353" cy="173996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8637173" y="358243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764725" y="3003088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3"/>
                  </a:lnTo>
                  <a:lnTo>
                    <a:pt x="64852" y="579343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4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797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5255" y="3126364"/>
              <a:ext cx="197915" cy="172897"/>
            </a:xfrm>
            <a:prstGeom prst="rect">
              <a:avLst/>
            </a:prstGeom>
          </p:spPr>
        </p:pic>
      </p:grpSp>
      <p:pic>
        <p:nvPicPr>
          <p:cNvPr id="144" name="object 1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76800" y="3135770"/>
            <a:ext cx="304710" cy="215488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6683884" y="2621270"/>
            <a:ext cx="97466" cy="470064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7" y="37805"/>
                </a:moveTo>
                <a:lnTo>
                  <a:pt x="45802" y="54134"/>
                </a:lnTo>
                <a:lnTo>
                  <a:pt x="45801" y="535537"/>
                </a:lnTo>
                <a:lnTo>
                  <a:pt x="64851" y="535537"/>
                </a:lnTo>
                <a:lnTo>
                  <a:pt x="64852" y="54134"/>
                </a:lnTo>
                <a:lnTo>
                  <a:pt x="55327" y="37805"/>
                </a:lnTo>
                <a:close/>
              </a:path>
              <a:path w="111125" h="535939">
                <a:moveTo>
                  <a:pt x="55327" y="0"/>
                </a:moveTo>
                <a:lnTo>
                  <a:pt x="0" y="94847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6"/>
                </a:lnTo>
                <a:lnTo>
                  <a:pt x="45802" y="54134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535939">
                <a:moveTo>
                  <a:pt x="66354" y="18903"/>
                </a:moveTo>
                <a:lnTo>
                  <a:pt x="64852" y="18903"/>
                </a:lnTo>
                <a:lnTo>
                  <a:pt x="64852" y="54134"/>
                </a:lnTo>
                <a:lnTo>
                  <a:pt x="94200" y="104446"/>
                </a:lnTo>
                <a:lnTo>
                  <a:pt x="100032" y="105981"/>
                </a:lnTo>
                <a:lnTo>
                  <a:pt x="109120" y="100680"/>
                </a:lnTo>
                <a:lnTo>
                  <a:pt x="110655" y="94847"/>
                </a:lnTo>
                <a:lnTo>
                  <a:pt x="66354" y="18903"/>
                </a:lnTo>
                <a:close/>
              </a:path>
              <a:path w="111125" h="535939">
                <a:moveTo>
                  <a:pt x="64852" y="18903"/>
                </a:moveTo>
                <a:lnTo>
                  <a:pt x="45802" y="18903"/>
                </a:lnTo>
                <a:lnTo>
                  <a:pt x="45802" y="54134"/>
                </a:lnTo>
                <a:lnTo>
                  <a:pt x="55327" y="37805"/>
                </a:lnTo>
                <a:lnTo>
                  <a:pt x="47100" y="23702"/>
                </a:lnTo>
                <a:lnTo>
                  <a:pt x="64852" y="23702"/>
                </a:lnTo>
                <a:lnTo>
                  <a:pt x="64852" y="18903"/>
                </a:lnTo>
                <a:close/>
              </a:path>
              <a:path w="111125" h="535939">
                <a:moveTo>
                  <a:pt x="64852" y="23702"/>
                </a:moveTo>
                <a:lnTo>
                  <a:pt x="63554" y="23702"/>
                </a:lnTo>
                <a:lnTo>
                  <a:pt x="55327" y="37805"/>
                </a:lnTo>
                <a:lnTo>
                  <a:pt x="64852" y="54134"/>
                </a:lnTo>
                <a:lnTo>
                  <a:pt x="64852" y="23702"/>
                </a:lnTo>
                <a:close/>
              </a:path>
              <a:path w="111125" h="535939">
                <a:moveTo>
                  <a:pt x="63554" y="23702"/>
                </a:moveTo>
                <a:lnTo>
                  <a:pt x="47100" y="23702"/>
                </a:lnTo>
                <a:lnTo>
                  <a:pt x="55327" y="37805"/>
                </a:lnTo>
                <a:lnTo>
                  <a:pt x="63554" y="2370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6454160" y="2234668"/>
            <a:ext cx="853243" cy="726778"/>
          </a:xfrm>
          <a:prstGeom prst="rect">
            <a:avLst/>
          </a:prstGeom>
        </p:spPr>
        <p:txBody>
          <a:bodyPr vert="horz" wrap="square" lIns="0" tIns="137009" rIns="0" bIns="0" rtlCol="0">
            <a:spAutoFit/>
          </a:bodyPr>
          <a:lstStyle/>
          <a:p>
            <a:pPr marL="11139">
              <a:spcBef>
                <a:spcPts val="1079"/>
              </a:spcBef>
            </a:pPr>
            <a:r>
              <a:rPr sz="1754" i="1" spc="-9" dirty="0">
                <a:latin typeface="Calibri"/>
                <a:cs typeface="Calibri"/>
              </a:rPr>
              <a:t>spring</a:t>
            </a:r>
            <a:endParaRPr sz="1754">
              <a:latin typeface="Calibri"/>
              <a:cs typeface="Calibri"/>
            </a:endParaRPr>
          </a:p>
          <a:p>
            <a:pPr marL="323036">
              <a:spcBef>
                <a:spcPts val="794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403">
              <a:latin typeface="Calibri"/>
              <a:cs typeface="Calibri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7612472" y="2643376"/>
            <a:ext cx="305207" cy="714006"/>
            <a:chOff x="8679303" y="2131461"/>
            <a:chExt cx="347980" cy="814069"/>
          </a:xfrm>
        </p:grpSpPr>
        <p:pic>
          <p:nvPicPr>
            <p:cNvPr id="148" name="object 1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79303" y="2699260"/>
              <a:ext cx="347413" cy="24568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8799082" y="2131461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7"/>
                  </a:moveTo>
                  <a:lnTo>
                    <a:pt x="45803" y="54135"/>
                  </a:lnTo>
                  <a:lnTo>
                    <a:pt x="45801" y="535538"/>
                  </a:lnTo>
                  <a:lnTo>
                    <a:pt x="64851" y="5355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2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2" y="18905"/>
                  </a:lnTo>
                  <a:lnTo>
                    <a:pt x="66355" y="18905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5" y="18905"/>
                  </a:moveTo>
                  <a:lnTo>
                    <a:pt x="64852" y="18905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5" y="94848"/>
                  </a:lnTo>
                  <a:lnTo>
                    <a:pt x="66355" y="18905"/>
                  </a:lnTo>
                  <a:close/>
                </a:path>
                <a:path w="111125" h="535939">
                  <a:moveTo>
                    <a:pt x="64852" y="18905"/>
                  </a:moveTo>
                  <a:lnTo>
                    <a:pt x="45802" y="18905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5"/>
                  </a:lnTo>
                  <a:close/>
                </a:path>
                <a:path w="111125" h="535939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7386961" y="6432051"/>
            <a:ext cx="579783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spring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7570261" y="2262071"/>
            <a:ext cx="770816" cy="723404"/>
          </a:xfrm>
          <a:prstGeom prst="rect">
            <a:avLst/>
          </a:prstGeom>
        </p:spPr>
        <p:txBody>
          <a:bodyPr vert="horz" wrap="square" lIns="0" tIns="133668" rIns="0" bIns="0" rtlCol="0">
            <a:spAutoFit/>
          </a:bodyPr>
          <a:lstStyle/>
          <a:p>
            <a:pPr marL="11139">
              <a:spcBef>
                <a:spcPts val="1053"/>
              </a:spcBef>
            </a:pPr>
            <a:r>
              <a:rPr sz="1754" i="1" spc="-18" dirty="0">
                <a:latin typeface="Calibri"/>
                <a:cs typeface="Calibri"/>
              </a:rPr>
              <a:t>&lt;/s&gt;</a:t>
            </a:r>
            <a:endParaRPr sz="1754">
              <a:latin typeface="Calibri"/>
              <a:cs typeface="Calibri"/>
            </a:endParaRPr>
          </a:p>
          <a:p>
            <a:pPr marL="240606">
              <a:spcBef>
                <a:spcPts val="772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54" name="標題 1">
            <a:extLst>
              <a:ext uri="{FF2B5EF4-FFF2-40B4-BE49-F238E27FC236}">
                <a16:creationId xmlns:a16="http://schemas.microsoft.com/office/drawing/2014/main" id="{3DF3F752-02C9-4035-9E1B-103D8753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0811"/>
            <a:ext cx="10693400" cy="984885"/>
          </a:xfrm>
        </p:spPr>
        <p:txBody>
          <a:bodyPr/>
          <a:lstStyle/>
          <a:p>
            <a:r>
              <a:rPr lang="en-US" altLang="zh-CN" sz="3200" dirty="0"/>
              <a:t>Generating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with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an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Model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(“Generating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roll</a:t>
            </a:r>
            <a:r>
              <a:rPr lang="en-US" altLang="zh-CN" sz="3200" spc="-55" dirty="0"/>
              <a:t> </a:t>
            </a:r>
            <a:r>
              <a:rPr lang="en-US" altLang="zh-CN" sz="3200" spc="-10" dirty="0"/>
              <a:t>outs”)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4" y="1717153"/>
            <a:ext cx="8696185" cy="1178779"/>
          </a:xfrm>
          <a:prstGeom prst="rect">
            <a:avLst/>
          </a:prstGeom>
        </p:spPr>
        <p:txBody>
          <a:bodyPr vert="horz" wrap="square" lIns="0" tIns="77973" rIns="0" bIns="0" rtlCol="0">
            <a:spAutoFit/>
          </a:bodyPr>
          <a:lstStyle/>
          <a:p>
            <a:pPr marL="11139">
              <a:spcBef>
                <a:spcPts val="614"/>
              </a:spcBef>
            </a:pPr>
            <a:r>
              <a:rPr sz="2105" dirty="0">
                <a:latin typeface="Calibri"/>
                <a:cs typeface="Calibri"/>
              </a:rPr>
              <a:t>Let’s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have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some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fun!</a:t>
            </a:r>
            <a:endParaRPr sz="2105">
              <a:latin typeface="Calibri"/>
              <a:cs typeface="Calibri"/>
            </a:endParaRPr>
          </a:p>
          <a:p>
            <a:pPr marL="311340" indent="-300201">
              <a:spcBef>
                <a:spcPts val="526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You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train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RNN-</a:t>
            </a:r>
            <a:r>
              <a:rPr sz="2105" dirty="0">
                <a:latin typeface="Calibri"/>
                <a:cs typeface="Calibri"/>
              </a:rPr>
              <a:t>LM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any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kind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text,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generate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text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that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style.</a:t>
            </a:r>
            <a:endParaRPr sz="2105">
              <a:latin typeface="Calibri"/>
              <a:cs typeface="Calibri"/>
            </a:endParaRPr>
          </a:p>
          <a:p>
            <a:pPr marL="311340" indent="-300201">
              <a:spcBef>
                <a:spcPts val="54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spc="-9" dirty="0">
                <a:latin typeface="Calibri"/>
                <a:cs typeface="Calibri"/>
              </a:rPr>
              <a:t>RNN-</a:t>
            </a:r>
            <a:r>
              <a:rPr sz="2105" dirty="0">
                <a:latin typeface="Calibri"/>
                <a:cs typeface="Calibri"/>
              </a:rPr>
              <a:t>LM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trained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Obama</a:t>
            </a:r>
            <a:r>
              <a:rPr sz="2105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speeches</a:t>
            </a:r>
            <a:r>
              <a:rPr sz="2105" spc="-9" dirty="0">
                <a:latin typeface="Calibri"/>
                <a:cs typeface="Calibri"/>
              </a:rPr>
              <a:t>: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2665" y="6162044"/>
            <a:ext cx="6687274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28" b="1" spc="127" dirty="0">
                <a:latin typeface="Calibri"/>
                <a:cs typeface="Calibri"/>
              </a:rPr>
              <a:t> </a:t>
            </a:r>
            <a:r>
              <a:rPr sz="1228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https://medium.com/@samim/obama-rnn-machine-</a:t>
            </a:r>
            <a:r>
              <a:rPr sz="1228" u="sng" spc="-1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generated-</a:t>
            </a:r>
            <a:r>
              <a:rPr sz="1228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political-speeches-c8abd18a2ea0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83920" y="4095383"/>
            <a:ext cx="7074909" cy="1318296"/>
            <a:chOff x="2147937" y="3786956"/>
            <a:chExt cx="8066405" cy="15030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7937" y="3786956"/>
              <a:ext cx="8066072" cy="1376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70420" y="4832429"/>
              <a:ext cx="5685790" cy="457200"/>
            </a:xfrm>
            <a:custGeom>
              <a:avLst/>
              <a:gdLst/>
              <a:ahLst/>
              <a:cxnLst/>
              <a:rect l="l" t="t" r="r" b="b"/>
              <a:pathLst>
                <a:path w="5685790" h="457200">
                  <a:moveTo>
                    <a:pt x="568561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5685614" y="457199"/>
                  </a:lnTo>
                  <a:lnTo>
                    <a:pt x="5685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0957" y="2533810"/>
            <a:ext cx="2645453" cy="117555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41</a:t>
            </a:fld>
            <a:endParaRPr spc="-22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357CA60-F3DE-4D5A-B358-97D59490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8005333" cy="492443"/>
          </a:xfrm>
        </p:spPr>
        <p:txBody>
          <a:bodyPr/>
          <a:lstStyle/>
          <a:p>
            <a:r>
              <a:rPr lang="en-US" altLang="zh-CN" sz="3200" dirty="0"/>
              <a:t>Generating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text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with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an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Language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Model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215" y="2848030"/>
            <a:ext cx="330829" cy="1957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1057" y="2835796"/>
            <a:ext cx="343922" cy="2251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3762" y="2835796"/>
            <a:ext cx="378012" cy="22510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75788" y="1573989"/>
            <a:ext cx="5733779" cy="2449457"/>
            <a:chOff x="2708737" y="912208"/>
            <a:chExt cx="6537325" cy="279273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8" y="45803"/>
                  </a:lnTo>
                  <a:lnTo>
                    <a:pt x="1622308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8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8" y="64853"/>
                  </a:lnTo>
                  <a:lnTo>
                    <a:pt x="1622308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8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8" y="63555"/>
                  </a:lnTo>
                  <a:lnTo>
                    <a:pt x="1622308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8" y="47100"/>
                  </a:lnTo>
                  <a:lnTo>
                    <a:pt x="1622308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8" y="45803"/>
                  </a:lnTo>
                  <a:lnTo>
                    <a:pt x="1622308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8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8" y="64853"/>
                  </a:lnTo>
                  <a:lnTo>
                    <a:pt x="1622308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8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8" y="63555"/>
                  </a:lnTo>
                  <a:lnTo>
                    <a:pt x="1622308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8" y="47100"/>
                  </a:lnTo>
                  <a:lnTo>
                    <a:pt x="1622308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42</a:t>
            </a:fld>
            <a:endParaRPr spc="-22" dirty="0"/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7E38FFB5-5CD4-4B29-81B9-74336A94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9578524" cy="984885"/>
          </a:xfrm>
        </p:spPr>
        <p:txBody>
          <a:bodyPr/>
          <a:lstStyle/>
          <a:p>
            <a:r>
              <a:rPr lang="en-US" altLang="zh-CN" sz="3200" dirty="0"/>
              <a:t>Problems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with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RNNs: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Vanishing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and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Exploding</a:t>
            </a:r>
            <a:r>
              <a:rPr lang="en-US" altLang="zh-CN" sz="3200" spc="-50" dirty="0"/>
              <a:t> </a:t>
            </a:r>
            <a:r>
              <a:rPr lang="en-US" altLang="zh-CN" sz="3200" spc="-10" dirty="0"/>
              <a:t>Gradients</a:t>
            </a:r>
            <a:endParaRPr lang="zh-CN" altLang="en-US" sz="3200" dirty="0"/>
          </a:p>
        </p:txBody>
      </p:sp>
      <p:pic>
        <p:nvPicPr>
          <p:cNvPr id="39" name="object 3">
            <a:extLst>
              <a:ext uri="{FF2B5EF4-FFF2-40B4-BE49-F238E27FC236}">
                <a16:creationId xmlns:a16="http://schemas.microsoft.com/office/drawing/2014/main" id="{28004AFA-239E-4FBC-A3FC-95F2209B22BE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63503" y="4673332"/>
            <a:ext cx="829887" cy="549452"/>
          </a:xfrm>
          <a:prstGeom prst="rect">
            <a:avLst/>
          </a:prstGeom>
        </p:spPr>
      </p:pic>
      <p:sp>
        <p:nvSpPr>
          <p:cNvPr id="40" name="object 4">
            <a:extLst>
              <a:ext uri="{FF2B5EF4-FFF2-40B4-BE49-F238E27FC236}">
                <a16:creationId xmlns:a16="http://schemas.microsoft.com/office/drawing/2014/main" id="{597AF525-A0CE-48E4-A92F-CBD7D28ADFC8}"/>
              </a:ext>
            </a:extLst>
          </p:cNvPr>
          <p:cNvSpPr txBox="1"/>
          <p:nvPr/>
        </p:nvSpPr>
        <p:spPr>
          <a:xfrm>
            <a:off x="3156228" y="4697768"/>
            <a:ext cx="2139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0070C0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BC85B181-3F40-4136-872B-456778A7367C}"/>
              </a:ext>
            </a:extLst>
          </p:cNvPr>
          <p:cNvSpPr/>
          <p:nvPr/>
        </p:nvSpPr>
        <p:spPr>
          <a:xfrm>
            <a:off x="2933270" y="3258697"/>
            <a:ext cx="4891998" cy="571500"/>
          </a:xfrm>
          <a:custGeom>
            <a:avLst/>
            <a:gdLst/>
            <a:ahLst/>
            <a:cxnLst/>
            <a:rect l="l" t="t" r="r" b="b"/>
            <a:pathLst>
              <a:path w="3651250" h="571500">
                <a:moveTo>
                  <a:pt x="571021" y="0"/>
                </a:moveTo>
                <a:lnTo>
                  <a:pt x="0" y="286706"/>
                </a:lnTo>
                <a:lnTo>
                  <a:pt x="571977" y="571500"/>
                </a:lnTo>
                <a:lnTo>
                  <a:pt x="571659" y="381158"/>
                </a:lnTo>
                <a:lnTo>
                  <a:pt x="476408" y="381158"/>
                </a:lnTo>
                <a:lnTo>
                  <a:pt x="476089" y="190660"/>
                </a:lnTo>
                <a:lnTo>
                  <a:pt x="571339" y="190500"/>
                </a:lnTo>
                <a:lnTo>
                  <a:pt x="571021" y="0"/>
                </a:lnTo>
                <a:close/>
              </a:path>
              <a:path w="3651250" h="571500">
                <a:moveTo>
                  <a:pt x="571339" y="190500"/>
                </a:moveTo>
                <a:lnTo>
                  <a:pt x="476089" y="190660"/>
                </a:lnTo>
                <a:lnTo>
                  <a:pt x="476408" y="381158"/>
                </a:lnTo>
                <a:lnTo>
                  <a:pt x="571658" y="380999"/>
                </a:lnTo>
                <a:lnTo>
                  <a:pt x="571339" y="190500"/>
                </a:lnTo>
                <a:close/>
              </a:path>
              <a:path w="3651250" h="571500">
                <a:moveTo>
                  <a:pt x="571658" y="380999"/>
                </a:moveTo>
                <a:lnTo>
                  <a:pt x="476408" y="381158"/>
                </a:lnTo>
                <a:lnTo>
                  <a:pt x="571659" y="381158"/>
                </a:lnTo>
                <a:lnTo>
                  <a:pt x="571658" y="380999"/>
                </a:lnTo>
                <a:close/>
              </a:path>
              <a:path w="3651250" h="571500">
                <a:moveTo>
                  <a:pt x="3650639" y="185348"/>
                </a:moveTo>
                <a:lnTo>
                  <a:pt x="571339" y="190500"/>
                </a:lnTo>
                <a:lnTo>
                  <a:pt x="571658" y="380999"/>
                </a:lnTo>
                <a:lnTo>
                  <a:pt x="3650957" y="375848"/>
                </a:lnTo>
                <a:lnTo>
                  <a:pt x="3650639" y="185348"/>
                </a:lnTo>
                <a:close/>
              </a:path>
            </a:pathLst>
          </a:custGeom>
          <a:solidFill>
            <a:srgbClr val="4285F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C20C14B0-8700-4327-9862-A7A5514721D7}"/>
              </a:ext>
            </a:extLst>
          </p:cNvPr>
          <p:cNvSpPr/>
          <p:nvPr/>
        </p:nvSpPr>
        <p:spPr>
          <a:xfrm>
            <a:off x="7846504" y="2357555"/>
            <a:ext cx="8890" cy="1923414"/>
          </a:xfrm>
          <a:custGeom>
            <a:avLst/>
            <a:gdLst/>
            <a:ahLst/>
            <a:cxnLst/>
            <a:rect l="l" t="t" r="r" b="b"/>
            <a:pathLst>
              <a:path w="8890" h="1923414">
                <a:moveTo>
                  <a:pt x="0" y="0"/>
                </a:moveTo>
                <a:lnTo>
                  <a:pt x="8309" y="1923224"/>
                </a:lnTo>
              </a:path>
            </a:pathLst>
          </a:custGeom>
          <a:ln w="1905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4">
            <a:extLst>
              <a:ext uri="{FF2B5EF4-FFF2-40B4-BE49-F238E27FC236}">
                <a16:creationId xmlns:a16="http://schemas.microsoft.com/office/drawing/2014/main" id="{5BF93D63-2E8A-4F2D-91E9-18473B6151EA}"/>
              </a:ext>
            </a:extLst>
          </p:cNvPr>
          <p:cNvSpPr/>
          <p:nvPr/>
        </p:nvSpPr>
        <p:spPr>
          <a:xfrm>
            <a:off x="2054310" y="2695713"/>
            <a:ext cx="899261" cy="1697469"/>
          </a:xfrm>
          <a:custGeom>
            <a:avLst/>
            <a:gdLst>
              <a:gd name="connsiteX0" fmla="*/ 899261 w 4956403"/>
              <a:gd name="connsiteY0" fmla="*/ 1492275 h 3189744"/>
              <a:gd name="connsiteX1" fmla="*/ 0 w 4956403"/>
              <a:gd name="connsiteY1" fmla="*/ 1492275 h 3189744"/>
              <a:gd name="connsiteX2" fmla="*/ 0 w 4956403"/>
              <a:gd name="connsiteY2" fmla="*/ 3189744 h 3189744"/>
              <a:gd name="connsiteX3" fmla="*/ 899261 w 4956403"/>
              <a:gd name="connsiteY3" fmla="*/ 3189744 h 3189744"/>
              <a:gd name="connsiteX4" fmla="*/ 899261 w 4956403"/>
              <a:gd name="connsiteY4" fmla="*/ 1492275 h 3189744"/>
              <a:gd name="connsiteX0" fmla="*/ 4956403 w 4956403"/>
              <a:gd name="connsiteY0" fmla="*/ 445198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0" fmla="*/ 899261 w 4008221"/>
              <a:gd name="connsiteY0" fmla="*/ 1492275 h 3189744"/>
              <a:gd name="connsiteX1" fmla="*/ 0 w 4008221"/>
              <a:gd name="connsiteY1" fmla="*/ 1492275 h 3189744"/>
              <a:gd name="connsiteX2" fmla="*/ 0 w 4008221"/>
              <a:gd name="connsiteY2" fmla="*/ 3189744 h 3189744"/>
              <a:gd name="connsiteX3" fmla="*/ 899261 w 4008221"/>
              <a:gd name="connsiteY3" fmla="*/ 3189744 h 3189744"/>
              <a:gd name="connsiteX4" fmla="*/ 899261 w 4008221"/>
              <a:gd name="connsiteY4" fmla="*/ 1492275 h 3189744"/>
              <a:gd name="connsiteX0" fmla="*/ 4008221 w 4008221"/>
              <a:gd name="connsiteY0" fmla="*/ 445198 h 3189744"/>
              <a:gd name="connsiteX1" fmla="*/ 4008221 w 4008221"/>
              <a:gd name="connsiteY1" fmla="*/ 0 h 3189744"/>
              <a:gd name="connsiteX2" fmla="*/ 4008221 w 4008221"/>
              <a:gd name="connsiteY2" fmla="*/ 445198 h 3189744"/>
              <a:gd name="connsiteX0" fmla="*/ 899261 w 5198846"/>
              <a:gd name="connsiteY0" fmla="*/ 1492275 h 3189744"/>
              <a:gd name="connsiteX1" fmla="*/ 0 w 5198846"/>
              <a:gd name="connsiteY1" fmla="*/ 1492275 h 3189744"/>
              <a:gd name="connsiteX2" fmla="*/ 0 w 5198846"/>
              <a:gd name="connsiteY2" fmla="*/ 3189744 h 3189744"/>
              <a:gd name="connsiteX3" fmla="*/ 899261 w 5198846"/>
              <a:gd name="connsiteY3" fmla="*/ 3189744 h 3189744"/>
              <a:gd name="connsiteX4" fmla="*/ 899261 w 5198846"/>
              <a:gd name="connsiteY4" fmla="*/ 1492275 h 3189744"/>
              <a:gd name="connsiteX0" fmla="*/ 5198846 w 5198846"/>
              <a:gd name="connsiteY0" fmla="*/ 1435798 h 3189744"/>
              <a:gd name="connsiteX1" fmla="*/ 4008221 w 5198846"/>
              <a:gd name="connsiteY1" fmla="*/ 0 h 3189744"/>
              <a:gd name="connsiteX2" fmla="*/ 5198846 w 5198846"/>
              <a:gd name="connsiteY2" fmla="*/ 1435798 h 3189744"/>
              <a:gd name="connsiteX0" fmla="*/ 899261 w 5198846"/>
              <a:gd name="connsiteY0" fmla="*/ 56477 h 1753946"/>
              <a:gd name="connsiteX1" fmla="*/ 0 w 5198846"/>
              <a:gd name="connsiteY1" fmla="*/ 56477 h 1753946"/>
              <a:gd name="connsiteX2" fmla="*/ 0 w 5198846"/>
              <a:gd name="connsiteY2" fmla="*/ 1753946 h 1753946"/>
              <a:gd name="connsiteX3" fmla="*/ 899261 w 5198846"/>
              <a:gd name="connsiteY3" fmla="*/ 1753946 h 1753946"/>
              <a:gd name="connsiteX4" fmla="*/ 899261 w 5198846"/>
              <a:gd name="connsiteY4" fmla="*/ 56477 h 1753946"/>
              <a:gd name="connsiteX0" fmla="*/ 5198846 w 5198846"/>
              <a:gd name="connsiteY0" fmla="*/ 0 h 1753946"/>
              <a:gd name="connsiteX1" fmla="*/ 3055721 w 5198846"/>
              <a:gd name="connsiteY1" fmla="*/ 983552 h 1753946"/>
              <a:gd name="connsiteX2" fmla="*/ 5198846 w 5198846"/>
              <a:gd name="connsiteY2" fmla="*/ 0 h 1753946"/>
              <a:gd name="connsiteX0" fmla="*/ 899261 w 3055721"/>
              <a:gd name="connsiteY0" fmla="*/ 0 h 1697469"/>
              <a:gd name="connsiteX1" fmla="*/ 0 w 3055721"/>
              <a:gd name="connsiteY1" fmla="*/ 0 h 1697469"/>
              <a:gd name="connsiteX2" fmla="*/ 0 w 3055721"/>
              <a:gd name="connsiteY2" fmla="*/ 1697469 h 1697469"/>
              <a:gd name="connsiteX3" fmla="*/ 899261 w 3055721"/>
              <a:gd name="connsiteY3" fmla="*/ 1697469 h 1697469"/>
              <a:gd name="connsiteX4" fmla="*/ 899261 w 3055721"/>
              <a:gd name="connsiteY4" fmla="*/ 0 h 1697469"/>
              <a:gd name="connsiteX0" fmla="*/ 1150722 w 3055721"/>
              <a:gd name="connsiteY0" fmla="*/ 638848 h 1697469"/>
              <a:gd name="connsiteX1" fmla="*/ 3055721 w 3055721"/>
              <a:gd name="connsiteY1" fmla="*/ 927075 h 1697469"/>
              <a:gd name="connsiteX2" fmla="*/ 1150722 w 3055721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133474 w 1384935"/>
              <a:gd name="connsiteY0" fmla="*/ 0 h 1697469"/>
              <a:gd name="connsiteX1" fmla="*/ 234213 w 1384935"/>
              <a:gd name="connsiteY1" fmla="*/ 0 h 1697469"/>
              <a:gd name="connsiteX2" fmla="*/ 234213 w 1384935"/>
              <a:gd name="connsiteY2" fmla="*/ 1697469 h 1697469"/>
              <a:gd name="connsiteX3" fmla="*/ 1133474 w 1384935"/>
              <a:gd name="connsiteY3" fmla="*/ 1697469 h 1697469"/>
              <a:gd name="connsiteX4" fmla="*/ 1133474 w 1384935"/>
              <a:gd name="connsiteY4" fmla="*/ 0 h 1697469"/>
              <a:gd name="connsiteX0" fmla="*/ 1384935 w 1384935"/>
              <a:gd name="connsiteY0" fmla="*/ 638848 h 1697469"/>
              <a:gd name="connsiteX1" fmla="*/ 0 w 1384935"/>
              <a:gd name="connsiteY1" fmla="*/ 1618590 h 169746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1099287 w 1150722"/>
              <a:gd name="connsiteY1" fmla="*/ 1361415 h 169746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842112 w 1150722"/>
              <a:gd name="connsiteY1" fmla="*/ 1513815 h 1697469"/>
              <a:gd name="connsiteX0" fmla="*/ 899261 w 899261"/>
              <a:gd name="connsiteY0" fmla="*/ 0 h 1697469"/>
              <a:gd name="connsiteX1" fmla="*/ 0 w 899261"/>
              <a:gd name="connsiteY1" fmla="*/ 0 h 1697469"/>
              <a:gd name="connsiteX2" fmla="*/ 0 w 899261"/>
              <a:gd name="connsiteY2" fmla="*/ 1697469 h 1697469"/>
              <a:gd name="connsiteX3" fmla="*/ 899261 w 899261"/>
              <a:gd name="connsiteY3" fmla="*/ 1697469 h 1697469"/>
              <a:gd name="connsiteX4" fmla="*/ 899261 w 899261"/>
              <a:gd name="connsiteY4" fmla="*/ 0 h 1697469"/>
              <a:gd name="connsiteX0" fmla="*/ 312522 w 899261"/>
              <a:gd name="connsiteY0" fmla="*/ 1029373 h 1697469"/>
              <a:gd name="connsiteX1" fmla="*/ 842112 w 899261"/>
              <a:gd name="connsiteY1" fmla="*/ 1513815 h 169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9261" h="1697469">
                <a:moveTo>
                  <a:pt x="899261" y="0"/>
                </a:moveTo>
                <a:lnTo>
                  <a:pt x="0" y="0"/>
                </a:lnTo>
                <a:lnTo>
                  <a:pt x="0" y="1697469"/>
                </a:lnTo>
                <a:lnTo>
                  <a:pt x="899261" y="1697469"/>
                </a:lnTo>
                <a:lnTo>
                  <a:pt x="899261" y="0"/>
                </a:lnTo>
                <a:close/>
              </a:path>
              <a:path w="899261" h="1697469">
                <a:moveTo>
                  <a:pt x="312522" y="1029373"/>
                </a:moveTo>
                <a:lnTo>
                  <a:pt x="842112" y="1513815"/>
                </a:lnTo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45" name="object 34">
            <a:extLst>
              <a:ext uri="{FF2B5EF4-FFF2-40B4-BE49-F238E27FC236}">
                <a16:creationId xmlns:a16="http://schemas.microsoft.com/office/drawing/2014/main" id="{80DF856B-4FF4-4C64-9DB1-3BAFD188D6CD}"/>
              </a:ext>
            </a:extLst>
          </p:cNvPr>
          <p:cNvSpPr/>
          <p:nvPr/>
        </p:nvSpPr>
        <p:spPr>
          <a:xfrm>
            <a:off x="7399894" y="1447784"/>
            <a:ext cx="948182" cy="445198"/>
          </a:xfrm>
          <a:custGeom>
            <a:avLst/>
            <a:gdLst>
              <a:gd name="connsiteX0" fmla="*/ 899261 w 4956403"/>
              <a:gd name="connsiteY0" fmla="*/ 3189744 h 3189744"/>
              <a:gd name="connsiteX1" fmla="*/ 0 w 4956403"/>
              <a:gd name="connsiteY1" fmla="*/ 1492275 h 3189744"/>
              <a:gd name="connsiteX2" fmla="*/ 0 w 4956403"/>
              <a:gd name="connsiteY2" fmla="*/ 3189744 h 3189744"/>
              <a:gd name="connsiteX3" fmla="*/ 899261 w 4956403"/>
              <a:gd name="connsiteY3" fmla="*/ 3189744 h 3189744"/>
              <a:gd name="connsiteX0" fmla="*/ 4956403 w 4956403"/>
              <a:gd name="connsiteY0" fmla="*/ 0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4" fmla="*/ 4956403 w 4956403"/>
              <a:gd name="connsiteY4" fmla="*/ 0 h 3189744"/>
              <a:gd name="connsiteX0" fmla="*/ 899261 w 4956403"/>
              <a:gd name="connsiteY0" fmla="*/ 3189744 h 3189744"/>
              <a:gd name="connsiteX1" fmla="*/ 0 w 4956403"/>
              <a:gd name="connsiteY1" fmla="*/ 3189744 h 3189744"/>
              <a:gd name="connsiteX2" fmla="*/ 899261 w 4956403"/>
              <a:gd name="connsiteY2" fmla="*/ 3189744 h 3189744"/>
              <a:gd name="connsiteX0" fmla="*/ 4956403 w 4956403"/>
              <a:gd name="connsiteY0" fmla="*/ 0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4" fmla="*/ 4956403 w 4956403"/>
              <a:gd name="connsiteY4" fmla="*/ 0 h 3189744"/>
              <a:gd name="connsiteX0" fmla="*/ 4337785 w 4956403"/>
              <a:gd name="connsiteY0" fmla="*/ 246519 h 3189744"/>
              <a:gd name="connsiteX1" fmla="*/ 0 w 4956403"/>
              <a:gd name="connsiteY1" fmla="*/ 3189744 h 3189744"/>
              <a:gd name="connsiteX2" fmla="*/ 4337785 w 4956403"/>
              <a:gd name="connsiteY2" fmla="*/ 246519 h 3189744"/>
              <a:gd name="connsiteX0" fmla="*/ 4956403 w 4956403"/>
              <a:gd name="connsiteY0" fmla="*/ 0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4" fmla="*/ 4956403 w 4956403"/>
              <a:gd name="connsiteY4" fmla="*/ 0 h 3189744"/>
              <a:gd name="connsiteX0" fmla="*/ 329564 w 948182"/>
              <a:gd name="connsiteY0" fmla="*/ 246519 h 445198"/>
              <a:gd name="connsiteX1" fmla="*/ 820953 w 948182"/>
              <a:gd name="connsiteY1" fmla="*/ 341769 h 445198"/>
              <a:gd name="connsiteX2" fmla="*/ 329564 w 948182"/>
              <a:gd name="connsiteY2" fmla="*/ 246519 h 445198"/>
              <a:gd name="connsiteX0" fmla="*/ 948182 w 948182"/>
              <a:gd name="connsiteY0" fmla="*/ 0 h 445198"/>
              <a:gd name="connsiteX1" fmla="*/ 0 w 948182"/>
              <a:gd name="connsiteY1" fmla="*/ 0 h 445198"/>
              <a:gd name="connsiteX2" fmla="*/ 0 w 948182"/>
              <a:gd name="connsiteY2" fmla="*/ 445198 h 445198"/>
              <a:gd name="connsiteX3" fmla="*/ 948182 w 948182"/>
              <a:gd name="connsiteY3" fmla="*/ 445198 h 445198"/>
              <a:gd name="connsiteX4" fmla="*/ 948182 w 948182"/>
              <a:gd name="connsiteY4" fmla="*/ 0 h 44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8182" h="445198">
                <a:moveTo>
                  <a:pt x="329564" y="246519"/>
                </a:moveTo>
                <a:lnTo>
                  <a:pt x="820953" y="341769"/>
                </a:lnTo>
                <a:lnTo>
                  <a:pt x="329564" y="246519"/>
                </a:lnTo>
                <a:close/>
              </a:path>
              <a:path w="948182" h="445198">
                <a:moveTo>
                  <a:pt x="948182" y="0"/>
                </a:moveTo>
                <a:lnTo>
                  <a:pt x="0" y="0"/>
                </a:lnTo>
                <a:lnTo>
                  <a:pt x="0" y="445198"/>
                </a:lnTo>
                <a:lnTo>
                  <a:pt x="948182" y="445198"/>
                </a:lnTo>
                <a:lnTo>
                  <a:pt x="948182" y="0"/>
                </a:lnTo>
                <a:close/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658F0519-C449-40A0-BA65-9EE25BC9CAF7}"/>
              </a:ext>
            </a:extLst>
          </p:cNvPr>
          <p:cNvSpPr/>
          <p:nvPr/>
        </p:nvSpPr>
        <p:spPr>
          <a:xfrm>
            <a:off x="3825346" y="2663572"/>
            <a:ext cx="899261" cy="1697469"/>
          </a:xfrm>
          <a:custGeom>
            <a:avLst/>
            <a:gdLst>
              <a:gd name="connsiteX0" fmla="*/ 899261 w 4956403"/>
              <a:gd name="connsiteY0" fmla="*/ 1492275 h 3189744"/>
              <a:gd name="connsiteX1" fmla="*/ 0 w 4956403"/>
              <a:gd name="connsiteY1" fmla="*/ 1492275 h 3189744"/>
              <a:gd name="connsiteX2" fmla="*/ 0 w 4956403"/>
              <a:gd name="connsiteY2" fmla="*/ 3189744 h 3189744"/>
              <a:gd name="connsiteX3" fmla="*/ 899261 w 4956403"/>
              <a:gd name="connsiteY3" fmla="*/ 3189744 h 3189744"/>
              <a:gd name="connsiteX4" fmla="*/ 899261 w 4956403"/>
              <a:gd name="connsiteY4" fmla="*/ 1492275 h 3189744"/>
              <a:gd name="connsiteX0" fmla="*/ 4956403 w 4956403"/>
              <a:gd name="connsiteY0" fmla="*/ 445198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0" fmla="*/ 899261 w 4008221"/>
              <a:gd name="connsiteY0" fmla="*/ 1492275 h 3189744"/>
              <a:gd name="connsiteX1" fmla="*/ 0 w 4008221"/>
              <a:gd name="connsiteY1" fmla="*/ 1492275 h 3189744"/>
              <a:gd name="connsiteX2" fmla="*/ 0 w 4008221"/>
              <a:gd name="connsiteY2" fmla="*/ 3189744 h 3189744"/>
              <a:gd name="connsiteX3" fmla="*/ 899261 w 4008221"/>
              <a:gd name="connsiteY3" fmla="*/ 3189744 h 3189744"/>
              <a:gd name="connsiteX4" fmla="*/ 899261 w 4008221"/>
              <a:gd name="connsiteY4" fmla="*/ 1492275 h 3189744"/>
              <a:gd name="connsiteX0" fmla="*/ 4008221 w 4008221"/>
              <a:gd name="connsiteY0" fmla="*/ 445198 h 3189744"/>
              <a:gd name="connsiteX1" fmla="*/ 4008221 w 4008221"/>
              <a:gd name="connsiteY1" fmla="*/ 0 h 3189744"/>
              <a:gd name="connsiteX2" fmla="*/ 4008221 w 4008221"/>
              <a:gd name="connsiteY2" fmla="*/ 445198 h 3189744"/>
              <a:gd name="connsiteX0" fmla="*/ 899261 w 5198846"/>
              <a:gd name="connsiteY0" fmla="*/ 1492275 h 3189744"/>
              <a:gd name="connsiteX1" fmla="*/ 0 w 5198846"/>
              <a:gd name="connsiteY1" fmla="*/ 1492275 h 3189744"/>
              <a:gd name="connsiteX2" fmla="*/ 0 w 5198846"/>
              <a:gd name="connsiteY2" fmla="*/ 3189744 h 3189744"/>
              <a:gd name="connsiteX3" fmla="*/ 899261 w 5198846"/>
              <a:gd name="connsiteY3" fmla="*/ 3189744 h 3189744"/>
              <a:gd name="connsiteX4" fmla="*/ 899261 w 5198846"/>
              <a:gd name="connsiteY4" fmla="*/ 1492275 h 3189744"/>
              <a:gd name="connsiteX0" fmla="*/ 5198846 w 5198846"/>
              <a:gd name="connsiteY0" fmla="*/ 1435798 h 3189744"/>
              <a:gd name="connsiteX1" fmla="*/ 4008221 w 5198846"/>
              <a:gd name="connsiteY1" fmla="*/ 0 h 3189744"/>
              <a:gd name="connsiteX2" fmla="*/ 5198846 w 5198846"/>
              <a:gd name="connsiteY2" fmla="*/ 1435798 h 3189744"/>
              <a:gd name="connsiteX0" fmla="*/ 899261 w 5198846"/>
              <a:gd name="connsiteY0" fmla="*/ 56477 h 1753946"/>
              <a:gd name="connsiteX1" fmla="*/ 0 w 5198846"/>
              <a:gd name="connsiteY1" fmla="*/ 56477 h 1753946"/>
              <a:gd name="connsiteX2" fmla="*/ 0 w 5198846"/>
              <a:gd name="connsiteY2" fmla="*/ 1753946 h 1753946"/>
              <a:gd name="connsiteX3" fmla="*/ 899261 w 5198846"/>
              <a:gd name="connsiteY3" fmla="*/ 1753946 h 1753946"/>
              <a:gd name="connsiteX4" fmla="*/ 899261 w 5198846"/>
              <a:gd name="connsiteY4" fmla="*/ 56477 h 1753946"/>
              <a:gd name="connsiteX0" fmla="*/ 5198846 w 5198846"/>
              <a:gd name="connsiteY0" fmla="*/ 0 h 1753946"/>
              <a:gd name="connsiteX1" fmla="*/ 3055721 w 5198846"/>
              <a:gd name="connsiteY1" fmla="*/ 983552 h 1753946"/>
              <a:gd name="connsiteX2" fmla="*/ 5198846 w 5198846"/>
              <a:gd name="connsiteY2" fmla="*/ 0 h 1753946"/>
              <a:gd name="connsiteX0" fmla="*/ 899261 w 3055721"/>
              <a:gd name="connsiteY0" fmla="*/ 0 h 1697469"/>
              <a:gd name="connsiteX1" fmla="*/ 0 w 3055721"/>
              <a:gd name="connsiteY1" fmla="*/ 0 h 1697469"/>
              <a:gd name="connsiteX2" fmla="*/ 0 w 3055721"/>
              <a:gd name="connsiteY2" fmla="*/ 1697469 h 1697469"/>
              <a:gd name="connsiteX3" fmla="*/ 899261 w 3055721"/>
              <a:gd name="connsiteY3" fmla="*/ 1697469 h 1697469"/>
              <a:gd name="connsiteX4" fmla="*/ 899261 w 3055721"/>
              <a:gd name="connsiteY4" fmla="*/ 0 h 1697469"/>
              <a:gd name="connsiteX0" fmla="*/ 1150722 w 3055721"/>
              <a:gd name="connsiteY0" fmla="*/ 638848 h 1697469"/>
              <a:gd name="connsiteX1" fmla="*/ 3055721 w 3055721"/>
              <a:gd name="connsiteY1" fmla="*/ 927075 h 1697469"/>
              <a:gd name="connsiteX2" fmla="*/ 1150722 w 3055721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133474 w 1384935"/>
              <a:gd name="connsiteY0" fmla="*/ 0 h 1697469"/>
              <a:gd name="connsiteX1" fmla="*/ 234213 w 1384935"/>
              <a:gd name="connsiteY1" fmla="*/ 0 h 1697469"/>
              <a:gd name="connsiteX2" fmla="*/ 234213 w 1384935"/>
              <a:gd name="connsiteY2" fmla="*/ 1697469 h 1697469"/>
              <a:gd name="connsiteX3" fmla="*/ 1133474 w 1384935"/>
              <a:gd name="connsiteY3" fmla="*/ 1697469 h 1697469"/>
              <a:gd name="connsiteX4" fmla="*/ 1133474 w 1384935"/>
              <a:gd name="connsiteY4" fmla="*/ 0 h 1697469"/>
              <a:gd name="connsiteX0" fmla="*/ 1384935 w 1384935"/>
              <a:gd name="connsiteY0" fmla="*/ 638848 h 1697469"/>
              <a:gd name="connsiteX1" fmla="*/ 0 w 1384935"/>
              <a:gd name="connsiteY1" fmla="*/ 1618590 h 169746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1099287 w 1150722"/>
              <a:gd name="connsiteY1" fmla="*/ 1361415 h 169746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842112 w 1150722"/>
              <a:gd name="connsiteY1" fmla="*/ 1513815 h 1697469"/>
              <a:gd name="connsiteX0" fmla="*/ 899261 w 899261"/>
              <a:gd name="connsiteY0" fmla="*/ 0 h 1697469"/>
              <a:gd name="connsiteX1" fmla="*/ 0 w 899261"/>
              <a:gd name="connsiteY1" fmla="*/ 0 h 1697469"/>
              <a:gd name="connsiteX2" fmla="*/ 0 w 899261"/>
              <a:gd name="connsiteY2" fmla="*/ 1697469 h 1697469"/>
              <a:gd name="connsiteX3" fmla="*/ 899261 w 899261"/>
              <a:gd name="connsiteY3" fmla="*/ 1697469 h 1697469"/>
              <a:gd name="connsiteX4" fmla="*/ 899261 w 899261"/>
              <a:gd name="connsiteY4" fmla="*/ 0 h 1697469"/>
              <a:gd name="connsiteX0" fmla="*/ 312522 w 899261"/>
              <a:gd name="connsiteY0" fmla="*/ 1029373 h 1697469"/>
              <a:gd name="connsiteX1" fmla="*/ 842112 w 899261"/>
              <a:gd name="connsiteY1" fmla="*/ 1513815 h 169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9261" h="1697469">
                <a:moveTo>
                  <a:pt x="899261" y="0"/>
                </a:moveTo>
                <a:lnTo>
                  <a:pt x="0" y="0"/>
                </a:lnTo>
                <a:lnTo>
                  <a:pt x="0" y="1697469"/>
                </a:lnTo>
                <a:lnTo>
                  <a:pt x="899261" y="1697469"/>
                </a:lnTo>
                <a:lnTo>
                  <a:pt x="899261" y="0"/>
                </a:lnTo>
                <a:close/>
              </a:path>
              <a:path w="899261" h="1697469">
                <a:moveTo>
                  <a:pt x="312522" y="1029373"/>
                </a:moveTo>
                <a:lnTo>
                  <a:pt x="842112" y="1513815"/>
                </a:lnTo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47" name="object 36">
            <a:extLst>
              <a:ext uri="{FF2B5EF4-FFF2-40B4-BE49-F238E27FC236}">
                <a16:creationId xmlns:a16="http://schemas.microsoft.com/office/drawing/2014/main" id="{261EF91B-B789-4C8A-8D45-502FDDB98CD2}"/>
              </a:ext>
            </a:extLst>
          </p:cNvPr>
          <p:cNvSpPr/>
          <p:nvPr/>
        </p:nvSpPr>
        <p:spPr>
          <a:xfrm>
            <a:off x="4719605" y="3265363"/>
            <a:ext cx="3253061" cy="571500"/>
          </a:xfrm>
          <a:custGeom>
            <a:avLst/>
            <a:gdLst/>
            <a:ahLst/>
            <a:cxnLst/>
            <a:rect l="l" t="t" r="r" b="b"/>
            <a:pathLst>
              <a:path w="3651250" h="571500">
                <a:moveTo>
                  <a:pt x="571021" y="0"/>
                </a:moveTo>
                <a:lnTo>
                  <a:pt x="0" y="286706"/>
                </a:lnTo>
                <a:lnTo>
                  <a:pt x="571977" y="571500"/>
                </a:lnTo>
                <a:lnTo>
                  <a:pt x="571659" y="381158"/>
                </a:lnTo>
                <a:lnTo>
                  <a:pt x="476408" y="381158"/>
                </a:lnTo>
                <a:lnTo>
                  <a:pt x="476089" y="190660"/>
                </a:lnTo>
                <a:lnTo>
                  <a:pt x="571339" y="190500"/>
                </a:lnTo>
                <a:lnTo>
                  <a:pt x="571021" y="0"/>
                </a:lnTo>
                <a:close/>
              </a:path>
              <a:path w="3651250" h="571500">
                <a:moveTo>
                  <a:pt x="571339" y="190500"/>
                </a:moveTo>
                <a:lnTo>
                  <a:pt x="476089" y="190660"/>
                </a:lnTo>
                <a:lnTo>
                  <a:pt x="476408" y="381158"/>
                </a:lnTo>
                <a:lnTo>
                  <a:pt x="571658" y="380999"/>
                </a:lnTo>
                <a:lnTo>
                  <a:pt x="571339" y="190500"/>
                </a:lnTo>
                <a:close/>
              </a:path>
              <a:path w="3651250" h="571500">
                <a:moveTo>
                  <a:pt x="571658" y="380999"/>
                </a:moveTo>
                <a:lnTo>
                  <a:pt x="476408" y="381158"/>
                </a:lnTo>
                <a:lnTo>
                  <a:pt x="571659" y="381158"/>
                </a:lnTo>
                <a:lnTo>
                  <a:pt x="571658" y="380999"/>
                </a:lnTo>
                <a:close/>
              </a:path>
              <a:path w="3651250" h="571500">
                <a:moveTo>
                  <a:pt x="3650639" y="185348"/>
                </a:moveTo>
                <a:lnTo>
                  <a:pt x="571339" y="190500"/>
                </a:lnTo>
                <a:lnTo>
                  <a:pt x="571658" y="380999"/>
                </a:lnTo>
                <a:lnTo>
                  <a:pt x="3650957" y="375848"/>
                </a:lnTo>
                <a:lnTo>
                  <a:pt x="3650639" y="185348"/>
                </a:lnTo>
                <a:close/>
              </a:path>
            </a:pathLst>
          </a:custGeom>
          <a:solidFill>
            <a:srgbClr val="4285F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39">
            <a:extLst>
              <a:ext uri="{FF2B5EF4-FFF2-40B4-BE49-F238E27FC236}">
                <a16:creationId xmlns:a16="http://schemas.microsoft.com/office/drawing/2014/main" id="{D3C4C022-4483-438F-9FEC-A9AF574630E1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95054" y="4654557"/>
            <a:ext cx="732006" cy="643712"/>
          </a:xfrm>
          <a:prstGeom prst="rect">
            <a:avLst/>
          </a:prstGeom>
        </p:spPr>
      </p:pic>
      <p:pic>
        <p:nvPicPr>
          <p:cNvPr id="49" name="object 40">
            <a:extLst>
              <a:ext uri="{FF2B5EF4-FFF2-40B4-BE49-F238E27FC236}">
                <a16:creationId xmlns:a16="http://schemas.microsoft.com/office/drawing/2014/main" id="{D123A073-2861-487C-976B-7E760521E57B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93032" y="4661416"/>
            <a:ext cx="554288" cy="545928"/>
          </a:xfrm>
          <a:prstGeom prst="rect">
            <a:avLst/>
          </a:prstGeom>
        </p:spPr>
      </p:pic>
      <p:sp>
        <p:nvSpPr>
          <p:cNvPr id="50" name="object 41">
            <a:extLst>
              <a:ext uri="{FF2B5EF4-FFF2-40B4-BE49-F238E27FC236}">
                <a16:creationId xmlns:a16="http://schemas.microsoft.com/office/drawing/2014/main" id="{7837AD5F-C83B-478C-82EB-6608721AF569}"/>
              </a:ext>
            </a:extLst>
          </p:cNvPr>
          <p:cNvSpPr txBox="1"/>
          <p:nvPr/>
        </p:nvSpPr>
        <p:spPr>
          <a:xfrm>
            <a:off x="3766534" y="5435225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B3C"/>
                </a:solidFill>
                <a:latin typeface="Calibri"/>
                <a:cs typeface="Calibri"/>
              </a:rPr>
              <a:t>chain</a:t>
            </a:r>
            <a:r>
              <a:rPr sz="1800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B3C"/>
                </a:solidFill>
                <a:latin typeface="Calibri"/>
                <a:cs typeface="Calibri"/>
              </a:rPr>
              <a:t>rule!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1" name="object 40">
            <a:extLst>
              <a:ext uri="{FF2B5EF4-FFF2-40B4-BE49-F238E27FC236}">
                <a16:creationId xmlns:a16="http://schemas.microsoft.com/office/drawing/2014/main" id="{49E497E6-9B89-406F-8048-914FA74B2E90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15772" y="4667190"/>
            <a:ext cx="726582" cy="542451"/>
          </a:xfrm>
          <a:prstGeom prst="rect">
            <a:avLst/>
          </a:prstGeom>
        </p:spPr>
      </p:pic>
      <p:pic>
        <p:nvPicPr>
          <p:cNvPr id="52" name="object 41">
            <a:extLst>
              <a:ext uri="{FF2B5EF4-FFF2-40B4-BE49-F238E27FC236}">
                <a16:creationId xmlns:a16="http://schemas.microsoft.com/office/drawing/2014/main" id="{4A36099A-E6BD-4D74-90D2-9BB980FA90B2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87761" y="4660987"/>
            <a:ext cx="548837" cy="630373"/>
          </a:xfrm>
          <a:prstGeom prst="rect">
            <a:avLst/>
          </a:prstGeom>
        </p:spPr>
      </p:pic>
      <p:sp>
        <p:nvSpPr>
          <p:cNvPr id="53" name="object 42">
            <a:extLst>
              <a:ext uri="{FF2B5EF4-FFF2-40B4-BE49-F238E27FC236}">
                <a16:creationId xmlns:a16="http://schemas.microsoft.com/office/drawing/2014/main" id="{C1D4A736-A9A3-4981-B680-5234049F864C}"/>
              </a:ext>
            </a:extLst>
          </p:cNvPr>
          <p:cNvSpPr txBox="1"/>
          <p:nvPr/>
        </p:nvSpPr>
        <p:spPr>
          <a:xfrm>
            <a:off x="5586644" y="5424522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B3C"/>
                </a:solidFill>
                <a:latin typeface="Calibri"/>
                <a:cs typeface="Calibri"/>
              </a:rPr>
              <a:t>chain</a:t>
            </a:r>
            <a:r>
              <a:rPr sz="1800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B3C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34">
            <a:extLst>
              <a:ext uri="{FF2B5EF4-FFF2-40B4-BE49-F238E27FC236}">
                <a16:creationId xmlns:a16="http://schemas.microsoft.com/office/drawing/2014/main" id="{28BE9012-926E-47F1-B6EF-858A8A0FB0EE}"/>
              </a:ext>
            </a:extLst>
          </p:cNvPr>
          <p:cNvSpPr/>
          <p:nvPr/>
        </p:nvSpPr>
        <p:spPr>
          <a:xfrm>
            <a:off x="5651642" y="2664846"/>
            <a:ext cx="899261" cy="1697469"/>
          </a:xfrm>
          <a:custGeom>
            <a:avLst/>
            <a:gdLst>
              <a:gd name="connsiteX0" fmla="*/ 899261 w 4956403"/>
              <a:gd name="connsiteY0" fmla="*/ 1492275 h 3189744"/>
              <a:gd name="connsiteX1" fmla="*/ 0 w 4956403"/>
              <a:gd name="connsiteY1" fmla="*/ 1492275 h 3189744"/>
              <a:gd name="connsiteX2" fmla="*/ 0 w 4956403"/>
              <a:gd name="connsiteY2" fmla="*/ 3189744 h 3189744"/>
              <a:gd name="connsiteX3" fmla="*/ 899261 w 4956403"/>
              <a:gd name="connsiteY3" fmla="*/ 3189744 h 3189744"/>
              <a:gd name="connsiteX4" fmla="*/ 899261 w 4956403"/>
              <a:gd name="connsiteY4" fmla="*/ 1492275 h 3189744"/>
              <a:gd name="connsiteX0" fmla="*/ 4956403 w 4956403"/>
              <a:gd name="connsiteY0" fmla="*/ 445198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0" fmla="*/ 899261 w 4008221"/>
              <a:gd name="connsiteY0" fmla="*/ 1492275 h 3189744"/>
              <a:gd name="connsiteX1" fmla="*/ 0 w 4008221"/>
              <a:gd name="connsiteY1" fmla="*/ 1492275 h 3189744"/>
              <a:gd name="connsiteX2" fmla="*/ 0 w 4008221"/>
              <a:gd name="connsiteY2" fmla="*/ 3189744 h 3189744"/>
              <a:gd name="connsiteX3" fmla="*/ 899261 w 4008221"/>
              <a:gd name="connsiteY3" fmla="*/ 3189744 h 3189744"/>
              <a:gd name="connsiteX4" fmla="*/ 899261 w 4008221"/>
              <a:gd name="connsiteY4" fmla="*/ 1492275 h 3189744"/>
              <a:gd name="connsiteX0" fmla="*/ 4008221 w 4008221"/>
              <a:gd name="connsiteY0" fmla="*/ 445198 h 3189744"/>
              <a:gd name="connsiteX1" fmla="*/ 4008221 w 4008221"/>
              <a:gd name="connsiteY1" fmla="*/ 0 h 3189744"/>
              <a:gd name="connsiteX2" fmla="*/ 4008221 w 4008221"/>
              <a:gd name="connsiteY2" fmla="*/ 445198 h 3189744"/>
              <a:gd name="connsiteX0" fmla="*/ 899261 w 5198846"/>
              <a:gd name="connsiteY0" fmla="*/ 1492275 h 3189744"/>
              <a:gd name="connsiteX1" fmla="*/ 0 w 5198846"/>
              <a:gd name="connsiteY1" fmla="*/ 1492275 h 3189744"/>
              <a:gd name="connsiteX2" fmla="*/ 0 w 5198846"/>
              <a:gd name="connsiteY2" fmla="*/ 3189744 h 3189744"/>
              <a:gd name="connsiteX3" fmla="*/ 899261 w 5198846"/>
              <a:gd name="connsiteY3" fmla="*/ 3189744 h 3189744"/>
              <a:gd name="connsiteX4" fmla="*/ 899261 w 5198846"/>
              <a:gd name="connsiteY4" fmla="*/ 1492275 h 3189744"/>
              <a:gd name="connsiteX0" fmla="*/ 5198846 w 5198846"/>
              <a:gd name="connsiteY0" fmla="*/ 1435798 h 3189744"/>
              <a:gd name="connsiteX1" fmla="*/ 4008221 w 5198846"/>
              <a:gd name="connsiteY1" fmla="*/ 0 h 3189744"/>
              <a:gd name="connsiteX2" fmla="*/ 5198846 w 5198846"/>
              <a:gd name="connsiteY2" fmla="*/ 1435798 h 3189744"/>
              <a:gd name="connsiteX0" fmla="*/ 899261 w 5198846"/>
              <a:gd name="connsiteY0" fmla="*/ 56477 h 1753946"/>
              <a:gd name="connsiteX1" fmla="*/ 0 w 5198846"/>
              <a:gd name="connsiteY1" fmla="*/ 56477 h 1753946"/>
              <a:gd name="connsiteX2" fmla="*/ 0 w 5198846"/>
              <a:gd name="connsiteY2" fmla="*/ 1753946 h 1753946"/>
              <a:gd name="connsiteX3" fmla="*/ 899261 w 5198846"/>
              <a:gd name="connsiteY3" fmla="*/ 1753946 h 1753946"/>
              <a:gd name="connsiteX4" fmla="*/ 899261 w 5198846"/>
              <a:gd name="connsiteY4" fmla="*/ 56477 h 1753946"/>
              <a:gd name="connsiteX0" fmla="*/ 5198846 w 5198846"/>
              <a:gd name="connsiteY0" fmla="*/ 0 h 1753946"/>
              <a:gd name="connsiteX1" fmla="*/ 3055721 w 5198846"/>
              <a:gd name="connsiteY1" fmla="*/ 983552 h 1753946"/>
              <a:gd name="connsiteX2" fmla="*/ 5198846 w 5198846"/>
              <a:gd name="connsiteY2" fmla="*/ 0 h 1753946"/>
              <a:gd name="connsiteX0" fmla="*/ 899261 w 3055721"/>
              <a:gd name="connsiteY0" fmla="*/ 0 h 1697469"/>
              <a:gd name="connsiteX1" fmla="*/ 0 w 3055721"/>
              <a:gd name="connsiteY1" fmla="*/ 0 h 1697469"/>
              <a:gd name="connsiteX2" fmla="*/ 0 w 3055721"/>
              <a:gd name="connsiteY2" fmla="*/ 1697469 h 1697469"/>
              <a:gd name="connsiteX3" fmla="*/ 899261 w 3055721"/>
              <a:gd name="connsiteY3" fmla="*/ 1697469 h 1697469"/>
              <a:gd name="connsiteX4" fmla="*/ 899261 w 3055721"/>
              <a:gd name="connsiteY4" fmla="*/ 0 h 1697469"/>
              <a:gd name="connsiteX0" fmla="*/ 1150722 w 3055721"/>
              <a:gd name="connsiteY0" fmla="*/ 638848 h 1697469"/>
              <a:gd name="connsiteX1" fmla="*/ 3055721 w 3055721"/>
              <a:gd name="connsiteY1" fmla="*/ 927075 h 1697469"/>
              <a:gd name="connsiteX2" fmla="*/ 1150722 w 3055721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133474 w 1384935"/>
              <a:gd name="connsiteY0" fmla="*/ 0 h 1697469"/>
              <a:gd name="connsiteX1" fmla="*/ 234213 w 1384935"/>
              <a:gd name="connsiteY1" fmla="*/ 0 h 1697469"/>
              <a:gd name="connsiteX2" fmla="*/ 234213 w 1384935"/>
              <a:gd name="connsiteY2" fmla="*/ 1697469 h 1697469"/>
              <a:gd name="connsiteX3" fmla="*/ 1133474 w 1384935"/>
              <a:gd name="connsiteY3" fmla="*/ 1697469 h 1697469"/>
              <a:gd name="connsiteX4" fmla="*/ 1133474 w 1384935"/>
              <a:gd name="connsiteY4" fmla="*/ 0 h 1697469"/>
              <a:gd name="connsiteX0" fmla="*/ 1384935 w 1384935"/>
              <a:gd name="connsiteY0" fmla="*/ 638848 h 1697469"/>
              <a:gd name="connsiteX1" fmla="*/ 0 w 1384935"/>
              <a:gd name="connsiteY1" fmla="*/ 1618590 h 169746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1099287 w 1150722"/>
              <a:gd name="connsiteY1" fmla="*/ 1361415 h 169746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842112 w 1150722"/>
              <a:gd name="connsiteY1" fmla="*/ 1513815 h 1697469"/>
              <a:gd name="connsiteX0" fmla="*/ 899261 w 899261"/>
              <a:gd name="connsiteY0" fmla="*/ 0 h 1697469"/>
              <a:gd name="connsiteX1" fmla="*/ 0 w 899261"/>
              <a:gd name="connsiteY1" fmla="*/ 0 h 1697469"/>
              <a:gd name="connsiteX2" fmla="*/ 0 w 899261"/>
              <a:gd name="connsiteY2" fmla="*/ 1697469 h 1697469"/>
              <a:gd name="connsiteX3" fmla="*/ 899261 w 899261"/>
              <a:gd name="connsiteY3" fmla="*/ 1697469 h 1697469"/>
              <a:gd name="connsiteX4" fmla="*/ 899261 w 899261"/>
              <a:gd name="connsiteY4" fmla="*/ 0 h 1697469"/>
              <a:gd name="connsiteX0" fmla="*/ 312522 w 899261"/>
              <a:gd name="connsiteY0" fmla="*/ 1029373 h 1697469"/>
              <a:gd name="connsiteX1" fmla="*/ 842112 w 899261"/>
              <a:gd name="connsiteY1" fmla="*/ 1513815 h 169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9261" h="1697469">
                <a:moveTo>
                  <a:pt x="899261" y="0"/>
                </a:moveTo>
                <a:lnTo>
                  <a:pt x="0" y="0"/>
                </a:lnTo>
                <a:lnTo>
                  <a:pt x="0" y="1697469"/>
                </a:lnTo>
                <a:lnTo>
                  <a:pt x="899261" y="1697469"/>
                </a:lnTo>
                <a:lnTo>
                  <a:pt x="899261" y="0"/>
                </a:lnTo>
                <a:close/>
              </a:path>
              <a:path w="899261" h="1697469">
                <a:moveTo>
                  <a:pt x="312522" y="1029373"/>
                </a:moveTo>
                <a:lnTo>
                  <a:pt x="842112" y="1513815"/>
                </a:lnTo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55" name="object 36">
            <a:extLst>
              <a:ext uri="{FF2B5EF4-FFF2-40B4-BE49-F238E27FC236}">
                <a16:creationId xmlns:a16="http://schemas.microsoft.com/office/drawing/2014/main" id="{5FF34EB8-2D56-4D65-B92B-AB2F3F449360}"/>
              </a:ext>
            </a:extLst>
          </p:cNvPr>
          <p:cNvSpPr/>
          <p:nvPr/>
        </p:nvSpPr>
        <p:spPr>
          <a:xfrm>
            <a:off x="6545951" y="3304199"/>
            <a:ext cx="1370576" cy="571500"/>
          </a:xfrm>
          <a:custGeom>
            <a:avLst/>
            <a:gdLst/>
            <a:ahLst/>
            <a:cxnLst/>
            <a:rect l="l" t="t" r="r" b="b"/>
            <a:pathLst>
              <a:path w="3651250" h="571500">
                <a:moveTo>
                  <a:pt x="571021" y="0"/>
                </a:moveTo>
                <a:lnTo>
                  <a:pt x="0" y="286706"/>
                </a:lnTo>
                <a:lnTo>
                  <a:pt x="571977" y="571500"/>
                </a:lnTo>
                <a:lnTo>
                  <a:pt x="571659" y="381158"/>
                </a:lnTo>
                <a:lnTo>
                  <a:pt x="476408" y="381158"/>
                </a:lnTo>
                <a:lnTo>
                  <a:pt x="476089" y="190660"/>
                </a:lnTo>
                <a:lnTo>
                  <a:pt x="571339" y="190500"/>
                </a:lnTo>
                <a:lnTo>
                  <a:pt x="571021" y="0"/>
                </a:lnTo>
                <a:close/>
              </a:path>
              <a:path w="3651250" h="571500">
                <a:moveTo>
                  <a:pt x="571339" y="190500"/>
                </a:moveTo>
                <a:lnTo>
                  <a:pt x="476089" y="190660"/>
                </a:lnTo>
                <a:lnTo>
                  <a:pt x="476408" y="381158"/>
                </a:lnTo>
                <a:lnTo>
                  <a:pt x="571658" y="380999"/>
                </a:lnTo>
                <a:lnTo>
                  <a:pt x="571339" y="190500"/>
                </a:lnTo>
                <a:close/>
              </a:path>
              <a:path w="3651250" h="571500">
                <a:moveTo>
                  <a:pt x="571658" y="380999"/>
                </a:moveTo>
                <a:lnTo>
                  <a:pt x="476408" y="381158"/>
                </a:lnTo>
                <a:lnTo>
                  <a:pt x="571659" y="381158"/>
                </a:lnTo>
                <a:lnTo>
                  <a:pt x="571658" y="380999"/>
                </a:lnTo>
                <a:close/>
              </a:path>
              <a:path w="3651250" h="571500">
                <a:moveTo>
                  <a:pt x="3650639" y="185348"/>
                </a:moveTo>
                <a:lnTo>
                  <a:pt x="571339" y="190500"/>
                </a:lnTo>
                <a:lnTo>
                  <a:pt x="571658" y="380999"/>
                </a:lnTo>
                <a:lnTo>
                  <a:pt x="3650957" y="375848"/>
                </a:lnTo>
                <a:lnTo>
                  <a:pt x="3650639" y="185348"/>
                </a:lnTo>
                <a:close/>
              </a:path>
            </a:pathLst>
          </a:custGeom>
          <a:solidFill>
            <a:srgbClr val="4285F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40">
            <a:extLst>
              <a:ext uri="{FF2B5EF4-FFF2-40B4-BE49-F238E27FC236}">
                <a16:creationId xmlns:a16="http://schemas.microsoft.com/office/drawing/2014/main" id="{00A46D82-0239-466C-AB3A-668DEC69ECA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90907" y="4629609"/>
            <a:ext cx="725620" cy="542452"/>
          </a:xfrm>
          <a:prstGeom prst="rect">
            <a:avLst/>
          </a:prstGeom>
        </p:spPr>
      </p:pic>
      <p:pic>
        <p:nvPicPr>
          <p:cNvPr id="57" name="object 41">
            <a:extLst>
              <a:ext uri="{FF2B5EF4-FFF2-40B4-BE49-F238E27FC236}">
                <a16:creationId xmlns:a16="http://schemas.microsoft.com/office/drawing/2014/main" id="{80576639-76F5-4C3B-950E-7492CD29B962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37203" y="4617022"/>
            <a:ext cx="548443" cy="638130"/>
          </a:xfrm>
          <a:prstGeom prst="rect">
            <a:avLst/>
          </a:prstGeom>
        </p:spPr>
      </p:pic>
      <p:sp>
        <p:nvSpPr>
          <p:cNvPr id="58" name="object 42">
            <a:extLst>
              <a:ext uri="{FF2B5EF4-FFF2-40B4-BE49-F238E27FC236}">
                <a16:creationId xmlns:a16="http://schemas.microsoft.com/office/drawing/2014/main" id="{3E826C4D-994B-441A-984A-234BB5C7B190}"/>
              </a:ext>
            </a:extLst>
          </p:cNvPr>
          <p:cNvSpPr txBox="1"/>
          <p:nvPr/>
        </p:nvSpPr>
        <p:spPr>
          <a:xfrm>
            <a:off x="7408732" y="5392057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B3C"/>
                </a:solidFill>
                <a:latin typeface="Calibri"/>
                <a:cs typeface="Calibri"/>
              </a:rPr>
              <a:t>chain</a:t>
            </a:r>
            <a:r>
              <a:rPr sz="1800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B3C"/>
                </a:solidFill>
                <a:latin typeface="Calibri"/>
                <a:cs typeface="Calibri"/>
              </a:rPr>
              <a:t>rule!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9" name="object 34">
            <a:extLst>
              <a:ext uri="{FF2B5EF4-FFF2-40B4-BE49-F238E27FC236}">
                <a16:creationId xmlns:a16="http://schemas.microsoft.com/office/drawing/2014/main" id="{FD4245E6-0197-47D4-8B0E-8273DAC69339}"/>
              </a:ext>
            </a:extLst>
          </p:cNvPr>
          <p:cNvSpPr/>
          <p:nvPr/>
        </p:nvSpPr>
        <p:spPr>
          <a:xfrm>
            <a:off x="7407757" y="2663572"/>
            <a:ext cx="899261" cy="1697469"/>
          </a:xfrm>
          <a:custGeom>
            <a:avLst/>
            <a:gdLst>
              <a:gd name="connsiteX0" fmla="*/ 899261 w 4956403"/>
              <a:gd name="connsiteY0" fmla="*/ 1492275 h 3189744"/>
              <a:gd name="connsiteX1" fmla="*/ 0 w 4956403"/>
              <a:gd name="connsiteY1" fmla="*/ 1492275 h 3189744"/>
              <a:gd name="connsiteX2" fmla="*/ 0 w 4956403"/>
              <a:gd name="connsiteY2" fmla="*/ 3189744 h 3189744"/>
              <a:gd name="connsiteX3" fmla="*/ 899261 w 4956403"/>
              <a:gd name="connsiteY3" fmla="*/ 3189744 h 3189744"/>
              <a:gd name="connsiteX4" fmla="*/ 899261 w 4956403"/>
              <a:gd name="connsiteY4" fmla="*/ 1492275 h 3189744"/>
              <a:gd name="connsiteX0" fmla="*/ 4956403 w 4956403"/>
              <a:gd name="connsiteY0" fmla="*/ 445198 h 3189744"/>
              <a:gd name="connsiteX1" fmla="*/ 4008221 w 4956403"/>
              <a:gd name="connsiteY1" fmla="*/ 0 h 3189744"/>
              <a:gd name="connsiteX2" fmla="*/ 4008221 w 4956403"/>
              <a:gd name="connsiteY2" fmla="*/ 445198 h 3189744"/>
              <a:gd name="connsiteX3" fmla="*/ 4956403 w 4956403"/>
              <a:gd name="connsiteY3" fmla="*/ 445198 h 3189744"/>
              <a:gd name="connsiteX0" fmla="*/ 899261 w 4008221"/>
              <a:gd name="connsiteY0" fmla="*/ 1492275 h 3189744"/>
              <a:gd name="connsiteX1" fmla="*/ 0 w 4008221"/>
              <a:gd name="connsiteY1" fmla="*/ 1492275 h 3189744"/>
              <a:gd name="connsiteX2" fmla="*/ 0 w 4008221"/>
              <a:gd name="connsiteY2" fmla="*/ 3189744 h 3189744"/>
              <a:gd name="connsiteX3" fmla="*/ 899261 w 4008221"/>
              <a:gd name="connsiteY3" fmla="*/ 3189744 h 3189744"/>
              <a:gd name="connsiteX4" fmla="*/ 899261 w 4008221"/>
              <a:gd name="connsiteY4" fmla="*/ 1492275 h 3189744"/>
              <a:gd name="connsiteX0" fmla="*/ 4008221 w 4008221"/>
              <a:gd name="connsiteY0" fmla="*/ 445198 h 3189744"/>
              <a:gd name="connsiteX1" fmla="*/ 4008221 w 4008221"/>
              <a:gd name="connsiteY1" fmla="*/ 0 h 3189744"/>
              <a:gd name="connsiteX2" fmla="*/ 4008221 w 4008221"/>
              <a:gd name="connsiteY2" fmla="*/ 445198 h 3189744"/>
              <a:gd name="connsiteX0" fmla="*/ 899261 w 5198846"/>
              <a:gd name="connsiteY0" fmla="*/ 1492275 h 3189744"/>
              <a:gd name="connsiteX1" fmla="*/ 0 w 5198846"/>
              <a:gd name="connsiteY1" fmla="*/ 1492275 h 3189744"/>
              <a:gd name="connsiteX2" fmla="*/ 0 w 5198846"/>
              <a:gd name="connsiteY2" fmla="*/ 3189744 h 3189744"/>
              <a:gd name="connsiteX3" fmla="*/ 899261 w 5198846"/>
              <a:gd name="connsiteY3" fmla="*/ 3189744 h 3189744"/>
              <a:gd name="connsiteX4" fmla="*/ 899261 w 5198846"/>
              <a:gd name="connsiteY4" fmla="*/ 1492275 h 3189744"/>
              <a:gd name="connsiteX0" fmla="*/ 5198846 w 5198846"/>
              <a:gd name="connsiteY0" fmla="*/ 1435798 h 3189744"/>
              <a:gd name="connsiteX1" fmla="*/ 4008221 w 5198846"/>
              <a:gd name="connsiteY1" fmla="*/ 0 h 3189744"/>
              <a:gd name="connsiteX2" fmla="*/ 5198846 w 5198846"/>
              <a:gd name="connsiteY2" fmla="*/ 1435798 h 3189744"/>
              <a:gd name="connsiteX0" fmla="*/ 899261 w 5198846"/>
              <a:gd name="connsiteY0" fmla="*/ 56477 h 1753946"/>
              <a:gd name="connsiteX1" fmla="*/ 0 w 5198846"/>
              <a:gd name="connsiteY1" fmla="*/ 56477 h 1753946"/>
              <a:gd name="connsiteX2" fmla="*/ 0 w 5198846"/>
              <a:gd name="connsiteY2" fmla="*/ 1753946 h 1753946"/>
              <a:gd name="connsiteX3" fmla="*/ 899261 w 5198846"/>
              <a:gd name="connsiteY3" fmla="*/ 1753946 h 1753946"/>
              <a:gd name="connsiteX4" fmla="*/ 899261 w 5198846"/>
              <a:gd name="connsiteY4" fmla="*/ 56477 h 1753946"/>
              <a:gd name="connsiteX0" fmla="*/ 5198846 w 5198846"/>
              <a:gd name="connsiteY0" fmla="*/ 0 h 1753946"/>
              <a:gd name="connsiteX1" fmla="*/ 3055721 w 5198846"/>
              <a:gd name="connsiteY1" fmla="*/ 983552 h 1753946"/>
              <a:gd name="connsiteX2" fmla="*/ 5198846 w 5198846"/>
              <a:gd name="connsiteY2" fmla="*/ 0 h 1753946"/>
              <a:gd name="connsiteX0" fmla="*/ 899261 w 3055721"/>
              <a:gd name="connsiteY0" fmla="*/ 0 h 1697469"/>
              <a:gd name="connsiteX1" fmla="*/ 0 w 3055721"/>
              <a:gd name="connsiteY1" fmla="*/ 0 h 1697469"/>
              <a:gd name="connsiteX2" fmla="*/ 0 w 3055721"/>
              <a:gd name="connsiteY2" fmla="*/ 1697469 h 1697469"/>
              <a:gd name="connsiteX3" fmla="*/ 899261 w 3055721"/>
              <a:gd name="connsiteY3" fmla="*/ 1697469 h 1697469"/>
              <a:gd name="connsiteX4" fmla="*/ 899261 w 3055721"/>
              <a:gd name="connsiteY4" fmla="*/ 0 h 1697469"/>
              <a:gd name="connsiteX0" fmla="*/ 1150722 w 3055721"/>
              <a:gd name="connsiteY0" fmla="*/ 638848 h 1697469"/>
              <a:gd name="connsiteX1" fmla="*/ 3055721 w 3055721"/>
              <a:gd name="connsiteY1" fmla="*/ 927075 h 1697469"/>
              <a:gd name="connsiteX2" fmla="*/ 1150722 w 3055721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224914 w 1476375"/>
              <a:gd name="connsiteY0" fmla="*/ 0 h 1697469"/>
              <a:gd name="connsiteX1" fmla="*/ 325653 w 1476375"/>
              <a:gd name="connsiteY1" fmla="*/ 0 h 1697469"/>
              <a:gd name="connsiteX2" fmla="*/ 325653 w 1476375"/>
              <a:gd name="connsiteY2" fmla="*/ 1697469 h 1697469"/>
              <a:gd name="connsiteX3" fmla="*/ 1224914 w 1476375"/>
              <a:gd name="connsiteY3" fmla="*/ 1697469 h 1697469"/>
              <a:gd name="connsiteX4" fmla="*/ 1224914 w 1476375"/>
              <a:gd name="connsiteY4" fmla="*/ 0 h 1697469"/>
              <a:gd name="connsiteX0" fmla="*/ 1476375 w 1476375"/>
              <a:gd name="connsiteY0" fmla="*/ 638848 h 1697469"/>
              <a:gd name="connsiteX1" fmla="*/ 0 w 1476375"/>
              <a:gd name="connsiteY1" fmla="*/ 1527150 h 1697469"/>
              <a:gd name="connsiteX2" fmla="*/ 1476375 w 1476375"/>
              <a:gd name="connsiteY2" fmla="*/ 638848 h 1697469"/>
              <a:gd name="connsiteX0" fmla="*/ 1133474 w 1384935"/>
              <a:gd name="connsiteY0" fmla="*/ 0 h 1697469"/>
              <a:gd name="connsiteX1" fmla="*/ 234213 w 1384935"/>
              <a:gd name="connsiteY1" fmla="*/ 0 h 1697469"/>
              <a:gd name="connsiteX2" fmla="*/ 234213 w 1384935"/>
              <a:gd name="connsiteY2" fmla="*/ 1697469 h 1697469"/>
              <a:gd name="connsiteX3" fmla="*/ 1133474 w 1384935"/>
              <a:gd name="connsiteY3" fmla="*/ 1697469 h 1697469"/>
              <a:gd name="connsiteX4" fmla="*/ 1133474 w 1384935"/>
              <a:gd name="connsiteY4" fmla="*/ 0 h 1697469"/>
              <a:gd name="connsiteX0" fmla="*/ 1384935 w 1384935"/>
              <a:gd name="connsiteY0" fmla="*/ 638848 h 1697469"/>
              <a:gd name="connsiteX1" fmla="*/ 0 w 1384935"/>
              <a:gd name="connsiteY1" fmla="*/ 1618590 h 169746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2718537"/>
              <a:gd name="connsiteY0" fmla="*/ 95910 h 1793379"/>
              <a:gd name="connsiteX1" fmla="*/ 0 w 2718537"/>
              <a:gd name="connsiteY1" fmla="*/ 95910 h 1793379"/>
              <a:gd name="connsiteX2" fmla="*/ 0 w 2718537"/>
              <a:gd name="connsiteY2" fmla="*/ 1793379 h 1793379"/>
              <a:gd name="connsiteX3" fmla="*/ 899261 w 2718537"/>
              <a:gd name="connsiteY3" fmla="*/ 1793379 h 1793379"/>
              <a:gd name="connsiteX4" fmla="*/ 899261 w 2718537"/>
              <a:gd name="connsiteY4" fmla="*/ 95910 h 1793379"/>
              <a:gd name="connsiteX0" fmla="*/ 1150722 w 2718537"/>
              <a:gd name="connsiteY0" fmla="*/ 734758 h 1793379"/>
              <a:gd name="connsiteX1" fmla="*/ 2718537 w 2718537"/>
              <a:gd name="connsiteY1" fmla="*/ 0 h 179337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1099287 w 1150722"/>
              <a:gd name="connsiteY1" fmla="*/ 1361415 h 1697469"/>
              <a:gd name="connsiteX0" fmla="*/ 899261 w 1150722"/>
              <a:gd name="connsiteY0" fmla="*/ 0 h 1697469"/>
              <a:gd name="connsiteX1" fmla="*/ 0 w 1150722"/>
              <a:gd name="connsiteY1" fmla="*/ 0 h 1697469"/>
              <a:gd name="connsiteX2" fmla="*/ 0 w 1150722"/>
              <a:gd name="connsiteY2" fmla="*/ 1697469 h 1697469"/>
              <a:gd name="connsiteX3" fmla="*/ 899261 w 1150722"/>
              <a:gd name="connsiteY3" fmla="*/ 1697469 h 1697469"/>
              <a:gd name="connsiteX4" fmla="*/ 899261 w 1150722"/>
              <a:gd name="connsiteY4" fmla="*/ 0 h 1697469"/>
              <a:gd name="connsiteX0" fmla="*/ 1150722 w 1150722"/>
              <a:gd name="connsiteY0" fmla="*/ 638848 h 1697469"/>
              <a:gd name="connsiteX1" fmla="*/ 842112 w 1150722"/>
              <a:gd name="connsiteY1" fmla="*/ 1513815 h 1697469"/>
              <a:gd name="connsiteX0" fmla="*/ 899261 w 899261"/>
              <a:gd name="connsiteY0" fmla="*/ 0 h 1697469"/>
              <a:gd name="connsiteX1" fmla="*/ 0 w 899261"/>
              <a:gd name="connsiteY1" fmla="*/ 0 h 1697469"/>
              <a:gd name="connsiteX2" fmla="*/ 0 w 899261"/>
              <a:gd name="connsiteY2" fmla="*/ 1697469 h 1697469"/>
              <a:gd name="connsiteX3" fmla="*/ 899261 w 899261"/>
              <a:gd name="connsiteY3" fmla="*/ 1697469 h 1697469"/>
              <a:gd name="connsiteX4" fmla="*/ 899261 w 899261"/>
              <a:gd name="connsiteY4" fmla="*/ 0 h 1697469"/>
              <a:gd name="connsiteX0" fmla="*/ 312522 w 899261"/>
              <a:gd name="connsiteY0" fmla="*/ 1029373 h 1697469"/>
              <a:gd name="connsiteX1" fmla="*/ 842112 w 899261"/>
              <a:gd name="connsiteY1" fmla="*/ 1513815 h 169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9261" h="1697469">
                <a:moveTo>
                  <a:pt x="899261" y="0"/>
                </a:moveTo>
                <a:lnTo>
                  <a:pt x="0" y="0"/>
                </a:lnTo>
                <a:lnTo>
                  <a:pt x="0" y="1697469"/>
                </a:lnTo>
                <a:lnTo>
                  <a:pt x="899261" y="1697469"/>
                </a:lnTo>
                <a:lnTo>
                  <a:pt x="899261" y="0"/>
                </a:lnTo>
                <a:close/>
              </a:path>
              <a:path w="899261" h="1697469">
                <a:moveTo>
                  <a:pt x="312522" y="1029373"/>
                </a:moveTo>
                <a:lnTo>
                  <a:pt x="842112" y="1513815"/>
                </a:lnTo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E44FD562-5DB4-4814-A604-0B5B45FDCC69}"/>
              </a:ext>
            </a:extLst>
          </p:cNvPr>
          <p:cNvSpPr/>
          <p:nvPr/>
        </p:nvSpPr>
        <p:spPr>
          <a:xfrm rot="16200000">
            <a:off x="7456636" y="1983420"/>
            <a:ext cx="788805" cy="571500"/>
          </a:xfrm>
          <a:custGeom>
            <a:avLst/>
            <a:gdLst/>
            <a:ahLst/>
            <a:cxnLst/>
            <a:rect l="l" t="t" r="r" b="b"/>
            <a:pathLst>
              <a:path w="3651250" h="571500">
                <a:moveTo>
                  <a:pt x="571021" y="0"/>
                </a:moveTo>
                <a:lnTo>
                  <a:pt x="0" y="286706"/>
                </a:lnTo>
                <a:lnTo>
                  <a:pt x="571977" y="571500"/>
                </a:lnTo>
                <a:lnTo>
                  <a:pt x="571659" y="381158"/>
                </a:lnTo>
                <a:lnTo>
                  <a:pt x="476408" y="381158"/>
                </a:lnTo>
                <a:lnTo>
                  <a:pt x="476089" y="190660"/>
                </a:lnTo>
                <a:lnTo>
                  <a:pt x="571339" y="190500"/>
                </a:lnTo>
                <a:lnTo>
                  <a:pt x="571021" y="0"/>
                </a:lnTo>
                <a:close/>
              </a:path>
              <a:path w="3651250" h="571500">
                <a:moveTo>
                  <a:pt x="571339" y="190500"/>
                </a:moveTo>
                <a:lnTo>
                  <a:pt x="476089" y="190660"/>
                </a:lnTo>
                <a:lnTo>
                  <a:pt x="476408" y="381158"/>
                </a:lnTo>
                <a:lnTo>
                  <a:pt x="571658" y="380999"/>
                </a:lnTo>
                <a:lnTo>
                  <a:pt x="571339" y="190500"/>
                </a:lnTo>
                <a:close/>
              </a:path>
              <a:path w="3651250" h="571500">
                <a:moveTo>
                  <a:pt x="571658" y="380999"/>
                </a:moveTo>
                <a:lnTo>
                  <a:pt x="476408" y="381158"/>
                </a:lnTo>
                <a:lnTo>
                  <a:pt x="571659" y="381158"/>
                </a:lnTo>
                <a:lnTo>
                  <a:pt x="571658" y="380999"/>
                </a:lnTo>
                <a:close/>
              </a:path>
              <a:path w="3651250" h="571500">
                <a:moveTo>
                  <a:pt x="3650639" y="185348"/>
                </a:moveTo>
                <a:lnTo>
                  <a:pt x="571339" y="190500"/>
                </a:lnTo>
                <a:lnTo>
                  <a:pt x="571658" y="380999"/>
                </a:lnTo>
                <a:lnTo>
                  <a:pt x="3650957" y="375848"/>
                </a:lnTo>
                <a:lnTo>
                  <a:pt x="3650639" y="185348"/>
                </a:lnTo>
                <a:close/>
              </a:path>
            </a:pathLst>
          </a:custGeom>
          <a:solidFill>
            <a:srgbClr val="4285F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4">
            <a:extLst>
              <a:ext uri="{FF2B5EF4-FFF2-40B4-BE49-F238E27FC236}">
                <a16:creationId xmlns:a16="http://schemas.microsoft.com/office/drawing/2014/main" id="{CC6B56C9-70F4-42BF-BB33-EE68B13A8C2A}"/>
              </a:ext>
            </a:extLst>
          </p:cNvPr>
          <p:cNvSpPr/>
          <p:nvPr/>
        </p:nvSpPr>
        <p:spPr>
          <a:xfrm>
            <a:off x="3535696" y="4558833"/>
            <a:ext cx="652780" cy="807720"/>
          </a:xfrm>
          <a:custGeom>
            <a:avLst/>
            <a:gdLst/>
            <a:ahLst/>
            <a:cxnLst/>
            <a:rect l="l" t="t" r="r" b="b"/>
            <a:pathLst>
              <a:path w="652779" h="807720">
                <a:moveTo>
                  <a:pt x="0" y="0"/>
                </a:moveTo>
                <a:lnTo>
                  <a:pt x="652316" y="0"/>
                </a:lnTo>
                <a:lnTo>
                  <a:pt x="652316" y="807707"/>
                </a:lnTo>
                <a:lnTo>
                  <a:pt x="0" y="80770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D4B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69166B6B-086C-4CBC-AA87-CAD2DB9E2CC3}"/>
              </a:ext>
            </a:extLst>
          </p:cNvPr>
          <p:cNvSpPr/>
          <p:nvPr/>
        </p:nvSpPr>
        <p:spPr>
          <a:xfrm>
            <a:off x="5391062" y="4547185"/>
            <a:ext cx="652780" cy="807720"/>
          </a:xfrm>
          <a:custGeom>
            <a:avLst/>
            <a:gdLst/>
            <a:ahLst/>
            <a:cxnLst/>
            <a:rect l="l" t="t" r="r" b="b"/>
            <a:pathLst>
              <a:path w="652779" h="807720">
                <a:moveTo>
                  <a:pt x="0" y="0"/>
                </a:moveTo>
                <a:lnTo>
                  <a:pt x="652316" y="0"/>
                </a:lnTo>
                <a:lnTo>
                  <a:pt x="652316" y="807707"/>
                </a:lnTo>
                <a:lnTo>
                  <a:pt x="0" y="80770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D4B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4">
            <a:extLst>
              <a:ext uri="{FF2B5EF4-FFF2-40B4-BE49-F238E27FC236}">
                <a16:creationId xmlns:a16="http://schemas.microsoft.com/office/drawing/2014/main" id="{59404133-57D6-4BC8-920D-50F02A5C8D9B}"/>
              </a:ext>
            </a:extLst>
          </p:cNvPr>
          <p:cNvSpPr/>
          <p:nvPr/>
        </p:nvSpPr>
        <p:spPr>
          <a:xfrm>
            <a:off x="7103237" y="4574181"/>
            <a:ext cx="652780" cy="807720"/>
          </a:xfrm>
          <a:custGeom>
            <a:avLst/>
            <a:gdLst/>
            <a:ahLst/>
            <a:cxnLst/>
            <a:rect l="l" t="t" r="r" b="b"/>
            <a:pathLst>
              <a:path w="652779" h="807720">
                <a:moveTo>
                  <a:pt x="0" y="0"/>
                </a:moveTo>
                <a:lnTo>
                  <a:pt x="652316" y="0"/>
                </a:lnTo>
                <a:lnTo>
                  <a:pt x="652316" y="807707"/>
                </a:lnTo>
                <a:lnTo>
                  <a:pt x="0" y="80770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D4B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47">
            <a:extLst>
              <a:ext uri="{FF2B5EF4-FFF2-40B4-BE49-F238E27FC236}">
                <a16:creationId xmlns:a16="http://schemas.microsoft.com/office/drawing/2014/main" id="{5637CD95-B5DF-4347-8020-76A1822901F9}"/>
              </a:ext>
            </a:extLst>
          </p:cNvPr>
          <p:cNvSpPr/>
          <p:nvPr/>
        </p:nvSpPr>
        <p:spPr>
          <a:xfrm>
            <a:off x="3549502" y="5389894"/>
            <a:ext cx="3971925" cy="1000760"/>
          </a:xfrm>
          <a:custGeom>
            <a:avLst/>
            <a:gdLst/>
            <a:ahLst/>
            <a:cxnLst/>
            <a:rect l="l" t="t" r="r" b="b"/>
            <a:pathLst>
              <a:path w="3971925" h="1000760">
                <a:moveTo>
                  <a:pt x="3971493" y="30441"/>
                </a:moveTo>
                <a:lnTo>
                  <a:pt x="3832809" y="0"/>
                </a:lnTo>
                <a:lnTo>
                  <a:pt x="3846042" y="52336"/>
                </a:lnTo>
                <a:lnTo>
                  <a:pt x="248958" y="961745"/>
                </a:lnTo>
                <a:lnTo>
                  <a:pt x="1922005" y="97205"/>
                </a:lnTo>
                <a:lnTo>
                  <a:pt x="1946783" y="145148"/>
                </a:lnTo>
                <a:lnTo>
                  <a:pt x="1998357" y="74447"/>
                </a:lnTo>
                <a:lnTo>
                  <a:pt x="2030463" y="30441"/>
                </a:lnTo>
                <a:lnTo>
                  <a:pt x="1888477" y="32321"/>
                </a:lnTo>
                <a:lnTo>
                  <a:pt x="1913255" y="80276"/>
                </a:lnTo>
                <a:lnTo>
                  <a:pt x="178816" y="976541"/>
                </a:lnTo>
                <a:lnTo>
                  <a:pt x="72415" y="155155"/>
                </a:lnTo>
                <a:lnTo>
                  <a:pt x="125945" y="148221"/>
                </a:lnTo>
                <a:lnTo>
                  <a:pt x="122135" y="142570"/>
                </a:lnTo>
                <a:lnTo>
                  <a:pt x="46659" y="30441"/>
                </a:lnTo>
                <a:lnTo>
                  <a:pt x="0" y="164541"/>
                </a:lnTo>
                <a:lnTo>
                  <a:pt x="53530" y="157607"/>
                </a:lnTo>
                <a:lnTo>
                  <a:pt x="161671" y="992466"/>
                </a:lnTo>
                <a:lnTo>
                  <a:pt x="171119" y="991247"/>
                </a:lnTo>
                <a:lnTo>
                  <a:pt x="173456" y="1000480"/>
                </a:lnTo>
                <a:lnTo>
                  <a:pt x="3850703" y="70802"/>
                </a:lnTo>
                <a:lnTo>
                  <a:pt x="3863937" y="123126"/>
                </a:lnTo>
                <a:lnTo>
                  <a:pt x="3949700" y="49212"/>
                </a:lnTo>
                <a:lnTo>
                  <a:pt x="3971493" y="30441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6">
            <a:extLst>
              <a:ext uri="{FF2B5EF4-FFF2-40B4-BE49-F238E27FC236}">
                <a16:creationId xmlns:a16="http://schemas.microsoft.com/office/drawing/2014/main" id="{FE7C14B9-6F29-4963-B730-A5FCBA6CBC58}"/>
              </a:ext>
            </a:extLst>
          </p:cNvPr>
          <p:cNvSpPr txBox="1"/>
          <p:nvPr/>
        </p:nvSpPr>
        <p:spPr>
          <a:xfrm>
            <a:off x="1791034" y="6511430"/>
            <a:ext cx="41421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What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happens</a:t>
            </a:r>
            <a:r>
              <a:rPr sz="24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if</a:t>
            </a:r>
            <a:r>
              <a:rPr sz="24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these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small?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6" name="object 48">
            <a:extLst>
              <a:ext uri="{FF2B5EF4-FFF2-40B4-BE49-F238E27FC236}">
                <a16:creationId xmlns:a16="http://schemas.microsoft.com/office/drawing/2014/main" id="{D338D675-784C-45D0-B5F9-E8999EE3E183}"/>
              </a:ext>
            </a:extLst>
          </p:cNvPr>
          <p:cNvSpPr txBox="1"/>
          <p:nvPr/>
        </p:nvSpPr>
        <p:spPr>
          <a:xfrm>
            <a:off x="6545951" y="5864899"/>
            <a:ext cx="4003675" cy="132397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82880" marR="175895" indent="1270" algn="ctr">
              <a:lnSpc>
                <a:spcPct val="100000"/>
              </a:lnSpc>
              <a:spcBef>
                <a:spcPts val="265"/>
              </a:spcBef>
            </a:pP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Vanishing</a:t>
            </a:r>
            <a:r>
              <a:rPr sz="2000" b="1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b="1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problem:</a:t>
            </a:r>
            <a:r>
              <a:rPr sz="2000" b="1" spc="5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these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small,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gradient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gets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backpropagates</a:t>
            </a:r>
            <a:r>
              <a:rPr sz="2000" spc="-8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further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2" grpId="0" animBg="1"/>
      <p:bldP spid="44" grpId="0" animBg="1"/>
      <p:bldP spid="46" grpId="0" animBg="1"/>
      <p:bldP spid="46" grpId="1" animBg="1"/>
      <p:bldP spid="47" grpId="0" animBg="1"/>
      <p:bldP spid="47" grpId="1" animBg="1"/>
      <p:bldP spid="50" grpId="0"/>
      <p:bldP spid="50" grpId="1"/>
      <p:bldP spid="53" grpId="0"/>
      <p:bldP spid="53" grpId="1"/>
      <p:bldP spid="54" grpId="0" animBg="1"/>
      <p:bldP spid="54" grpId="1" animBg="1"/>
      <p:bldP spid="55" grpId="0" animBg="1"/>
      <p:bldP spid="55" grpId="1" animBg="1"/>
      <p:bldP spid="58" grpId="0"/>
      <p:bldP spid="58" grpId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3" grpId="0" animBg="1"/>
      <p:bldP spid="64" grpId="0" animBg="1"/>
      <p:bldP spid="65" grpId="0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17152"/>
            <a:ext cx="5649123" cy="790724"/>
          </a:xfrm>
          <a:prstGeom prst="rect">
            <a:avLst/>
          </a:prstGeom>
        </p:spPr>
        <p:txBody>
          <a:bodyPr vert="horz" wrap="square" lIns="0" tIns="77973" rIns="0" bIns="0" rtlCol="0">
            <a:spAutoFit/>
          </a:bodyPr>
          <a:lstStyle/>
          <a:p>
            <a:pPr marL="311340" indent="-300201">
              <a:spcBef>
                <a:spcPts val="614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spc="-9" dirty="0">
                <a:latin typeface="Calibri"/>
                <a:cs typeface="Calibri"/>
              </a:rPr>
              <a:t>Recall:</a:t>
            </a:r>
            <a:endParaRPr sz="2105" dirty="0">
              <a:latin typeface="Calibri"/>
              <a:cs typeface="Calibri"/>
            </a:endParaRPr>
          </a:p>
          <a:p>
            <a:pPr marL="311340" indent="-300201">
              <a:spcBef>
                <a:spcPts val="526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1470370" algn="l"/>
                <a:tab pos="5513889" algn="l"/>
              </a:tabLst>
            </a:pPr>
            <a:r>
              <a:rPr sz="2105" dirty="0">
                <a:latin typeface="Calibri"/>
                <a:cs typeface="Calibri"/>
              </a:rPr>
              <a:t>What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if</a:t>
            </a:r>
            <a:r>
              <a:rPr sz="2105" dirty="0">
                <a:latin typeface="Calibri"/>
                <a:cs typeface="Calibri"/>
              </a:rPr>
              <a:t>	were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identity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function,</a:t>
            </a:r>
            <a:r>
              <a:rPr sz="2105" dirty="0">
                <a:latin typeface="Calibri"/>
                <a:cs typeface="Calibri"/>
              </a:rPr>
              <a:t>	</a:t>
            </a:r>
            <a:r>
              <a:rPr sz="2105" spc="-44" dirty="0">
                <a:latin typeface="Calibri"/>
                <a:cs typeface="Calibri"/>
              </a:rPr>
              <a:t>?</a:t>
            </a:r>
            <a:endParaRPr sz="2105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4482" y="1749956"/>
            <a:ext cx="2846553" cy="3438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361994" y="2530602"/>
            <a:ext cx="4123085" cy="1153439"/>
            <a:chOff x="3833152" y="2002883"/>
            <a:chExt cx="4700905" cy="1315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152" y="2002883"/>
              <a:ext cx="4700653" cy="494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6505" y="2971800"/>
              <a:ext cx="760960" cy="3460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004" y="2493344"/>
              <a:ext cx="399430" cy="4806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3391" y="2426005"/>
              <a:ext cx="214820" cy="5319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9749" y="2644597"/>
              <a:ext cx="757523" cy="17747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45753" y="6271649"/>
            <a:ext cx="8519632" cy="38917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R="5013" algn="r">
              <a:spcBef>
                <a:spcPts val="88"/>
              </a:spcBef>
            </a:pPr>
            <a:r>
              <a:rPr sz="1228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228" dirty="0">
                <a:latin typeface="Calibri"/>
                <a:cs typeface="Calibri"/>
              </a:rPr>
              <a:t>:</a:t>
            </a:r>
            <a:r>
              <a:rPr sz="1228" spc="-26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“On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the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spc="-9" dirty="0">
                <a:latin typeface="Calibri"/>
                <a:cs typeface="Calibri"/>
              </a:rPr>
              <a:t>difficulty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of</a:t>
            </a:r>
            <a:r>
              <a:rPr sz="1228" spc="-26" dirty="0">
                <a:latin typeface="Calibri"/>
                <a:cs typeface="Calibri"/>
              </a:rPr>
              <a:t> </a:t>
            </a:r>
            <a:r>
              <a:rPr sz="1228" spc="-9" dirty="0">
                <a:latin typeface="Calibri"/>
                <a:cs typeface="Calibri"/>
              </a:rPr>
              <a:t>training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spc="-9" dirty="0">
                <a:latin typeface="Calibri"/>
                <a:cs typeface="Calibri"/>
              </a:rPr>
              <a:t>recurrent</a:t>
            </a:r>
            <a:r>
              <a:rPr sz="1228" spc="-18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neural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spc="-18" dirty="0">
                <a:latin typeface="Calibri"/>
                <a:cs typeface="Calibri"/>
              </a:rPr>
              <a:t>networks”,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spc="-9" dirty="0">
                <a:latin typeface="Calibri"/>
                <a:cs typeface="Calibri"/>
              </a:rPr>
              <a:t>Pascanu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et</a:t>
            </a:r>
            <a:r>
              <a:rPr sz="1228" spc="-18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al,</a:t>
            </a:r>
            <a:r>
              <a:rPr sz="1228" spc="-22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2013.</a:t>
            </a:r>
            <a:r>
              <a:rPr sz="1228" spc="-26" dirty="0">
                <a:latin typeface="Calibri"/>
                <a:cs typeface="Calibri"/>
              </a:rPr>
              <a:t> </a:t>
            </a:r>
            <a:r>
              <a:rPr sz="1228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8"/>
              </a:rPr>
              <a:t>http://proceedings.mlr.press/v28/pascanu13.pdf</a:t>
            </a:r>
            <a:endParaRPr sz="1228">
              <a:latin typeface="Calibri"/>
              <a:cs typeface="Calibri"/>
            </a:endParaRPr>
          </a:p>
          <a:p>
            <a:pPr marR="4456" algn="r">
              <a:spcBef>
                <a:spcPts val="22"/>
              </a:spcBef>
            </a:pPr>
            <a:r>
              <a:rPr sz="1228" dirty="0">
                <a:latin typeface="Calibri"/>
                <a:cs typeface="Calibri"/>
              </a:rPr>
              <a:t>(and</a:t>
            </a:r>
            <a:r>
              <a:rPr sz="1228" spc="66" dirty="0">
                <a:latin typeface="Calibri"/>
                <a:cs typeface="Calibri"/>
              </a:rPr>
              <a:t> </a:t>
            </a:r>
            <a:r>
              <a:rPr sz="1228" spc="-9" dirty="0">
                <a:latin typeface="Calibri"/>
                <a:cs typeface="Calibri"/>
              </a:rPr>
              <a:t>supplemental</a:t>
            </a:r>
            <a:r>
              <a:rPr sz="1228" spc="70" dirty="0">
                <a:latin typeface="Calibri"/>
                <a:cs typeface="Calibri"/>
              </a:rPr>
              <a:t> </a:t>
            </a:r>
            <a:r>
              <a:rPr sz="1228" spc="-9" dirty="0">
                <a:latin typeface="Calibri"/>
                <a:cs typeface="Calibri"/>
              </a:rPr>
              <a:t>materials),</a:t>
            </a:r>
            <a:r>
              <a:rPr sz="1228" spc="70" dirty="0">
                <a:latin typeface="Calibri"/>
                <a:cs typeface="Calibri"/>
              </a:rPr>
              <a:t> </a:t>
            </a:r>
            <a:r>
              <a:rPr sz="1228" dirty="0">
                <a:latin typeface="Calibri"/>
                <a:cs typeface="Calibri"/>
              </a:rPr>
              <a:t>at</a:t>
            </a:r>
            <a:r>
              <a:rPr sz="1228" spc="79" dirty="0">
                <a:latin typeface="Calibri"/>
                <a:cs typeface="Calibri"/>
              </a:rPr>
              <a:t> </a:t>
            </a:r>
            <a:r>
              <a:rPr sz="1228" u="sng" spc="-1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9"/>
              </a:rPr>
              <a:t>http://proceedings.mlr.press/v28/pascanu13-</a:t>
            </a:r>
            <a:r>
              <a:rPr sz="1228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9"/>
              </a:rPr>
              <a:t>supp.pdf</a:t>
            </a:r>
            <a:endParaRPr sz="1228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83520" y="3745985"/>
            <a:ext cx="379796" cy="21017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44899" y="3778551"/>
            <a:ext cx="1105740" cy="2718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31993" y="3429158"/>
            <a:ext cx="157062" cy="2717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35875" y="3760964"/>
            <a:ext cx="133023" cy="2717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92572" y="4120960"/>
            <a:ext cx="2501001" cy="50219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67475" y="5553411"/>
            <a:ext cx="3776664" cy="486973"/>
          </a:xfrm>
          <a:prstGeom prst="rect">
            <a:avLst/>
          </a:prstGeom>
        </p:spPr>
        <p:txBody>
          <a:bodyPr vert="horz" wrap="square" lIns="0" tIns="25063" rIns="0" bIns="0" rtlCol="0">
            <a:spAutoFit/>
          </a:bodyPr>
          <a:lstStyle/>
          <a:p>
            <a:pPr marL="33418" marR="26734" indent="439997">
              <a:lnSpc>
                <a:spcPts val="1833"/>
              </a:lnSpc>
              <a:spcBef>
                <a:spcPts val="197"/>
              </a:spcBef>
              <a:tabLst>
                <a:tab pos="2561452" algn="l"/>
              </a:tabLst>
            </a:pP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If</a:t>
            </a:r>
            <a:r>
              <a:rPr sz="1579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i="1" dirty="0">
                <a:solidFill>
                  <a:srgbClr val="FF30EE"/>
                </a:solidFill>
                <a:latin typeface="Calibri"/>
                <a:cs typeface="Calibri"/>
              </a:rPr>
              <a:t>W</a:t>
            </a:r>
            <a:r>
              <a:rPr sz="1579" i="1" baseline="-13888" dirty="0">
                <a:solidFill>
                  <a:srgbClr val="FF30EE"/>
                </a:solidFill>
                <a:latin typeface="Calibri"/>
                <a:cs typeface="Calibri"/>
              </a:rPr>
              <a:t>h</a:t>
            </a:r>
            <a:r>
              <a:rPr sz="1579" i="1" spc="151" baseline="-1388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 “small”,</a:t>
            </a:r>
            <a:r>
              <a:rPr sz="1579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then</a:t>
            </a:r>
            <a:r>
              <a:rPr sz="1579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term</a:t>
            </a:r>
            <a:r>
              <a:rPr sz="1579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18" dirty="0">
                <a:solidFill>
                  <a:srgbClr val="FF30EE"/>
                </a:solidFill>
                <a:latin typeface="Calibri"/>
                <a:cs typeface="Calibri"/>
              </a:rPr>
              <a:t>gets </a:t>
            </a: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exponentially</a:t>
            </a:r>
            <a:r>
              <a:rPr sz="1579" spc="-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problematic</a:t>
            </a:r>
            <a:r>
              <a:rPr sz="1579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as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	becomes</a:t>
            </a:r>
            <a:r>
              <a:rPr sz="1579" spc="-5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large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00197" y="5127447"/>
            <a:ext cx="111390" cy="408243"/>
          </a:xfrm>
          <a:custGeom>
            <a:avLst/>
            <a:gdLst/>
            <a:ahLst/>
            <a:cxnLst/>
            <a:rect l="l" t="t" r="r" b="b"/>
            <a:pathLst>
              <a:path w="127000" h="465454">
                <a:moveTo>
                  <a:pt x="73025" y="114300"/>
                </a:moveTo>
                <a:lnTo>
                  <a:pt x="53975" y="114300"/>
                </a:lnTo>
                <a:lnTo>
                  <a:pt x="53973" y="465113"/>
                </a:lnTo>
                <a:lnTo>
                  <a:pt x="73023" y="465113"/>
                </a:lnTo>
                <a:lnTo>
                  <a:pt x="73025" y="114300"/>
                </a:lnTo>
                <a:close/>
              </a:path>
              <a:path w="127000" h="465454">
                <a:moveTo>
                  <a:pt x="63500" y="0"/>
                </a:moveTo>
                <a:lnTo>
                  <a:pt x="0" y="127000"/>
                </a:lnTo>
                <a:lnTo>
                  <a:pt x="53974" y="127000"/>
                </a:lnTo>
                <a:lnTo>
                  <a:pt x="53975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65454">
                <a:moveTo>
                  <a:pt x="120650" y="114300"/>
                </a:moveTo>
                <a:lnTo>
                  <a:pt x="73025" y="114300"/>
                </a:lnTo>
                <a:lnTo>
                  <a:pt x="73024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86908" y="5847945"/>
            <a:ext cx="113952" cy="18929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484730" y="4790239"/>
            <a:ext cx="342523" cy="337510"/>
          </a:xfrm>
          <a:custGeom>
            <a:avLst/>
            <a:gdLst/>
            <a:ahLst/>
            <a:cxnLst/>
            <a:rect l="l" t="t" r="r" b="b"/>
            <a:pathLst>
              <a:path w="390525" h="384810">
                <a:moveTo>
                  <a:pt x="0" y="0"/>
                </a:moveTo>
                <a:lnTo>
                  <a:pt x="390294" y="0"/>
                </a:lnTo>
                <a:lnTo>
                  <a:pt x="390294" y="384466"/>
                </a:lnTo>
                <a:lnTo>
                  <a:pt x="0" y="38446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D4B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5414" y="2631439"/>
            <a:ext cx="8660540" cy="24696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R="156505" algn="r">
              <a:spcBef>
                <a:spcPts val="88"/>
              </a:spcBef>
            </a:pPr>
            <a:r>
              <a:rPr sz="1579" dirty="0">
                <a:latin typeface="Calibri"/>
                <a:cs typeface="Calibri"/>
              </a:rPr>
              <a:t>(chain</a:t>
            </a:r>
            <a:r>
              <a:rPr sz="1579" spc="-31" dirty="0">
                <a:latin typeface="Calibri"/>
                <a:cs typeface="Calibri"/>
              </a:rPr>
              <a:t> </a:t>
            </a:r>
            <a:r>
              <a:rPr sz="1579" spc="-18" dirty="0">
                <a:latin typeface="Calibri"/>
                <a:cs typeface="Calibri"/>
              </a:rPr>
              <a:t>rule)</a:t>
            </a:r>
            <a:endParaRPr sz="1579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9" dirty="0">
              <a:latin typeface="Calibri"/>
              <a:cs typeface="Calibri"/>
            </a:endParaRPr>
          </a:p>
          <a:p>
            <a:pPr>
              <a:spcBef>
                <a:spcPts val="149"/>
              </a:spcBef>
            </a:pPr>
            <a:endParaRPr sz="1579" dirty="0">
              <a:latin typeface="Calibri"/>
              <a:cs typeface="Calibri"/>
            </a:endParaRPr>
          </a:p>
          <a:p>
            <a:pPr marL="311340" marR="1570065" indent="-300758">
              <a:lnSpc>
                <a:spcPts val="2465"/>
              </a:lnSpc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2925146" algn="l"/>
                <a:tab pos="4677894" algn="l"/>
                <a:tab pos="5560674" algn="l"/>
                <a:tab pos="5606901" algn="l"/>
              </a:tabLst>
            </a:pPr>
            <a:r>
              <a:rPr sz="2105" dirty="0">
                <a:latin typeface="Calibri"/>
                <a:cs typeface="Calibri"/>
              </a:rPr>
              <a:t>Consider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loss</a:t>
            </a:r>
            <a:r>
              <a:rPr sz="2105" dirty="0">
                <a:latin typeface="Calibri"/>
                <a:cs typeface="Calibri"/>
              </a:rPr>
              <a:t>	on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step</a:t>
            </a:r>
            <a:r>
              <a:rPr sz="2105" dirty="0">
                <a:latin typeface="Calibri"/>
                <a:cs typeface="Calibri"/>
              </a:rPr>
              <a:t>		,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with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respect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hidden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state</a:t>
            </a:r>
            <a:r>
              <a:rPr sz="2105" dirty="0">
                <a:latin typeface="Calibri"/>
                <a:cs typeface="Calibri"/>
              </a:rPr>
              <a:t>	on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some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previous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step</a:t>
            </a:r>
            <a:r>
              <a:rPr sz="2105" dirty="0">
                <a:latin typeface="Calibri"/>
                <a:cs typeface="Calibri"/>
              </a:rPr>
              <a:t>	</a:t>
            </a:r>
            <a:r>
              <a:rPr sz="2105" i="1" dirty="0">
                <a:latin typeface="Calibri"/>
                <a:cs typeface="Calibri"/>
              </a:rPr>
              <a:t>.</a:t>
            </a:r>
            <a:r>
              <a:rPr sz="2105" i="1" spc="-13" dirty="0">
                <a:latin typeface="Calibri"/>
                <a:cs typeface="Calibri"/>
              </a:rPr>
              <a:t> </a:t>
            </a:r>
            <a:r>
              <a:rPr sz="2105" i="1" spc="-22" dirty="0">
                <a:latin typeface="Calibri"/>
                <a:cs typeface="Calibri"/>
              </a:rPr>
              <a:t>Let</a:t>
            </a:r>
            <a:endParaRPr sz="2105" dirty="0">
              <a:latin typeface="Calibri"/>
              <a:cs typeface="Calibri"/>
            </a:endParaRPr>
          </a:p>
          <a:p>
            <a:pPr marR="6127" algn="r">
              <a:spcBef>
                <a:spcPts val="1824"/>
              </a:spcBef>
            </a:pPr>
            <a:r>
              <a:rPr sz="1579" dirty="0">
                <a:latin typeface="Calibri"/>
                <a:cs typeface="Calibri"/>
              </a:rPr>
              <a:t>(chain</a:t>
            </a:r>
            <a:r>
              <a:rPr sz="1579" spc="-31" dirty="0">
                <a:latin typeface="Calibri"/>
                <a:cs typeface="Calibri"/>
              </a:rPr>
              <a:t> </a:t>
            </a:r>
            <a:r>
              <a:rPr sz="1579" spc="-18" dirty="0">
                <a:latin typeface="Calibri"/>
                <a:cs typeface="Calibri"/>
              </a:rPr>
              <a:t>rule)</a:t>
            </a:r>
            <a:endParaRPr sz="1579" dirty="0">
              <a:latin typeface="Calibri"/>
              <a:cs typeface="Calibri"/>
            </a:endParaRPr>
          </a:p>
          <a:p>
            <a:pPr>
              <a:spcBef>
                <a:spcPts val="934"/>
              </a:spcBef>
            </a:pPr>
            <a:endParaRPr sz="1579" dirty="0">
              <a:latin typeface="Calibri"/>
              <a:cs typeface="Calibri"/>
            </a:endParaRPr>
          </a:p>
          <a:p>
            <a:pPr marR="4456" algn="r">
              <a:tabLst>
                <a:tab pos="1400751" algn="l"/>
              </a:tabLst>
            </a:pPr>
            <a:r>
              <a:rPr sz="1579" dirty="0">
                <a:latin typeface="Calibri"/>
                <a:cs typeface="Calibri"/>
              </a:rPr>
              <a:t>(value</a:t>
            </a:r>
            <a:r>
              <a:rPr sz="1579" spc="-48" dirty="0">
                <a:latin typeface="Calibri"/>
                <a:cs typeface="Calibri"/>
              </a:rPr>
              <a:t> </a:t>
            </a:r>
            <a:r>
              <a:rPr sz="1579" spc="-22" dirty="0">
                <a:latin typeface="Calibri"/>
                <a:cs typeface="Calibri"/>
              </a:rPr>
              <a:t>of</a:t>
            </a:r>
            <a:r>
              <a:rPr sz="1579" dirty="0">
                <a:latin typeface="Calibri"/>
                <a:cs typeface="Calibri"/>
              </a:rPr>
              <a:t>	</a:t>
            </a:r>
            <a:r>
              <a:rPr sz="1579" spc="-44" dirty="0">
                <a:latin typeface="Calibri"/>
                <a:cs typeface="Calibri"/>
              </a:rPr>
              <a:t>)</a:t>
            </a:r>
            <a:endParaRPr sz="1579" dirty="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51306" y="2262245"/>
            <a:ext cx="867065" cy="2274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61375" y="2250138"/>
            <a:ext cx="115365" cy="22742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411238" y="4807277"/>
            <a:ext cx="539760" cy="39011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080769" y="4772540"/>
            <a:ext cx="2702311" cy="568644"/>
            <a:chOff x="4652658" y="4559012"/>
            <a:chExt cx="3081020" cy="648335"/>
          </a:xfrm>
        </p:grpSpPr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9506" y="4559012"/>
              <a:ext cx="2153594" cy="56456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2658" y="4822513"/>
              <a:ext cx="134187" cy="4994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1515" y="4560769"/>
              <a:ext cx="781232" cy="6463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40603" y="4846197"/>
              <a:ext cx="647998" cy="248168"/>
            </a:xfrm>
            <a:prstGeom prst="rect">
              <a:avLst/>
            </a:prstGeom>
          </p:spPr>
        </p:pic>
      </p:grpSp>
      <p:sp>
        <p:nvSpPr>
          <p:cNvPr id="33" name="標題 1">
            <a:extLst>
              <a:ext uri="{FF2B5EF4-FFF2-40B4-BE49-F238E27FC236}">
                <a16:creationId xmlns:a16="http://schemas.microsoft.com/office/drawing/2014/main" id="{06C92B59-4607-4631-94CE-180AB841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9578524" cy="492443"/>
          </a:xfrm>
        </p:spPr>
        <p:txBody>
          <a:bodyPr/>
          <a:lstStyle/>
          <a:p>
            <a:r>
              <a:rPr lang="en-US" altLang="zh-CN" sz="3200" dirty="0"/>
              <a:t>Vanishing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proof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sketch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71679" y="1738540"/>
            <a:ext cx="2985241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2849400" algn="l"/>
              </a:tabLst>
            </a:pPr>
            <a:r>
              <a:rPr sz="2105" dirty="0">
                <a:latin typeface="Calibri"/>
                <a:cs typeface="Calibri"/>
              </a:rPr>
              <a:t>What’s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wrong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with</a:t>
            </a:r>
            <a:r>
              <a:rPr sz="2105" dirty="0">
                <a:latin typeface="Calibri"/>
                <a:cs typeface="Calibri"/>
              </a:rPr>
              <a:t>	</a:t>
            </a:r>
            <a:r>
              <a:rPr sz="2105" spc="-44" dirty="0">
                <a:latin typeface="Calibri"/>
                <a:cs typeface="Calibri"/>
              </a:rPr>
              <a:t>?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1679" y="2128849"/>
            <a:ext cx="5966026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4000076" algn="l"/>
              </a:tabLst>
            </a:pPr>
            <a:r>
              <a:rPr sz="2105" dirty="0">
                <a:latin typeface="Calibri"/>
                <a:cs typeface="Calibri"/>
              </a:rPr>
              <a:t>Consider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if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eigenvalues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of</a:t>
            </a:r>
            <a:r>
              <a:rPr sz="2105" dirty="0">
                <a:latin typeface="Calibri"/>
                <a:cs typeface="Calibri"/>
              </a:rPr>
              <a:t>	are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all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less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than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1: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1679" y="3120661"/>
            <a:ext cx="1763297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We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write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7747" y="3120661"/>
            <a:ext cx="1113339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as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basis: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1679" y="4975966"/>
            <a:ext cx="6527430" cy="793535"/>
          </a:xfrm>
          <a:prstGeom prst="rect">
            <a:avLst/>
          </a:prstGeom>
        </p:spPr>
        <p:txBody>
          <a:bodyPr vert="horz" wrap="square" lIns="0" tIns="80757" rIns="0" bIns="0" rtlCol="0">
            <a:spAutoFit/>
          </a:bodyPr>
          <a:lstStyle/>
          <a:p>
            <a:pPr marL="311340" indent="-300201">
              <a:spcBef>
                <a:spcPts val="636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4182201" algn="l"/>
              </a:tabLst>
            </a:pPr>
            <a:r>
              <a:rPr sz="2105" dirty="0">
                <a:latin typeface="Calibri"/>
                <a:cs typeface="Calibri"/>
              </a:rPr>
              <a:t>What</a:t>
            </a:r>
            <a:r>
              <a:rPr sz="2105" spc="-6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about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nonlinear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activations</a:t>
            </a:r>
            <a:r>
              <a:rPr sz="2105" dirty="0">
                <a:latin typeface="Calibri"/>
                <a:cs typeface="Calibri"/>
              </a:rPr>
              <a:t>	(i.e.,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what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use?)</a:t>
            </a:r>
            <a:endParaRPr sz="2105" dirty="0">
              <a:latin typeface="Calibri"/>
              <a:cs typeface="Calibri"/>
            </a:endParaRPr>
          </a:p>
          <a:p>
            <a:pPr marL="612097" lvl="1" indent="-199948">
              <a:spcBef>
                <a:spcPts val="544"/>
              </a:spcBef>
              <a:buClr>
                <a:srgbClr val="007C92"/>
              </a:buClr>
              <a:buFont typeface="Times New Roman"/>
              <a:buChar char="•"/>
              <a:tabLst>
                <a:tab pos="612097" algn="l"/>
              </a:tabLst>
            </a:pPr>
            <a:r>
              <a:rPr sz="2105" dirty="0">
                <a:latin typeface="Calibri"/>
                <a:cs typeface="Calibri"/>
              </a:rPr>
              <a:t>Pretty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much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same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thing,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except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proof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requires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2682" y="5815399"/>
            <a:ext cx="989696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for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some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7113" y="5815399"/>
            <a:ext cx="6122528" cy="88725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3492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dependent</a:t>
            </a:r>
            <a:r>
              <a:rPr sz="2105" spc="-70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</a:t>
            </a:r>
            <a:r>
              <a:rPr sz="2105" spc="-6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dimensionality</a:t>
            </a:r>
            <a:r>
              <a:rPr sz="2105" spc="-66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and</a:t>
            </a:r>
            <a:endParaRPr sz="2105">
              <a:latin typeface="Calibri"/>
              <a:cs typeface="Calibri"/>
            </a:endParaRPr>
          </a:p>
          <a:p>
            <a:pPr marR="4456" algn="r">
              <a:spcBef>
                <a:spcPts val="2237"/>
              </a:spcBef>
            </a:pPr>
            <a:r>
              <a:rPr sz="877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877" dirty="0">
                <a:latin typeface="Calibri"/>
                <a:cs typeface="Calibri"/>
              </a:rPr>
              <a:t>:</a:t>
            </a:r>
            <a:r>
              <a:rPr sz="877" spc="-31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“On</a:t>
            </a:r>
            <a:r>
              <a:rPr sz="877" spc="-26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the</a:t>
            </a:r>
            <a:r>
              <a:rPr sz="877" spc="-22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difficulty</a:t>
            </a:r>
            <a:r>
              <a:rPr sz="877" spc="-26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of</a:t>
            </a:r>
            <a:r>
              <a:rPr sz="877" spc="-26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training</a:t>
            </a:r>
            <a:r>
              <a:rPr sz="877" spc="-22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recurrent</a:t>
            </a:r>
            <a:r>
              <a:rPr sz="877" spc="-22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neural</a:t>
            </a:r>
            <a:r>
              <a:rPr sz="877" spc="-31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networks”,</a:t>
            </a:r>
            <a:r>
              <a:rPr sz="877" spc="-31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Pascanu</a:t>
            </a:r>
            <a:r>
              <a:rPr sz="877" spc="-22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et</a:t>
            </a:r>
            <a:r>
              <a:rPr sz="877" spc="-22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al,</a:t>
            </a:r>
            <a:r>
              <a:rPr sz="877" spc="-26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2013.</a:t>
            </a:r>
            <a:r>
              <a:rPr sz="877" spc="-26" dirty="0">
                <a:latin typeface="Calibri"/>
                <a:cs typeface="Calibri"/>
              </a:rPr>
              <a:t> </a:t>
            </a:r>
            <a:r>
              <a:rPr sz="877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877">
              <a:latin typeface="Calibri"/>
              <a:cs typeface="Calibri"/>
            </a:endParaRPr>
          </a:p>
          <a:p>
            <a:pPr marR="5570" algn="r"/>
            <a:r>
              <a:rPr sz="877" dirty="0">
                <a:latin typeface="Calibri"/>
                <a:cs typeface="Calibri"/>
              </a:rPr>
              <a:t>(and</a:t>
            </a:r>
            <a:r>
              <a:rPr sz="877" spc="44" dirty="0">
                <a:latin typeface="Calibri"/>
                <a:cs typeface="Calibri"/>
              </a:rPr>
              <a:t> </a:t>
            </a:r>
            <a:r>
              <a:rPr sz="877" spc="-9" dirty="0">
                <a:latin typeface="Calibri"/>
                <a:cs typeface="Calibri"/>
              </a:rPr>
              <a:t>supplemental</a:t>
            </a:r>
            <a:r>
              <a:rPr sz="877" spc="39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materials),</a:t>
            </a:r>
            <a:r>
              <a:rPr sz="877" spc="48" dirty="0">
                <a:latin typeface="Calibri"/>
                <a:cs typeface="Calibri"/>
              </a:rPr>
              <a:t> </a:t>
            </a:r>
            <a:r>
              <a:rPr sz="877" dirty="0">
                <a:latin typeface="Calibri"/>
                <a:cs typeface="Calibri"/>
              </a:rPr>
              <a:t>at</a:t>
            </a:r>
            <a:r>
              <a:rPr sz="877" spc="53" dirty="0">
                <a:latin typeface="Calibri"/>
                <a:cs typeface="Calibri"/>
              </a:rPr>
              <a:t> </a:t>
            </a:r>
            <a:r>
              <a:rPr sz="877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http://proceedings.mlr.press/v28/pascanu13-supp.pdf</a:t>
            </a:r>
            <a:endParaRPr sz="877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0462" y="2254411"/>
            <a:ext cx="323025" cy="19935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3678" y="2560135"/>
            <a:ext cx="1826314" cy="2145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3677" y="2864557"/>
            <a:ext cx="1385192" cy="17002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91219" y="2735699"/>
            <a:ext cx="2749652" cy="706118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marR="4456" indent="1043183">
              <a:lnSpc>
                <a:spcPct val="110000"/>
              </a:lnSpc>
              <a:spcBef>
                <a:spcPts val="88"/>
              </a:spcBef>
            </a:pPr>
            <a:r>
              <a:rPr sz="2105" spc="-9" dirty="0">
                <a:latin typeface="Calibri"/>
                <a:cs typeface="Calibri"/>
              </a:rPr>
              <a:t>(eigenvectors) </a:t>
            </a:r>
            <a:r>
              <a:rPr sz="2105" dirty="0">
                <a:latin typeface="Calibri"/>
                <a:cs typeface="Calibri"/>
              </a:rPr>
              <a:t>using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eigenvectors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of</a:t>
            </a:r>
            <a:endParaRPr sz="2105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8215" y="1780205"/>
            <a:ext cx="323932" cy="4955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1376" y="3235789"/>
            <a:ext cx="323025" cy="19935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445129" y="3112776"/>
            <a:ext cx="997494" cy="566973"/>
            <a:chOff x="3927938" y="2666645"/>
            <a:chExt cx="1137285" cy="64643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8247" y="2713497"/>
              <a:ext cx="1076433" cy="5023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938" y="2666645"/>
              <a:ext cx="781232" cy="64633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554521" y="4454664"/>
            <a:ext cx="1355054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Approaches 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0 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as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430" y="4454664"/>
            <a:ext cx="2257310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grows,</a:t>
            </a:r>
            <a:r>
              <a:rPr sz="1579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so</a:t>
            </a:r>
            <a:r>
              <a:rPr sz="1579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1579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vanishes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67372" y="4498908"/>
            <a:ext cx="113106" cy="208182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629334" y="3748139"/>
            <a:ext cx="3773879" cy="714006"/>
            <a:chOff x="4137958" y="3391049"/>
            <a:chExt cx="4302760" cy="814069"/>
          </a:xfrm>
        </p:grpSpPr>
        <p:sp>
          <p:nvSpPr>
            <p:cNvPr id="24" name="object 24"/>
            <p:cNvSpPr/>
            <p:nvPr/>
          </p:nvSpPr>
          <p:spPr>
            <a:xfrm>
              <a:off x="6281407" y="3475117"/>
              <a:ext cx="250190" cy="384810"/>
            </a:xfrm>
            <a:custGeom>
              <a:avLst/>
              <a:gdLst/>
              <a:ahLst/>
              <a:cxnLst/>
              <a:rect l="l" t="t" r="r" b="b"/>
              <a:pathLst>
                <a:path w="250190" h="384810">
                  <a:moveTo>
                    <a:pt x="0" y="0"/>
                  </a:moveTo>
                  <a:lnTo>
                    <a:pt x="249609" y="0"/>
                  </a:lnTo>
                  <a:lnTo>
                    <a:pt x="249609" y="384466"/>
                  </a:lnTo>
                  <a:lnTo>
                    <a:pt x="0" y="38446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42712" y="3859583"/>
              <a:ext cx="127000" cy="345440"/>
            </a:xfrm>
            <a:custGeom>
              <a:avLst/>
              <a:gdLst/>
              <a:ahLst/>
              <a:cxnLst/>
              <a:rect l="l" t="t" r="r" b="b"/>
              <a:pathLst>
                <a:path w="127000" h="345439">
                  <a:moveTo>
                    <a:pt x="73026" y="114300"/>
                  </a:moveTo>
                  <a:lnTo>
                    <a:pt x="53976" y="114300"/>
                  </a:lnTo>
                  <a:lnTo>
                    <a:pt x="53975" y="345441"/>
                  </a:lnTo>
                  <a:lnTo>
                    <a:pt x="73025" y="345441"/>
                  </a:lnTo>
                  <a:lnTo>
                    <a:pt x="73026" y="114300"/>
                  </a:lnTo>
                  <a:close/>
                </a:path>
                <a:path w="127000" h="345439">
                  <a:moveTo>
                    <a:pt x="63501" y="0"/>
                  </a:moveTo>
                  <a:lnTo>
                    <a:pt x="0" y="127000"/>
                  </a:lnTo>
                  <a:lnTo>
                    <a:pt x="53976" y="127000"/>
                  </a:lnTo>
                  <a:lnTo>
                    <a:pt x="53976" y="114300"/>
                  </a:lnTo>
                  <a:lnTo>
                    <a:pt x="120650" y="114300"/>
                  </a:lnTo>
                  <a:lnTo>
                    <a:pt x="63501" y="0"/>
                  </a:lnTo>
                  <a:close/>
                </a:path>
                <a:path w="127000" h="345439">
                  <a:moveTo>
                    <a:pt x="120650" y="114300"/>
                  </a:moveTo>
                  <a:lnTo>
                    <a:pt x="73026" y="114300"/>
                  </a:lnTo>
                  <a:lnTo>
                    <a:pt x="73026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5D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0522" y="3394995"/>
              <a:ext cx="4260198" cy="64095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7958" y="3391049"/>
              <a:ext cx="866611" cy="7169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80478" y="5128220"/>
            <a:ext cx="115367" cy="22742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7092" y="5518587"/>
            <a:ext cx="708076" cy="2342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91023" y="5914071"/>
            <a:ext cx="178252" cy="21082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98639" y="5919870"/>
            <a:ext cx="115365" cy="22742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289036" y="1552742"/>
            <a:ext cx="920635" cy="21373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316" dirty="0">
                <a:solidFill>
                  <a:srgbClr val="FF30EE"/>
                </a:solidFill>
                <a:latin typeface="Calibri"/>
                <a:cs typeface="Calibri"/>
              </a:rPr>
              <a:t>sufficient</a:t>
            </a:r>
            <a:r>
              <a:rPr sz="1316" spc="-7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316" spc="-22" dirty="0">
                <a:solidFill>
                  <a:srgbClr val="FF30EE"/>
                </a:solidFill>
                <a:latin typeface="Calibri"/>
                <a:cs typeface="Calibri"/>
              </a:rPr>
              <a:t>but</a:t>
            </a:r>
            <a:endParaRPr sz="1316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89036" y="1753244"/>
            <a:ext cx="962406" cy="21373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316" dirty="0">
                <a:solidFill>
                  <a:srgbClr val="FF30EE"/>
                </a:solidFill>
                <a:latin typeface="Calibri"/>
                <a:cs typeface="Calibri"/>
              </a:rPr>
              <a:t>not</a:t>
            </a:r>
            <a:r>
              <a:rPr sz="1316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316" spc="-9" dirty="0">
                <a:solidFill>
                  <a:srgbClr val="FF30EE"/>
                </a:solidFill>
                <a:latin typeface="Calibri"/>
                <a:cs typeface="Calibri"/>
              </a:rPr>
              <a:t>necessary</a:t>
            </a:r>
            <a:endParaRPr sz="1316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163465" y="2010092"/>
            <a:ext cx="1296575" cy="202171"/>
          </a:xfrm>
          <a:custGeom>
            <a:avLst/>
            <a:gdLst/>
            <a:ahLst/>
            <a:cxnLst/>
            <a:rect l="l" t="t" r="r" b="b"/>
            <a:pathLst>
              <a:path w="1478279" h="230505">
                <a:moveTo>
                  <a:pt x="0" y="230380"/>
                </a:moveTo>
                <a:lnTo>
                  <a:pt x="1508" y="185542"/>
                </a:lnTo>
                <a:lnTo>
                  <a:pt x="5622" y="148927"/>
                </a:lnTo>
                <a:lnTo>
                  <a:pt x="11724" y="124241"/>
                </a:lnTo>
                <a:lnTo>
                  <a:pt x="19197" y="115189"/>
                </a:lnTo>
                <a:lnTo>
                  <a:pt x="719796" y="115190"/>
                </a:lnTo>
                <a:lnTo>
                  <a:pt x="727268" y="106138"/>
                </a:lnTo>
                <a:lnTo>
                  <a:pt x="733370" y="81452"/>
                </a:lnTo>
                <a:lnTo>
                  <a:pt x="737484" y="44837"/>
                </a:lnTo>
                <a:lnTo>
                  <a:pt x="738993" y="0"/>
                </a:lnTo>
                <a:lnTo>
                  <a:pt x="740502" y="44837"/>
                </a:lnTo>
                <a:lnTo>
                  <a:pt x="744616" y="81452"/>
                </a:lnTo>
                <a:lnTo>
                  <a:pt x="750718" y="106138"/>
                </a:lnTo>
                <a:lnTo>
                  <a:pt x="758190" y="115190"/>
                </a:lnTo>
                <a:lnTo>
                  <a:pt x="1458789" y="115190"/>
                </a:lnTo>
                <a:lnTo>
                  <a:pt x="1466262" y="124243"/>
                </a:lnTo>
                <a:lnTo>
                  <a:pt x="1472364" y="148929"/>
                </a:lnTo>
                <a:lnTo>
                  <a:pt x="1476478" y="185544"/>
                </a:lnTo>
                <a:lnTo>
                  <a:pt x="1477987" y="230381"/>
                </a:lnTo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0B7F1B88-5FC1-4C0B-B268-F6F6B194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6" y="430811"/>
            <a:ext cx="9578524" cy="492443"/>
          </a:xfrm>
        </p:spPr>
        <p:txBody>
          <a:bodyPr/>
          <a:lstStyle/>
          <a:p>
            <a:r>
              <a:rPr lang="en-US" altLang="zh-CN" sz="3200" dirty="0"/>
              <a:t>Vanishing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proof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sketch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215" y="2848030"/>
            <a:ext cx="330829" cy="1957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1057" y="2835796"/>
            <a:ext cx="343922" cy="2251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3762" y="2835796"/>
            <a:ext cx="378012" cy="22510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75788" y="1488077"/>
            <a:ext cx="5872459" cy="2535227"/>
            <a:chOff x="2708737" y="814256"/>
            <a:chExt cx="6695440" cy="28905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7865" y="1266850"/>
              <a:ext cx="1887220" cy="1947545"/>
            </a:xfrm>
            <a:custGeom>
              <a:avLst/>
              <a:gdLst/>
              <a:ahLst/>
              <a:cxnLst/>
              <a:rect l="l" t="t" r="r" b="b"/>
              <a:pathLst>
                <a:path w="1887220" h="1947545">
                  <a:moveTo>
                    <a:pt x="1641221" y="1891868"/>
                  </a:moveTo>
                  <a:lnTo>
                    <a:pt x="1546364" y="1836547"/>
                  </a:lnTo>
                  <a:lnTo>
                    <a:pt x="1540535" y="1838083"/>
                  </a:lnTo>
                  <a:lnTo>
                    <a:pt x="1535239" y="1847164"/>
                  </a:lnTo>
                  <a:lnTo>
                    <a:pt x="1536763" y="1852993"/>
                  </a:lnTo>
                  <a:lnTo>
                    <a:pt x="1587080" y="1882343"/>
                  </a:lnTo>
                  <a:lnTo>
                    <a:pt x="0" y="1882343"/>
                  </a:lnTo>
                  <a:lnTo>
                    <a:pt x="0" y="1901393"/>
                  </a:lnTo>
                  <a:lnTo>
                    <a:pt x="1587080" y="1901393"/>
                  </a:lnTo>
                  <a:lnTo>
                    <a:pt x="1536763" y="1930742"/>
                  </a:lnTo>
                  <a:lnTo>
                    <a:pt x="1535239" y="1936572"/>
                  </a:lnTo>
                  <a:lnTo>
                    <a:pt x="1540535" y="1945665"/>
                  </a:lnTo>
                  <a:lnTo>
                    <a:pt x="1546364" y="1947202"/>
                  </a:lnTo>
                  <a:lnTo>
                    <a:pt x="1624888" y="1901393"/>
                  </a:lnTo>
                  <a:lnTo>
                    <a:pt x="1641221" y="1891868"/>
                  </a:lnTo>
                  <a:close/>
                </a:path>
                <a:path w="1887220" h="1947545">
                  <a:moveTo>
                    <a:pt x="1886877" y="95186"/>
                  </a:moveTo>
                  <a:lnTo>
                    <a:pt x="1842960" y="18846"/>
                  </a:lnTo>
                  <a:lnTo>
                    <a:pt x="1832114" y="0"/>
                  </a:lnTo>
                  <a:lnTo>
                    <a:pt x="1776222" y="94526"/>
                  </a:lnTo>
                  <a:lnTo>
                    <a:pt x="1777720" y="100368"/>
                  </a:lnTo>
                  <a:lnTo>
                    <a:pt x="1786788" y="105714"/>
                  </a:lnTo>
                  <a:lnTo>
                    <a:pt x="1792617" y="104216"/>
                  </a:lnTo>
                  <a:lnTo>
                    <a:pt x="1822272" y="54089"/>
                  </a:lnTo>
                  <a:lnTo>
                    <a:pt x="1814525" y="1355331"/>
                  </a:lnTo>
                  <a:lnTo>
                    <a:pt x="1833575" y="1355445"/>
                  </a:lnTo>
                  <a:lnTo>
                    <a:pt x="1841322" y="54190"/>
                  </a:lnTo>
                  <a:lnTo>
                    <a:pt x="1870367" y="104686"/>
                  </a:lnTo>
                  <a:lnTo>
                    <a:pt x="1876196" y="106248"/>
                  </a:lnTo>
                  <a:lnTo>
                    <a:pt x="1885315" y="101003"/>
                  </a:lnTo>
                  <a:lnTo>
                    <a:pt x="1886877" y="951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8" y="45803"/>
                  </a:lnTo>
                  <a:lnTo>
                    <a:pt x="1622308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8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8" y="64853"/>
                  </a:lnTo>
                  <a:lnTo>
                    <a:pt x="1622308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8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8" y="63555"/>
                  </a:lnTo>
                  <a:lnTo>
                    <a:pt x="1622308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8" y="47100"/>
                  </a:lnTo>
                  <a:lnTo>
                    <a:pt x="1622308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8" y="45803"/>
                  </a:lnTo>
                  <a:lnTo>
                    <a:pt x="1622308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8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8" y="64853"/>
                  </a:lnTo>
                  <a:lnTo>
                    <a:pt x="1622308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8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8" y="63555"/>
                  </a:lnTo>
                  <a:lnTo>
                    <a:pt x="1622308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8" y="47100"/>
                  </a:lnTo>
                  <a:lnTo>
                    <a:pt x="1622308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55901" y="821691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90" h="445769">
                  <a:moveTo>
                    <a:pt x="948173" y="0"/>
                  </a:moveTo>
                  <a:lnTo>
                    <a:pt x="0" y="0"/>
                  </a:lnTo>
                  <a:lnTo>
                    <a:pt x="0" y="445201"/>
                  </a:lnTo>
                  <a:lnTo>
                    <a:pt x="948173" y="445201"/>
                  </a:lnTo>
                  <a:lnTo>
                    <a:pt x="948173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84017" y="1266773"/>
              <a:ext cx="6130290" cy="2178050"/>
            </a:xfrm>
            <a:custGeom>
              <a:avLst/>
              <a:gdLst/>
              <a:ahLst/>
              <a:cxnLst/>
              <a:rect l="l" t="t" r="r" b="b"/>
              <a:pathLst>
                <a:path w="6130290" h="2178050">
                  <a:moveTo>
                    <a:pt x="1641170" y="1860194"/>
                  </a:moveTo>
                  <a:lnTo>
                    <a:pt x="190500" y="1860194"/>
                  </a:lnTo>
                  <a:lnTo>
                    <a:pt x="190500" y="1796694"/>
                  </a:lnTo>
                  <a:lnTo>
                    <a:pt x="0" y="1891944"/>
                  </a:lnTo>
                  <a:lnTo>
                    <a:pt x="190500" y="1987194"/>
                  </a:lnTo>
                  <a:lnTo>
                    <a:pt x="190500" y="1923694"/>
                  </a:lnTo>
                  <a:lnTo>
                    <a:pt x="1641170" y="1923694"/>
                  </a:lnTo>
                  <a:lnTo>
                    <a:pt x="1641170" y="1860194"/>
                  </a:lnTo>
                  <a:close/>
                </a:path>
                <a:path w="6130290" h="2178050">
                  <a:moveTo>
                    <a:pt x="3648087" y="1828444"/>
                  </a:moveTo>
                  <a:lnTo>
                    <a:pt x="2387930" y="1828444"/>
                  </a:lnTo>
                  <a:lnTo>
                    <a:pt x="2387930" y="1701444"/>
                  </a:lnTo>
                  <a:lnTo>
                    <a:pt x="2006930" y="1891944"/>
                  </a:lnTo>
                  <a:lnTo>
                    <a:pt x="2387930" y="2082444"/>
                  </a:lnTo>
                  <a:lnTo>
                    <a:pt x="2387930" y="1955444"/>
                  </a:lnTo>
                  <a:lnTo>
                    <a:pt x="3648087" y="1955444"/>
                  </a:lnTo>
                  <a:lnTo>
                    <a:pt x="3648087" y="1828444"/>
                  </a:lnTo>
                  <a:close/>
                </a:path>
                <a:path w="6130290" h="2178050">
                  <a:moveTo>
                    <a:pt x="5655018" y="1796694"/>
                  </a:moveTo>
                  <a:lnTo>
                    <a:pt x="4585347" y="1796694"/>
                  </a:lnTo>
                  <a:lnTo>
                    <a:pt x="4585347" y="1606194"/>
                  </a:lnTo>
                  <a:lnTo>
                    <a:pt x="4013860" y="1891944"/>
                  </a:lnTo>
                  <a:lnTo>
                    <a:pt x="4585360" y="2177694"/>
                  </a:lnTo>
                  <a:lnTo>
                    <a:pt x="4585347" y="1987194"/>
                  </a:lnTo>
                  <a:lnTo>
                    <a:pt x="5655018" y="1987194"/>
                  </a:lnTo>
                  <a:lnTo>
                    <a:pt x="5655018" y="1796694"/>
                  </a:lnTo>
                  <a:close/>
                </a:path>
                <a:path w="6130290" h="2178050">
                  <a:moveTo>
                    <a:pt x="6129909" y="1352232"/>
                  </a:moveTo>
                  <a:lnTo>
                    <a:pt x="5939409" y="1351978"/>
                  </a:lnTo>
                  <a:lnTo>
                    <a:pt x="5941212" y="254"/>
                  </a:lnTo>
                  <a:lnTo>
                    <a:pt x="5750712" y="0"/>
                  </a:lnTo>
                  <a:lnTo>
                    <a:pt x="5748909" y="1351724"/>
                  </a:lnTo>
                  <a:lnTo>
                    <a:pt x="5558409" y="1351470"/>
                  </a:lnTo>
                  <a:lnTo>
                    <a:pt x="5843384" y="1923351"/>
                  </a:lnTo>
                  <a:lnTo>
                    <a:pt x="6082246" y="1447228"/>
                  </a:lnTo>
                  <a:lnTo>
                    <a:pt x="6129909" y="1352232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55202" y="1259414"/>
              <a:ext cx="111125" cy="1363345"/>
            </a:xfrm>
            <a:custGeom>
              <a:avLst/>
              <a:gdLst/>
              <a:ahLst/>
              <a:cxnLst/>
              <a:rect l="l" t="t" r="r" b="b"/>
              <a:pathLst>
                <a:path w="111125" h="1363345">
                  <a:moveTo>
                    <a:pt x="55439" y="37807"/>
                  </a:moveTo>
                  <a:lnTo>
                    <a:pt x="45882" y="54116"/>
                  </a:lnTo>
                  <a:lnTo>
                    <a:pt x="43341" y="1362805"/>
                  </a:lnTo>
                  <a:lnTo>
                    <a:pt x="62391" y="1362842"/>
                  </a:lnTo>
                  <a:lnTo>
                    <a:pt x="64831" y="106067"/>
                  </a:lnTo>
                  <a:lnTo>
                    <a:pt x="64910" y="54116"/>
                  </a:lnTo>
                  <a:lnTo>
                    <a:pt x="55439" y="37807"/>
                  </a:lnTo>
                  <a:close/>
                </a:path>
                <a:path w="111125" h="1363345">
                  <a:moveTo>
                    <a:pt x="66477" y="18881"/>
                  </a:moveTo>
                  <a:lnTo>
                    <a:pt x="45951" y="18881"/>
                  </a:lnTo>
                  <a:lnTo>
                    <a:pt x="65001" y="18917"/>
                  </a:lnTo>
                  <a:lnTo>
                    <a:pt x="64932" y="54154"/>
                  </a:lnTo>
                  <a:lnTo>
                    <a:pt x="94183" y="104521"/>
                  </a:lnTo>
                  <a:lnTo>
                    <a:pt x="100012" y="106067"/>
                  </a:lnTo>
                  <a:lnTo>
                    <a:pt x="109110" y="100784"/>
                  </a:lnTo>
                  <a:lnTo>
                    <a:pt x="110656" y="94955"/>
                  </a:lnTo>
                  <a:lnTo>
                    <a:pt x="66477" y="18881"/>
                  </a:lnTo>
                  <a:close/>
                </a:path>
                <a:path w="111125" h="1363345">
                  <a:moveTo>
                    <a:pt x="55512" y="0"/>
                  </a:moveTo>
                  <a:lnTo>
                    <a:pt x="0" y="94739"/>
                  </a:lnTo>
                  <a:lnTo>
                    <a:pt x="1524" y="100575"/>
                  </a:lnTo>
                  <a:lnTo>
                    <a:pt x="10601" y="105893"/>
                  </a:lnTo>
                  <a:lnTo>
                    <a:pt x="16436" y="104371"/>
                  </a:lnTo>
                  <a:lnTo>
                    <a:pt x="45860" y="54154"/>
                  </a:lnTo>
                  <a:lnTo>
                    <a:pt x="45951" y="18881"/>
                  </a:lnTo>
                  <a:lnTo>
                    <a:pt x="66477" y="18881"/>
                  </a:lnTo>
                  <a:lnTo>
                    <a:pt x="55512" y="0"/>
                  </a:lnTo>
                  <a:close/>
                </a:path>
                <a:path w="111125" h="1363345">
                  <a:moveTo>
                    <a:pt x="64991" y="23686"/>
                  </a:moveTo>
                  <a:lnTo>
                    <a:pt x="47238" y="23686"/>
                  </a:lnTo>
                  <a:lnTo>
                    <a:pt x="63694" y="23718"/>
                  </a:lnTo>
                  <a:lnTo>
                    <a:pt x="55439" y="37807"/>
                  </a:lnTo>
                  <a:lnTo>
                    <a:pt x="64932" y="54154"/>
                  </a:lnTo>
                  <a:lnTo>
                    <a:pt x="64991" y="23686"/>
                  </a:lnTo>
                  <a:close/>
                </a:path>
                <a:path w="111125" h="1363345">
                  <a:moveTo>
                    <a:pt x="45951" y="18881"/>
                  </a:moveTo>
                  <a:lnTo>
                    <a:pt x="45882" y="54116"/>
                  </a:lnTo>
                  <a:lnTo>
                    <a:pt x="55439" y="37807"/>
                  </a:lnTo>
                  <a:lnTo>
                    <a:pt x="47238" y="23686"/>
                  </a:lnTo>
                  <a:lnTo>
                    <a:pt x="64991" y="23686"/>
                  </a:lnTo>
                  <a:lnTo>
                    <a:pt x="65001" y="18917"/>
                  </a:lnTo>
                  <a:lnTo>
                    <a:pt x="45951" y="18881"/>
                  </a:lnTo>
                  <a:close/>
                </a:path>
                <a:path w="111125" h="1363345">
                  <a:moveTo>
                    <a:pt x="47238" y="23686"/>
                  </a:moveTo>
                  <a:lnTo>
                    <a:pt x="55439" y="37807"/>
                  </a:lnTo>
                  <a:lnTo>
                    <a:pt x="63694" y="23718"/>
                  </a:lnTo>
                  <a:lnTo>
                    <a:pt x="47238" y="236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7599" y="903995"/>
              <a:ext cx="707931" cy="28393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36629" y="814256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89" h="445769">
                  <a:moveTo>
                    <a:pt x="948171" y="0"/>
                  </a:moveTo>
                  <a:lnTo>
                    <a:pt x="0" y="0"/>
                  </a:lnTo>
                  <a:lnTo>
                    <a:pt x="0" y="445202"/>
                  </a:lnTo>
                  <a:lnTo>
                    <a:pt x="948171" y="445202"/>
                  </a:lnTo>
                  <a:lnTo>
                    <a:pt x="948171" y="0"/>
                  </a:lnTo>
                  <a:close/>
                </a:path>
              </a:pathLst>
            </a:custGeom>
            <a:solidFill>
              <a:srgbClr val="E98300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84017" y="1259204"/>
              <a:ext cx="2116455" cy="2185670"/>
            </a:xfrm>
            <a:custGeom>
              <a:avLst/>
              <a:gdLst/>
              <a:ahLst/>
              <a:cxnLst/>
              <a:rect l="l" t="t" r="r" b="b"/>
              <a:pathLst>
                <a:path w="2116454" h="2185670">
                  <a:moveTo>
                    <a:pt x="1641170" y="1804263"/>
                  </a:moveTo>
                  <a:lnTo>
                    <a:pt x="571500" y="1804263"/>
                  </a:lnTo>
                  <a:lnTo>
                    <a:pt x="571500" y="1613763"/>
                  </a:lnTo>
                  <a:lnTo>
                    <a:pt x="0" y="1899513"/>
                  </a:lnTo>
                  <a:lnTo>
                    <a:pt x="571500" y="2185263"/>
                  </a:lnTo>
                  <a:lnTo>
                    <a:pt x="571500" y="1994763"/>
                  </a:lnTo>
                  <a:lnTo>
                    <a:pt x="1641170" y="1994763"/>
                  </a:lnTo>
                  <a:lnTo>
                    <a:pt x="1641170" y="1804263"/>
                  </a:lnTo>
                  <a:close/>
                </a:path>
                <a:path w="2116454" h="2185670">
                  <a:moveTo>
                    <a:pt x="2116150" y="1356448"/>
                  </a:moveTo>
                  <a:lnTo>
                    <a:pt x="1925650" y="1356969"/>
                  </a:lnTo>
                  <a:lnTo>
                    <a:pt x="1921941" y="0"/>
                  </a:lnTo>
                  <a:lnTo>
                    <a:pt x="1731441" y="520"/>
                  </a:lnTo>
                  <a:lnTo>
                    <a:pt x="1735150" y="1357490"/>
                  </a:lnTo>
                  <a:lnTo>
                    <a:pt x="1544662" y="1358011"/>
                  </a:lnTo>
                  <a:lnTo>
                    <a:pt x="1831975" y="1928723"/>
                  </a:lnTo>
                  <a:lnTo>
                    <a:pt x="2068334" y="1452740"/>
                  </a:lnTo>
                  <a:lnTo>
                    <a:pt x="2116150" y="1356448"/>
                  </a:lnTo>
                  <a:close/>
                </a:path>
              </a:pathLst>
            </a:custGeom>
            <a:solidFill>
              <a:srgbClr val="E983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56353" y="4877442"/>
            <a:ext cx="9868003" cy="837876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28403" rIns="0" bIns="0" rtlCol="0">
            <a:spAutoFit/>
          </a:bodyPr>
          <a:lstStyle/>
          <a:p>
            <a:pPr algn="ctr">
              <a:spcBef>
                <a:spcPts val="223"/>
              </a:spcBef>
            </a:pPr>
            <a:r>
              <a:rPr sz="1754" spc="-9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1754" spc="-4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1754" spc="-4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1754" spc="-4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4285F4"/>
                </a:solidFill>
                <a:latin typeface="Calibri"/>
                <a:cs typeface="Calibri"/>
              </a:rPr>
              <a:t>far</a:t>
            </a:r>
            <a:r>
              <a:rPr sz="1754" spc="-4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4285F4"/>
                </a:solidFill>
                <a:latin typeface="Calibri"/>
                <a:cs typeface="Calibri"/>
              </a:rPr>
              <a:t>away</a:t>
            </a:r>
            <a:r>
              <a:rPr sz="1754" spc="-5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is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lost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because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it’s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much</a:t>
            </a:r>
            <a:r>
              <a:rPr sz="1754" spc="-48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smaller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than</a:t>
            </a:r>
            <a:r>
              <a:rPr sz="1754" spc="-53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E98300"/>
                </a:solidFill>
                <a:latin typeface="Calibri"/>
                <a:cs typeface="Calibri"/>
              </a:rPr>
              <a:t>gradient</a:t>
            </a:r>
            <a:r>
              <a:rPr sz="1754" spc="-44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E98300"/>
                </a:solidFill>
                <a:latin typeface="Calibri"/>
                <a:cs typeface="Calibri"/>
              </a:rPr>
              <a:t>signal</a:t>
            </a:r>
            <a:r>
              <a:rPr sz="1754" spc="-44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E98300"/>
                </a:solidFill>
                <a:latin typeface="Calibri"/>
                <a:cs typeface="Calibri"/>
              </a:rPr>
              <a:t>from</a:t>
            </a:r>
            <a:r>
              <a:rPr sz="1754" spc="-44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E98300"/>
                </a:solidFill>
                <a:latin typeface="Calibri"/>
                <a:cs typeface="Calibri"/>
              </a:rPr>
              <a:t>close-</a:t>
            </a:r>
            <a:r>
              <a:rPr sz="1754" spc="-22" dirty="0">
                <a:solidFill>
                  <a:srgbClr val="E98300"/>
                </a:solidFill>
                <a:latin typeface="Calibri"/>
                <a:cs typeface="Calibri"/>
              </a:rPr>
              <a:t>by</a:t>
            </a:r>
            <a:r>
              <a:rPr sz="1754" spc="-22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754">
              <a:latin typeface="Calibri"/>
              <a:cs typeface="Calibri"/>
            </a:endParaRPr>
          </a:p>
          <a:p>
            <a:pPr algn="ctr">
              <a:spcBef>
                <a:spcPts val="2105"/>
              </a:spcBef>
            </a:pP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So,</a:t>
            </a:r>
            <a:r>
              <a:rPr sz="1754" spc="-48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model</a:t>
            </a:r>
            <a:r>
              <a:rPr sz="1754" spc="-39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weights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are</a:t>
            </a:r>
            <a:r>
              <a:rPr sz="1754" spc="-39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updated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only</a:t>
            </a:r>
            <a:r>
              <a:rPr sz="1754" spc="-53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with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respect</a:t>
            </a:r>
            <a:r>
              <a:rPr sz="1754" spc="-39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754" spc="-57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E98300"/>
                </a:solidFill>
                <a:latin typeface="Calibri"/>
                <a:cs typeface="Calibri"/>
              </a:rPr>
              <a:t>near</a:t>
            </a:r>
            <a:r>
              <a:rPr sz="1754" spc="-39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E98300"/>
                </a:solidFill>
                <a:latin typeface="Calibri"/>
                <a:cs typeface="Calibri"/>
              </a:rPr>
              <a:t>effects</a:t>
            </a:r>
            <a:r>
              <a:rPr sz="1754" spc="-9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7F7F7F"/>
                </a:solidFill>
                <a:latin typeface="Calibri"/>
                <a:cs typeface="Calibri"/>
              </a:rPr>
              <a:t>not</a:t>
            </a:r>
            <a:r>
              <a:rPr sz="1754" spc="-44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4285F4"/>
                </a:solidFill>
                <a:latin typeface="Calibri"/>
                <a:cs typeface="Calibri"/>
              </a:rPr>
              <a:t>long-</a:t>
            </a:r>
            <a:r>
              <a:rPr sz="1754" dirty="0">
                <a:solidFill>
                  <a:srgbClr val="4285F4"/>
                </a:solidFill>
                <a:latin typeface="Calibri"/>
                <a:cs typeface="Calibri"/>
              </a:rPr>
              <a:t>term</a:t>
            </a:r>
            <a:r>
              <a:rPr sz="1754" spc="-4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4285F4"/>
                </a:solidFill>
                <a:latin typeface="Calibri"/>
                <a:cs typeface="Calibri"/>
              </a:rPr>
              <a:t>effects</a:t>
            </a:r>
            <a:r>
              <a:rPr sz="1754" spc="-9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49506" y="3911657"/>
            <a:ext cx="1744918" cy="973545"/>
          </a:xfrm>
          <a:custGeom>
            <a:avLst/>
            <a:gdLst/>
            <a:ahLst/>
            <a:cxnLst/>
            <a:rect l="l" t="t" r="r" b="b"/>
            <a:pathLst>
              <a:path w="1989454" h="1109979">
                <a:moveTo>
                  <a:pt x="115674" y="53284"/>
                </a:moveTo>
                <a:lnTo>
                  <a:pt x="106432" y="69942"/>
                </a:lnTo>
                <a:lnTo>
                  <a:pt x="1980088" y="1109463"/>
                </a:lnTo>
                <a:lnTo>
                  <a:pt x="1989331" y="1092804"/>
                </a:lnTo>
                <a:lnTo>
                  <a:pt x="115674" y="53284"/>
                </a:lnTo>
                <a:close/>
              </a:path>
              <a:path w="1989454" h="1109979">
                <a:moveTo>
                  <a:pt x="0" y="0"/>
                </a:moveTo>
                <a:lnTo>
                  <a:pt x="80247" y="117139"/>
                </a:lnTo>
                <a:lnTo>
                  <a:pt x="106432" y="69942"/>
                </a:lnTo>
                <a:lnTo>
                  <a:pt x="95327" y="63780"/>
                </a:lnTo>
                <a:lnTo>
                  <a:pt x="104569" y="47123"/>
                </a:lnTo>
                <a:lnTo>
                  <a:pt x="119092" y="47123"/>
                </a:lnTo>
                <a:lnTo>
                  <a:pt x="141860" y="6085"/>
                </a:lnTo>
                <a:lnTo>
                  <a:pt x="0" y="0"/>
                </a:lnTo>
                <a:close/>
              </a:path>
              <a:path w="1989454" h="1109979">
                <a:moveTo>
                  <a:pt x="104569" y="47123"/>
                </a:moveTo>
                <a:lnTo>
                  <a:pt x="95327" y="63780"/>
                </a:lnTo>
                <a:lnTo>
                  <a:pt x="106432" y="69942"/>
                </a:lnTo>
                <a:lnTo>
                  <a:pt x="115674" y="53284"/>
                </a:lnTo>
                <a:lnTo>
                  <a:pt x="104569" y="47123"/>
                </a:lnTo>
                <a:close/>
              </a:path>
              <a:path w="1989454" h="1109979">
                <a:moveTo>
                  <a:pt x="119092" y="47123"/>
                </a:moveTo>
                <a:lnTo>
                  <a:pt x="104569" y="47123"/>
                </a:lnTo>
                <a:lnTo>
                  <a:pt x="115674" y="53284"/>
                </a:lnTo>
                <a:lnTo>
                  <a:pt x="119092" y="4712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45</a:t>
            </a:fld>
            <a:endParaRPr spc="-22" dirty="0"/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6089211A-6581-45DA-8252-CA09A7BDA260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Why</a:t>
            </a:r>
            <a:r>
              <a:rPr lang="en-US" altLang="zh-CN" sz="3200" spc="-25" dirty="0"/>
              <a:t> </a:t>
            </a:r>
            <a:r>
              <a:rPr lang="en-US" altLang="zh-CN" sz="3200" dirty="0"/>
              <a:t>is</a:t>
            </a:r>
            <a:r>
              <a:rPr lang="en-US" altLang="zh-CN" sz="3200" spc="-30" dirty="0"/>
              <a:t> </a:t>
            </a:r>
            <a:r>
              <a:rPr lang="en-US" altLang="zh-CN" sz="3200" dirty="0"/>
              <a:t>vanishing</a:t>
            </a:r>
            <a:r>
              <a:rPr lang="en-US" altLang="zh-CN" sz="3200" spc="-25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25" dirty="0"/>
              <a:t> </a:t>
            </a:r>
            <a:r>
              <a:rPr lang="en-US" altLang="zh-CN" sz="3200" dirty="0"/>
              <a:t>a</a:t>
            </a:r>
            <a:r>
              <a:rPr lang="en-US" altLang="zh-CN" sz="3200" spc="-25" dirty="0"/>
              <a:t> </a:t>
            </a:r>
            <a:r>
              <a:rPr lang="en-US" altLang="zh-CN" sz="3200" spc="-10" dirty="0"/>
              <a:t>problem?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46</a:t>
            </a:fld>
            <a:endParaRPr spc="-22" dirty="0"/>
          </a:p>
        </p:txBody>
      </p:sp>
      <p:sp>
        <p:nvSpPr>
          <p:cNvPr id="3" name="object 3"/>
          <p:cNvSpPr txBox="1"/>
          <p:nvPr/>
        </p:nvSpPr>
        <p:spPr>
          <a:xfrm>
            <a:off x="380858" y="1783987"/>
            <a:ext cx="9904762" cy="3252115"/>
          </a:xfrm>
          <a:prstGeom prst="rect">
            <a:avLst/>
          </a:prstGeom>
        </p:spPr>
        <p:txBody>
          <a:bodyPr vert="horz" wrap="square" lIns="0" tIns="9468" rIns="0" bIns="0" rtlCol="0">
            <a:spAutoFit/>
          </a:bodyPr>
          <a:lstStyle/>
          <a:p>
            <a:pPr marL="355896" marR="26734" indent="-300758">
              <a:lnSpc>
                <a:spcPct val="1004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5896" algn="l"/>
                <a:tab pos="7713318" algn="l"/>
              </a:tabLst>
            </a:pPr>
            <a:r>
              <a:rPr sz="2105" b="1" dirty="0">
                <a:latin typeface="Calibri"/>
                <a:cs typeface="Calibri"/>
              </a:rPr>
              <a:t>LM</a:t>
            </a:r>
            <a:r>
              <a:rPr sz="2105" b="1" spc="-35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task:</a:t>
            </a:r>
            <a:r>
              <a:rPr sz="2105" b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When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she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tried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print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her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tickets,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she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found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that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the</a:t>
            </a:r>
            <a:r>
              <a:rPr sz="2105" i="1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printer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was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out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of</a:t>
            </a:r>
            <a:r>
              <a:rPr sz="2105" i="1" spc="-26" dirty="0">
                <a:latin typeface="Calibri"/>
                <a:cs typeface="Calibri"/>
              </a:rPr>
              <a:t> </a:t>
            </a:r>
            <a:r>
              <a:rPr sz="2105" i="1" spc="-9" dirty="0">
                <a:latin typeface="Calibri"/>
                <a:cs typeface="Calibri"/>
              </a:rPr>
              <a:t>toner. </a:t>
            </a:r>
            <a:r>
              <a:rPr sz="2105" i="1" dirty="0">
                <a:latin typeface="Calibri"/>
                <a:cs typeface="Calibri"/>
              </a:rPr>
              <a:t>She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went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the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stationery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store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buy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more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toner.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It</a:t>
            </a:r>
            <a:r>
              <a:rPr sz="2105" i="1" spc="-4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was</a:t>
            </a:r>
            <a:r>
              <a:rPr sz="2105" i="1" spc="-3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very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overpriced.</a:t>
            </a:r>
            <a:r>
              <a:rPr sz="2105" i="1" spc="-48" dirty="0">
                <a:latin typeface="Calibri"/>
                <a:cs typeface="Calibri"/>
              </a:rPr>
              <a:t> </a:t>
            </a:r>
            <a:r>
              <a:rPr sz="2105" i="1" spc="-9" dirty="0">
                <a:latin typeface="Calibri"/>
                <a:cs typeface="Calibri"/>
              </a:rPr>
              <a:t>After </a:t>
            </a:r>
            <a:r>
              <a:rPr sz="2105" i="1" dirty="0">
                <a:latin typeface="Calibri"/>
                <a:cs typeface="Calibri"/>
              </a:rPr>
              <a:t>installing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the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toner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into</a:t>
            </a:r>
            <a:r>
              <a:rPr sz="2105" i="1" spc="-13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the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printer,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she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finally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printed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her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105">
              <a:latin typeface="Times New Roman"/>
              <a:cs typeface="Times New Roman"/>
            </a:endParaRPr>
          </a:p>
          <a:p>
            <a:pPr>
              <a:spcBef>
                <a:spcPts val="1096"/>
              </a:spcBef>
              <a:buClr>
                <a:srgbClr val="8C1515"/>
              </a:buClr>
              <a:buFont typeface="Times New Roman"/>
              <a:buChar char="•"/>
            </a:pPr>
            <a:endParaRPr sz="2105">
              <a:latin typeface="Times New Roman"/>
              <a:cs typeface="Times New Roman"/>
            </a:endParaRPr>
          </a:p>
          <a:p>
            <a:pPr marL="355896" marR="688401" indent="-300758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355896" algn="l"/>
              </a:tabLst>
            </a:pPr>
            <a:r>
              <a:rPr sz="2105" dirty="0">
                <a:latin typeface="Calibri"/>
                <a:cs typeface="Calibri"/>
              </a:rPr>
              <a:t>To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learn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from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this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training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example,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RNN-</a:t>
            </a:r>
            <a:r>
              <a:rPr sz="2105" dirty="0">
                <a:latin typeface="Calibri"/>
                <a:cs typeface="Calibri"/>
              </a:rPr>
              <a:t>LM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needs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105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105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dependency </a:t>
            </a:r>
            <a:r>
              <a:rPr sz="2105" dirty="0">
                <a:latin typeface="Calibri"/>
                <a:cs typeface="Calibri"/>
              </a:rPr>
              <a:t>between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“tickets”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7</a:t>
            </a:r>
            <a:r>
              <a:rPr sz="2105" baseline="24305" dirty="0">
                <a:latin typeface="Calibri"/>
                <a:cs typeface="Calibri"/>
              </a:rPr>
              <a:t>th</a:t>
            </a:r>
            <a:r>
              <a:rPr sz="2105" spc="190" baseline="2430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step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target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word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“tickets”</a:t>
            </a:r>
            <a:r>
              <a:rPr sz="2105" i="1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end.</a:t>
            </a:r>
            <a:endParaRPr sz="2105">
              <a:latin typeface="Calibri"/>
              <a:cs typeface="Calibri"/>
            </a:endParaRPr>
          </a:p>
          <a:p>
            <a:pPr>
              <a:spcBef>
                <a:spcPts val="947"/>
              </a:spcBef>
              <a:buClr>
                <a:srgbClr val="8C1515"/>
              </a:buClr>
              <a:buFont typeface="Times New Roman"/>
              <a:buChar char="•"/>
            </a:pPr>
            <a:endParaRPr sz="2105">
              <a:latin typeface="Calibri"/>
              <a:cs typeface="Calibri"/>
            </a:endParaRPr>
          </a:p>
          <a:p>
            <a:pPr marL="355896" indent="-300201">
              <a:buClr>
                <a:srgbClr val="8C1515"/>
              </a:buClr>
              <a:buFont typeface="Times New Roman"/>
              <a:buChar char="•"/>
              <a:tabLst>
                <a:tab pos="355896" algn="l"/>
              </a:tabLst>
            </a:pPr>
            <a:r>
              <a:rPr sz="2105" dirty="0">
                <a:latin typeface="Calibri"/>
                <a:cs typeface="Calibri"/>
              </a:rPr>
              <a:t>But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if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small,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model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can’t</a:t>
            </a:r>
            <a:r>
              <a:rPr sz="2105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learn</a:t>
            </a:r>
            <a:r>
              <a:rPr sz="2105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2105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dependency</a:t>
            </a:r>
            <a:endParaRPr sz="2105">
              <a:latin typeface="Calibri"/>
              <a:cs typeface="Calibri"/>
            </a:endParaRPr>
          </a:p>
          <a:p>
            <a:pPr marL="656097" lvl="1" indent="-199948">
              <a:spcBef>
                <a:spcPts val="548"/>
              </a:spcBef>
              <a:buClr>
                <a:srgbClr val="007C92"/>
              </a:buClr>
              <a:buFont typeface="Times New Roman"/>
              <a:buChar char="•"/>
              <a:tabLst>
                <a:tab pos="656097" algn="l"/>
              </a:tabLst>
            </a:pPr>
            <a:r>
              <a:rPr sz="2105" dirty="0">
                <a:latin typeface="Calibri"/>
                <a:cs typeface="Calibri"/>
              </a:rPr>
              <a:t>So,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model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unable</a:t>
            </a:r>
            <a:r>
              <a:rPr sz="2105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predict</a:t>
            </a:r>
            <a:r>
              <a:rPr sz="2105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similar</a:t>
            </a:r>
            <a:r>
              <a:rPr sz="2105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long-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distance</a:t>
            </a:r>
            <a:r>
              <a:rPr sz="2105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dependencies</a:t>
            </a:r>
            <a:r>
              <a:rPr sz="2105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test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time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B526BC3-4365-45F7-8244-C58D571DADA9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Effect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of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vanishing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on</a:t>
            </a:r>
            <a:r>
              <a:rPr lang="en-US" altLang="zh-CN" sz="3200" spc="-35" dirty="0"/>
              <a:t> </a:t>
            </a:r>
            <a:r>
              <a:rPr lang="en-US" altLang="zh-CN" sz="3200" spc="-20" dirty="0"/>
              <a:t>RNN-</a:t>
            </a:r>
            <a:r>
              <a:rPr lang="en-US" altLang="zh-CN" sz="3200" spc="-25" dirty="0"/>
              <a:t>LM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4320" y="2713003"/>
            <a:ext cx="4051203" cy="4482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5415" y="1783986"/>
            <a:ext cx="8965191" cy="408326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If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becomes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too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big,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SGD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update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step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becomes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too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big:</a:t>
            </a:r>
            <a:endParaRPr sz="2105">
              <a:latin typeface="Calibri"/>
              <a:cs typeface="Calibri"/>
            </a:endParaRPr>
          </a:p>
          <a:p>
            <a:pPr marL="1786723" algn="ctr">
              <a:spcBef>
                <a:spcPts val="1653"/>
              </a:spcBef>
            </a:pP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learning</a:t>
            </a:r>
            <a:r>
              <a:rPr sz="1754" spc="-57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18" dirty="0">
                <a:solidFill>
                  <a:srgbClr val="FF30EE"/>
                </a:solidFill>
                <a:latin typeface="Calibri"/>
                <a:cs typeface="Calibri"/>
              </a:rPr>
              <a:t>rate</a:t>
            </a:r>
            <a:endParaRPr sz="175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4">
              <a:latin typeface="Calibri"/>
              <a:cs typeface="Calibri"/>
            </a:endParaRPr>
          </a:p>
          <a:p>
            <a:pPr>
              <a:spcBef>
                <a:spcPts val="1316"/>
              </a:spcBef>
            </a:pPr>
            <a:endParaRPr sz="1754">
              <a:latin typeface="Calibri"/>
              <a:cs typeface="Calibri"/>
            </a:endParaRPr>
          </a:p>
          <a:p>
            <a:pPr marL="5820216">
              <a:spcBef>
                <a:spcPts val="4"/>
              </a:spcBef>
            </a:pPr>
            <a:r>
              <a:rPr sz="1754" spc="-9" dirty="0">
                <a:solidFill>
                  <a:srgbClr val="00B050"/>
                </a:solidFill>
                <a:latin typeface="Calibri"/>
                <a:cs typeface="Calibri"/>
              </a:rPr>
              <a:t>gradient</a:t>
            </a:r>
            <a:endParaRPr sz="1754">
              <a:latin typeface="Calibri"/>
              <a:cs typeface="Calibri"/>
            </a:endParaRPr>
          </a:p>
          <a:p>
            <a:pPr marL="311340" marR="4456" indent="-300758">
              <a:lnSpc>
                <a:spcPct val="100800"/>
              </a:lnSpc>
              <a:spcBef>
                <a:spcPts val="1145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This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cause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bad</a:t>
            </a:r>
            <a:r>
              <a:rPr sz="2105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updates</a:t>
            </a:r>
            <a:r>
              <a:rPr sz="2105" dirty="0">
                <a:latin typeface="Calibri"/>
                <a:cs typeface="Calibri"/>
              </a:rPr>
              <a:t>: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take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too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large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step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reach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weird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bad </a:t>
            </a:r>
            <a:r>
              <a:rPr sz="2105" dirty="0">
                <a:latin typeface="Calibri"/>
                <a:cs typeface="Calibri"/>
              </a:rPr>
              <a:t>parameter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configuration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(with</a:t>
            </a:r>
            <a:r>
              <a:rPr sz="2105" spc="-57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large</a:t>
            </a:r>
            <a:r>
              <a:rPr sz="2105" spc="-53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loss)</a:t>
            </a:r>
            <a:endParaRPr sz="2105">
              <a:latin typeface="Calibri"/>
              <a:cs typeface="Calibri"/>
            </a:endParaRPr>
          </a:p>
          <a:p>
            <a:pPr marL="611540" lvl="1" indent="-199948">
              <a:spcBef>
                <a:spcPts val="544"/>
              </a:spcBef>
              <a:buClr>
                <a:srgbClr val="007C92"/>
              </a:buClr>
              <a:buFont typeface="Times New Roman"/>
              <a:buChar char="•"/>
              <a:tabLst>
                <a:tab pos="611540" algn="l"/>
              </a:tabLst>
            </a:pPr>
            <a:r>
              <a:rPr sz="2105" dirty="0">
                <a:latin typeface="Calibri"/>
                <a:cs typeface="Calibri"/>
              </a:rPr>
              <a:t>You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think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you’ve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found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hill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climb,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but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suddenly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you’re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Iowa</a:t>
            </a:r>
            <a:endParaRPr sz="2105">
              <a:latin typeface="Calibri"/>
              <a:cs typeface="Calibri"/>
            </a:endParaRPr>
          </a:p>
          <a:p>
            <a:pPr lvl="1">
              <a:spcBef>
                <a:spcPts val="969"/>
              </a:spcBef>
              <a:buClr>
                <a:srgbClr val="007C92"/>
              </a:buClr>
              <a:buFont typeface="Times New Roman"/>
              <a:buChar char="•"/>
            </a:pPr>
            <a:endParaRPr sz="2105">
              <a:latin typeface="Calibri"/>
              <a:cs typeface="Calibri"/>
            </a:endParaRPr>
          </a:p>
          <a:p>
            <a:pPr marL="311340" marR="1934874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In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worst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case,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this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will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result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Inf</a:t>
            </a:r>
            <a:r>
              <a:rPr sz="2105" spc="-2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or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C00000"/>
                </a:solidFill>
                <a:latin typeface="Calibri"/>
                <a:cs typeface="Calibri"/>
              </a:rPr>
              <a:t>NaN</a:t>
            </a:r>
            <a:r>
              <a:rPr sz="2105" spc="-2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your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network </a:t>
            </a:r>
            <a:r>
              <a:rPr sz="2105" dirty="0">
                <a:latin typeface="Calibri"/>
                <a:cs typeface="Calibri"/>
              </a:rPr>
              <a:t>(then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you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have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restart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training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from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earlier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checkpoint)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58251" y="2626617"/>
            <a:ext cx="1570593" cy="705096"/>
            <a:chOff x="6451212" y="2112354"/>
            <a:chExt cx="1790700" cy="803910"/>
          </a:xfrm>
        </p:grpSpPr>
        <p:sp>
          <p:nvSpPr>
            <p:cNvPr id="6" name="object 6"/>
            <p:cNvSpPr/>
            <p:nvPr/>
          </p:nvSpPr>
          <p:spPr>
            <a:xfrm>
              <a:off x="6870957" y="2756557"/>
              <a:ext cx="1361440" cy="149860"/>
            </a:xfrm>
            <a:custGeom>
              <a:avLst/>
              <a:gdLst/>
              <a:ahLst/>
              <a:cxnLst/>
              <a:rect l="l" t="t" r="r" b="b"/>
              <a:pathLst>
                <a:path w="1361440" h="149860">
                  <a:moveTo>
                    <a:pt x="1361384" y="1"/>
                  </a:moveTo>
                  <a:lnTo>
                    <a:pt x="1358351" y="29167"/>
                  </a:lnTo>
                  <a:lnTo>
                    <a:pt x="1350082" y="52985"/>
                  </a:lnTo>
                  <a:lnTo>
                    <a:pt x="1337816" y="69043"/>
                  </a:lnTo>
                  <a:lnTo>
                    <a:pt x="1322797" y="74931"/>
                  </a:lnTo>
                  <a:lnTo>
                    <a:pt x="719279" y="74930"/>
                  </a:lnTo>
                  <a:lnTo>
                    <a:pt x="704259" y="80818"/>
                  </a:lnTo>
                  <a:lnTo>
                    <a:pt x="691994" y="96876"/>
                  </a:lnTo>
                  <a:lnTo>
                    <a:pt x="683724" y="120694"/>
                  </a:lnTo>
                  <a:lnTo>
                    <a:pt x="680692" y="149860"/>
                  </a:lnTo>
                  <a:lnTo>
                    <a:pt x="677659" y="120694"/>
                  </a:lnTo>
                  <a:lnTo>
                    <a:pt x="669390" y="96876"/>
                  </a:lnTo>
                  <a:lnTo>
                    <a:pt x="657124" y="80818"/>
                  </a:lnTo>
                  <a:lnTo>
                    <a:pt x="642104" y="74930"/>
                  </a:lnTo>
                  <a:lnTo>
                    <a:pt x="38587" y="74930"/>
                  </a:lnTo>
                  <a:lnTo>
                    <a:pt x="23567" y="69041"/>
                  </a:lnTo>
                  <a:lnTo>
                    <a:pt x="11301" y="52983"/>
                  </a:lnTo>
                  <a:lnTo>
                    <a:pt x="3032" y="2916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0737" y="2121879"/>
              <a:ext cx="308610" cy="149860"/>
            </a:xfrm>
            <a:custGeom>
              <a:avLst/>
              <a:gdLst/>
              <a:ahLst/>
              <a:cxnLst/>
              <a:rect l="l" t="t" r="r" b="b"/>
              <a:pathLst>
                <a:path w="308609" h="149860">
                  <a:moveTo>
                    <a:pt x="0" y="149859"/>
                  </a:moveTo>
                  <a:lnTo>
                    <a:pt x="3032" y="120693"/>
                  </a:lnTo>
                  <a:lnTo>
                    <a:pt x="11301" y="96875"/>
                  </a:lnTo>
                  <a:lnTo>
                    <a:pt x="23567" y="80817"/>
                  </a:lnTo>
                  <a:lnTo>
                    <a:pt x="38587" y="74929"/>
                  </a:lnTo>
                  <a:lnTo>
                    <a:pt x="115575" y="74929"/>
                  </a:lnTo>
                  <a:lnTo>
                    <a:pt x="130594" y="69041"/>
                  </a:lnTo>
                  <a:lnTo>
                    <a:pt x="142860" y="52983"/>
                  </a:lnTo>
                  <a:lnTo>
                    <a:pt x="151129" y="29165"/>
                  </a:lnTo>
                  <a:lnTo>
                    <a:pt x="154162" y="0"/>
                  </a:lnTo>
                  <a:lnTo>
                    <a:pt x="157194" y="29165"/>
                  </a:lnTo>
                  <a:lnTo>
                    <a:pt x="165463" y="52983"/>
                  </a:lnTo>
                  <a:lnTo>
                    <a:pt x="177729" y="69041"/>
                  </a:lnTo>
                  <a:lnTo>
                    <a:pt x="192749" y="74929"/>
                  </a:lnTo>
                  <a:lnTo>
                    <a:pt x="269736" y="74929"/>
                  </a:lnTo>
                  <a:lnTo>
                    <a:pt x="284756" y="80817"/>
                  </a:lnTo>
                  <a:lnTo>
                    <a:pt x="297022" y="96875"/>
                  </a:lnTo>
                  <a:lnTo>
                    <a:pt x="305291" y="120693"/>
                  </a:lnTo>
                  <a:lnTo>
                    <a:pt x="308324" y="149859"/>
                  </a:lnTo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47</a:t>
            </a:fld>
            <a:endParaRPr spc="-22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FE080E1-D14C-46E9-89CF-18F4A551DF54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Why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is</a:t>
            </a:r>
            <a:r>
              <a:rPr lang="en-US" altLang="zh-CN" sz="3200" spc="-30" dirty="0"/>
              <a:t> </a:t>
            </a:r>
            <a:r>
              <a:rPr lang="en-US" altLang="zh-CN" sz="3200" dirty="0"/>
              <a:t>exploding</a:t>
            </a:r>
            <a:r>
              <a:rPr lang="en-US" altLang="zh-CN" sz="3200" spc="-35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25" dirty="0"/>
              <a:t> </a:t>
            </a:r>
            <a:r>
              <a:rPr lang="en-US" altLang="zh-CN" sz="3200" dirty="0"/>
              <a:t>a</a:t>
            </a:r>
            <a:r>
              <a:rPr lang="en-US" altLang="zh-CN" sz="3200" spc="-35" dirty="0"/>
              <a:t> </a:t>
            </a:r>
            <a:r>
              <a:rPr lang="en-US" altLang="zh-CN" sz="3200" spc="-10" dirty="0"/>
              <a:t>problem?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25414" y="1783986"/>
            <a:ext cx="9521582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marR="4456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b="1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2105" b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b="1" dirty="0">
                <a:solidFill>
                  <a:srgbClr val="FF30EE"/>
                </a:solidFill>
                <a:latin typeface="Calibri"/>
                <a:cs typeface="Calibri"/>
              </a:rPr>
              <a:t>clipping</a:t>
            </a:r>
            <a:r>
              <a:rPr sz="2105" dirty="0">
                <a:latin typeface="Calibri"/>
                <a:cs typeface="Calibri"/>
              </a:rPr>
              <a:t>: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if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norm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greater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than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some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threshold,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scale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it </a:t>
            </a:r>
            <a:r>
              <a:rPr sz="2105" dirty="0">
                <a:latin typeface="Calibri"/>
                <a:cs typeface="Calibri"/>
              </a:rPr>
              <a:t>down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before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applying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SGD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update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414" y="4802200"/>
            <a:ext cx="9795600" cy="141849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b="1" dirty="0">
                <a:solidFill>
                  <a:srgbClr val="FF30EE"/>
                </a:solidFill>
                <a:latin typeface="Calibri"/>
                <a:cs typeface="Calibri"/>
              </a:rPr>
              <a:t>Intuition</a:t>
            </a:r>
            <a:r>
              <a:rPr sz="2105" dirty="0">
                <a:latin typeface="Calibri"/>
                <a:cs typeface="Calibri"/>
              </a:rPr>
              <a:t>: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take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step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same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direction,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but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smaller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step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925"/>
              </a:spcBef>
              <a:buClr>
                <a:srgbClr val="8C1515"/>
              </a:buClr>
              <a:buFont typeface="Times New Roman"/>
              <a:buChar char="•"/>
            </a:pPr>
            <a:endParaRPr sz="2105" dirty="0">
              <a:latin typeface="Calibri"/>
              <a:cs typeface="Calibri"/>
            </a:endParaRPr>
          </a:p>
          <a:p>
            <a:pPr marL="311340" marR="4456" indent="-300758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In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practice,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remembering</a:t>
            </a:r>
            <a:r>
              <a:rPr sz="2105" b="1" spc="-44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to</a:t>
            </a:r>
            <a:r>
              <a:rPr sz="2105" b="1" spc="-48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clip</a:t>
            </a:r>
            <a:r>
              <a:rPr sz="2105" b="1" spc="-44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gradients</a:t>
            </a:r>
            <a:r>
              <a:rPr sz="2105" b="1" spc="-35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is</a:t>
            </a:r>
            <a:r>
              <a:rPr sz="2105" b="1" spc="-39" dirty="0">
                <a:latin typeface="Calibri"/>
                <a:cs typeface="Calibri"/>
              </a:rPr>
              <a:t> </a:t>
            </a:r>
            <a:r>
              <a:rPr sz="2105" b="1" dirty="0">
                <a:latin typeface="Calibri"/>
                <a:cs typeface="Calibri"/>
              </a:rPr>
              <a:t>important</a:t>
            </a:r>
            <a:r>
              <a:rPr sz="2105" dirty="0">
                <a:latin typeface="Calibri"/>
                <a:cs typeface="Calibri"/>
              </a:rPr>
              <a:t>,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but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exploding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gradients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an </a:t>
            </a:r>
            <a:r>
              <a:rPr sz="2105" dirty="0">
                <a:latin typeface="Calibri"/>
                <a:cs typeface="Calibri"/>
              </a:rPr>
              <a:t>easy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problem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to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solve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9136" y="6419575"/>
            <a:ext cx="7289334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053" dirty="0">
                <a:latin typeface="Calibri"/>
                <a:cs typeface="Calibri"/>
              </a:rPr>
              <a:t>: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“On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the</a:t>
            </a:r>
            <a:r>
              <a:rPr sz="1053" spc="-18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difficulty</a:t>
            </a:r>
            <a:r>
              <a:rPr sz="1053" spc="-26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of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spc="-9" dirty="0">
                <a:latin typeface="Calibri"/>
                <a:cs typeface="Calibri"/>
              </a:rPr>
              <a:t>training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spc="-9" dirty="0">
                <a:latin typeface="Calibri"/>
                <a:cs typeface="Calibri"/>
              </a:rPr>
              <a:t>recurrent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neural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spc="-18" dirty="0">
                <a:latin typeface="Calibri"/>
                <a:cs typeface="Calibri"/>
              </a:rPr>
              <a:t>networks”,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Pascanu</a:t>
            </a:r>
            <a:r>
              <a:rPr sz="1053" spc="-26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et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al,</a:t>
            </a:r>
            <a:r>
              <a:rPr sz="1053" spc="-22" dirty="0">
                <a:latin typeface="Calibri"/>
                <a:cs typeface="Calibri"/>
              </a:rPr>
              <a:t> </a:t>
            </a:r>
            <a:r>
              <a:rPr sz="1053" dirty="0">
                <a:latin typeface="Calibri"/>
                <a:cs typeface="Calibri"/>
              </a:rPr>
              <a:t>2013.</a:t>
            </a:r>
            <a:r>
              <a:rPr sz="1053" spc="-18" dirty="0">
                <a:latin typeface="Calibri"/>
                <a:cs typeface="Calibri"/>
              </a:rPr>
              <a:t> </a:t>
            </a:r>
            <a:r>
              <a:rPr sz="1053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1053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7129" y="2795055"/>
            <a:ext cx="5972790" cy="1654592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2A344ED-D3A6-4AFA-BEE2-DE69FD2E38C7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Gradient</a:t>
            </a:r>
            <a:r>
              <a:rPr lang="en-US" altLang="zh-CN" sz="3200" spc="-55" dirty="0"/>
              <a:t> </a:t>
            </a:r>
            <a:r>
              <a:rPr lang="en-US" altLang="zh-CN" sz="3200" dirty="0"/>
              <a:t>clipping: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solution</a:t>
            </a:r>
            <a:r>
              <a:rPr lang="en-US" altLang="zh-CN" sz="3200" spc="-60" dirty="0"/>
              <a:t> </a:t>
            </a:r>
            <a:r>
              <a:rPr lang="en-US" altLang="zh-CN" sz="3200" dirty="0"/>
              <a:t>for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exploding</a:t>
            </a:r>
            <a:r>
              <a:rPr lang="en-US" altLang="zh-CN" sz="3200" spc="-60" dirty="0"/>
              <a:t> </a:t>
            </a:r>
            <a:r>
              <a:rPr lang="en-US" altLang="zh-CN" sz="3200" spc="-10" dirty="0"/>
              <a:t>gradient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83986"/>
            <a:ext cx="9600111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marR="4456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main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problem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that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it’s</a:t>
            </a:r>
            <a:r>
              <a:rPr sz="2105" i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too</a:t>
            </a:r>
            <a:r>
              <a:rPr sz="2105" i="1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difficult</a:t>
            </a:r>
            <a:r>
              <a:rPr sz="2105" i="1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for</a:t>
            </a:r>
            <a:r>
              <a:rPr sz="2105" i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105" i="1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RNN</a:t>
            </a:r>
            <a:r>
              <a:rPr sz="2105" i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105" i="1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learn</a:t>
            </a:r>
            <a:r>
              <a:rPr sz="2105" i="1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105" i="1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preserve</a:t>
            </a:r>
            <a:r>
              <a:rPr sz="2105" i="1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spc="-9" dirty="0">
                <a:solidFill>
                  <a:srgbClr val="FF30EE"/>
                </a:solidFill>
                <a:latin typeface="Calibri"/>
                <a:cs typeface="Calibri"/>
              </a:rPr>
              <a:t>information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over</a:t>
            </a:r>
            <a:r>
              <a:rPr sz="2105" i="1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many</a:t>
            </a:r>
            <a:r>
              <a:rPr sz="2105" i="1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spc="-9" dirty="0">
                <a:solidFill>
                  <a:srgbClr val="FF30EE"/>
                </a:solidFill>
                <a:latin typeface="Calibri"/>
                <a:cs typeface="Calibri"/>
              </a:rPr>
              <a:t>timesteps</a:t>
            </a:r>
            <a:r>
              <a:rPr sz="2105" i="1" spc="-9" dirty="0">
                <a:latin typeface="Calibri"/>
                <a:cs typeface="Calibri"/>
              </a:rPr>
              <a:t>.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414" y="2874714"/>
            <a:ext cx="7101086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indent="-30020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In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vanilla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RNN,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hidden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state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constantly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being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rewritten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414" y="4219408"/>
            <a:ext cx="9077137" cy="1944876"/>
          </a:xfrm>
          <a:prstGeom prst="rect">
            <a:avLst/>
          </a:prstGeom>
        </p:spPr>
        <p:txBody>
          <a:bodyPr vert="horz" wrap="square" lIns="0" tIns="80757" rIns="0" bIns="0" rtlCol="0">
            <a:spAutoFit/>
          </a:bodyPr>
          <a:lstStyle/>
          <a:p>
            <a:pPr marL="311340" indent="-300201">
              <a:spcBef>
                <a:spcPts val="636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First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off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next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time: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How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about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RNN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with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separate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memory</a:t>
            </a:r>
            <a:r>
              <a:rPr sz="2105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which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is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added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to?</a:t>
            </a:r>
            <a:endParaRPr sz="2105" dirty="0">
              <a:latin typeface="Calibri"/>
              <a:cs typeface="Calibri"/>
            </a:endParaRPr>
          </a:p>
          <a:p>
            <a:pPr marL="611540" lvl="1" indent="-199948">
              <a:spcBef>
                <a:spcPts val="544"/>
              </a:spcBef>
              <a:buClr>
                <a:srgbClr val="007C92"/>
              </a:buClr>
              <a:buFont typeface="Times New Roman"/>
              <a:buChar char="•"/>
              <a:tabLst>
                <a:tab pos="611540" algn="l"/>
              </a:tabLst>
            </a:pPr>
            <a:r>
              <a:rPr sz="2105" spc="-9" dirty="0">
                <a:latin typeface="Calibri"/>
                <a:cs typeface="Calibri"/>
              </a:rPr>
              <a:t>LSTMs</a:t>
            </a:r>
            <a:endParaRPr sz="2105" dirty="0">
              <a:latin typeface="Calibri"/>
              <a:cs typeface="Calibri"/>
            </a:endParaRPr>
          </a:p>
          <a:p>
            <a:pPr lvl="1">
              <a:spcBef>
                <a:spcPts val="947"/>
              </a:spcBef>
              <a:buClr>
                <a:srgbClr val="007C92"/>
              </a:buClr>
              <a:buFont typeface="Times New Roman"/>
              <a:buChar char="•"/>
            </a:pPr>
            <a:endParaRPr sz="2105" dirty="0">
              <a:latin typeface="Calibri"/>
              <a:cs typeface="Calibri"/>
            </a:endParaRPr>
          </a:p>
          <a:p>
            <a:pPr marL="311340" indent="-300201">
              <a:buClr>
                <a:srgbClr val="8C1515"/>
              </a:buClr>
              <a:buFont typeface="Times New Roman"/>
              <a:buChar char="•"/>
              <a:tabLst>
                <a:tab pos="311340" algn="l"/>
              </a:tabLst>
            </a:pPr>
            <a:r>
              <a:rPr sz="2105" dirty="0">
                <a:latin typeface="Calibri"/>
                <a:cs typeface="Calibri"/>
              </a:rPr>
              <a:t>And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then: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Creating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more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direct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4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linear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pass-</a:t>
            </a:r>
            <a:r>
              <a:rPr sz="2105" dirty="0">
                <a:latin typeface="Calibri"/>
                <a:cs typeface="Calibri"/>
              </a:rPr>
              <a:t>through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connections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model</a:t>
            </a:r>
            <a:endParaRPr sz="2105" dirty="0">
              <a:latin typeface="Calibri"/>
              <a:cs typeface="Calibri"/>
            </a:endParaRPr>
          </a:p>
          <a:p>
            <a:pPr marL="611540" lvl="1" indent="-199948">
              <a:spcBef>
                <a:spcPts val="465"/>
              </a:spcBef>
              <a:buClr>
                <a:srgbClr val="007C92"/>
              </a:buClr>
              <a:buFont typeface="Times New Roman"/>
              <a:buChar char="•"/>
              <a:tabLst>
                <a:tab pos="611540" algn="l"/>
              </a:tabLst>
            </a:pPr>
            <a:r>
              <a:rPr sz="2105" dirty="0">
                <a:latin typeface="Calibri"/>
                <a:cs typeface="Calibri"/>
              </a:rPr>
              <a:t>Attention,</a:t>
            </a:r>
            <a:r>
              <a:rPr sz="2105" spc="-70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residual</a:t>
            </a:r>
            <a:r>
              <a:rPr sz="2105" spc="-70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connections,</a:t>
            </a:r>
            <a:r>
              <a:rPr sz="2105" spc="-70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etc.</a:t>
            </a:r>
            <a:endParaRPr sz="2105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5819" y="3321385"/>
            <a:ext cx="3376409" cy="4042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172652"/>
          </a:xfrm>
          <a:prstGeom prst="rect">
            <a:avLst/>
          </a:prstGeom>
        </p:spPr>
        <p:txBody>
          <a:bodyPr vert="horz" wrap="square" lIns="0" tIns="3342" rIns="0" bIns="0" rtlCol="0">
            <a:spAutoFit/>
          </a:bodyPr>
          <a:lstStyle/>
          <a:p>
            <a:pPr marL="33418">
              <a:spcBef>
                <a:spcPts val="26"/>
              </a:spcBef>
            </a:pPr>
            <a:fld id="{81D60167-4931-47E6-BA6A-407CBD079E47}" type="slidenum">
              <a:rPr spc="-22" dirty="0"/>
              <a:pPr marL="33418">
                <a:spcBef>
                  <a:spcPts val="26"/>
                </a:spcBef>
              </a:pPr>
              <a:t>49</a:t>
            </a:fld>
            <a:endParaRPr spc="-22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FC06AF3D-C866-41DF-AF9C-0FFB2AEF36B4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How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to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fix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the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vanishing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45" dirty="0"/>
              <a:t> </a:t>
            </a:r>
            <a:r>
              <a:rPr lang="en-US" altLang="zh-CN" sz="3200" spc="-10" dirty="0"/>
              <a:t>problem?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2C0200F-DCF7-4B06-AE40-2C00ECEF1AB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35025" y="3428051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95545B6B-C50C-48B7-91FF-F03CF75B4A64}"/>
              </a:ext>
            </a:extLst>
          </p:cNvPr>
          <p:cNvSpPr/>
          <p:nvPr/>
        </p:nvSpPr>
        <p:spPr>
          <a:xfrm>
            <a:off x="2562196" y="3469558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16C03B1-6089-4327-BFC2-7082BE95F963}"/>
              </a:ext>
            </a:extLst>
          </p:cNvPr>
          <p:cNvSpPr/>
          <p:nvPr/>
        </p:nvSpPr>
        <p:spPr>
          <a:xfrm>
            <a:off x="6960461" y="2395692"/>
            <a:ext cx="633169" cy="63316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3B76F42-37F2-4039-88B7-ADD56EF20020}"/>
              </a:ext>
            </a:extLst>
          </p:cNvPr>
          <p:cNvSpPr/>
          <p:nvPr/>
        </p:nvSpPr>
        <p:spPr>
          <a:xfrm>
            <a:off x="6960461" y="6361507"/>
            <a:ext cx="633169" cy="63316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4A0BD52-83C0-4082-ACDC-0F16C714B87A}"/>
              </a:ext>
            </a:extLst>
          </p:cNvPr>
          <p:cNvSpPr/>
          <p:nvPr/>
        </p:nvSpPr>
        <p:spPr>
          <a:xfrm>
            <a:off x="6960461" y="5037740"/>
            <a:ext cx="633169" cy="63316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5A7CD23-B98F-498A-A20E-EAAAED3458E9}"/>
              </a:ext>
            </a:extLst>
          </p:cNvPr>
          <p:cNvSpPr/>
          <p:nvPr/>
        </p:nvSpPr>
        <p:spPr>
          <a:xfrm>
            <a:off x="6960461" y="3798411"/>
            <a:ext cx="633169" cy="63316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38DA1D0E-A90A-4B79-BB22-2A5DDE7BB1F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06090" y="3608367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39D1C5-77F3-45A9-8257-877D2D043AA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09245" y="3765419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651F7F27-E8EC-4523-976A-06F118839AC0}"/>
              </a:ext>
            </a:extLst>
          </p:cNvPr>
          <p:cNvSpPr/>
          <p:nvPr/>
        </p:nvSpPr>
        <p:spPr>
          <a:xfrm>
            <a:off x="2925250" y="3797431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1A38B1-3027-4570-A85E-D787BB05AA92}"/>
              </a:ext>
            </a:extLst>
          </p:cNvPr>
          <p:cNvSpPr/>
          <p:nvPr/>
        </p:nvSpPr>
        <p:spPr>
          <a:xfrm>
            <a:off x="3452030" y="4311626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33F304-C571-448A-B40C-52651FD8CD28}"/>
              </a:ext>
            </a:extLst>
          </p:cNvPr>
          <p:cNvSpPr/>
          <p:nvPr/>
        </p:nvSpPr>
        <p:spPr>
          <a:xfrm>
            <a:off x="4521091" y="5327977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95AAC3B-C3C3-4FED-85C5-71E3EDA24C33}"/>
              </a:ext>
            </a:extLst>
          </p:cNvPr>
          <p:cNvCxnSpPr>
            <a:cxnSpLocks/>
          </p:cNvCxnSpPr>
          <p:nvPr/>
        </p:nvCxnSpPr>
        <p:spPr>
          <a:xfrm>
            <a:off x="2535025" y="4912859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095AA33-BA3D-4731-9861-7BB4291355AA}"/>
              </a:ext>
            </a:extLst>
          </p:cNvPr>
          <p:cNvCxnSpPr>
            <a:cxnSpLocks/>
          </p:cNvCxnSpPr>
          <p:nvPr/>
        </p:nvCxnSpPr>
        <p:spPr>
          <a:xfrm>
            <a:off x="4093193" y="3428051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5733D3A-786D-41BA-8C9F-FC2451266C28}"/>
              </a:ext>
            </a:extLst>
          </p:cNvPr>
          <p:cNvCxnSpPr>
            <a:cxnSpLocks/>
          </p:cNvCxnSpPr>
          <p:nvPr/>
        </p:nvCxnSpPr>
        <p:spPr>
          <a:xfrm>
            <a:off x="2562197" y="3491784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2A3F9D39-3958-408D-8183-552E78BC02DD}"/>
              </a:ext>
            </a:extLst>
          </p:cNvPr>
          <p:cNvSpPr/>
          <p:nvPr/>
        </p:nvSpPr>
        <p:spPr>
          <a:xfrm>
            <a:off x="4274675" y="2744763"/>
            <a:ext cx="2657002" cy="831342"/>
          </a:xfrm>
          <a:custGeom>
            <a:avLst/>
            <a:gdLst>
              <a:gd name="connsiteX0" fmla="*/ 0 w 2409372"/>
              <a:gd name="connsiteY0" fmla="*/ 812800 h 812800"/>
              <a:gd name="connsiteX1" fmla="*/ 740229 w 2409372"/>
              <a:gd name="connsiteY1" fmla="*/ 203200 h 812800"/>
              <a:gd name="connsiteX2" fmla="*/ 2409372 w 2409372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812800">
                <a:moveTo>
                  <a:pt x="0" y="812800"/>
                </a:moveTo>
                <a:cubicBezTo>
                  <a:pt x="169333" y="575733"/>
                  <a:pt x="338667" y="338667"/>
                  <a:pt x="740229" y="203200"/>
                </a:cubicBezTo>
                <a:cubicBezTo>
                  <a:pt x="1141791" y="67733"/>
                  <a:pt x="1775581" y="33866"/>
                  <a:pt x="240937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9CA0EE-7204-4789-BFBB-33D05DE69450}"/>
              </a:ext>
            </a:extLst>
          </p:cNvPr>
          <p:cNvSpPr txBox="1"/>
          <p:nvPr/>
        </p:nvSpPr>
        <p:spPr>
          <a:xfrm>
            <a:off x="3111695" y="2362190"/>
            <a:ext cx="2454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x 3 x 3 weights</a:t>
            </a:r>
            <a:endParaRPr lang="zh-TW" altLang="en-US" sz="2400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814A361-F93A-4456-BC58-0054442922DF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078595" y="6175333"/>
            <a:ext cx="881866" cy="50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0E90AD03-89DA-4B93-A39B-AFE3C32C9870}"/>
              </a:ext>
            </a:extLst>
          </p:cNvPr>
          <p:cNvSpPr/>
          <p:nvPr/>
        </p:nvSpPr>
        <p:spPr>
          <a:xfrm rot="21257122">
            <a:off x="4986945" y="4679850"/>
            <a:ext cx="2064778" cy="468844"/>
          </a:xfrm>
          <a:custGeom>
            <a:avLst/>
            <a:gdLst>
              <a:gd name="connsiteX0" fmla="*/ 0 w 1872343"/>
              <a:gd name="connsiteY0" fmla="*/ 47777 h 425148"/>
              <a:gd name="connsiteX1" fmla="*/ 1161143 w 1872343"/>
              <a:gd name="connsiteY1" fmla="*/ 33263 h 425148"/>
              <a:gd name="connsiteX2" fmla="*/ 1872343 w 1872343"/>
              <a:gd name="connsiteY2" fmla="*/ 425148 h 42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2343" h="425148">
                <a:moveTo>
                  <a:pt x="0" y="47777"/>
                </a:moveTo>
                <a:cubicBezTo>
                  <a:pt x="424543" y="9072"/>
                  <a:pt x="849086" y="-29632"/>
                  <a:pt x="1161143" y="33263"/>
                </a:cubicBezTo>
                <a:cubicBezTo>
                  <a:pt x="1473200" y="96158"/>
                  <a:pt x="1672771" y="260653"/>
                  <a:pt x="1872343" y="42514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565C1FBA-517E-4349-B886-F861C17581DA}"/>
              </a:ext>
            </a:extLst>
          </p:cNvPr>
          <p:cNvSpPr/>
          <p:nvPr/>
        </p:nvSpPr>
        <p:spPr>
          <a:xfrm>
            <a:off x="4338701" y="3379480"/>
            <a:ext cx="2689013" cy="516747"/>
          </a:xfrm>
          <a:custGeom>
            <a:avLst/>
            <a:gdLst>
              <a:gd name="connsiteX0" fmla="*/ 0 w 2438400"/>
              <a:gd name="connsiteY0" fmla="*/ 279901 h 468587"/>
              <a:gd name="connsiteX1" fmla="*/ 1422400 w 2438400"/>
              <a:gd name="connsiteY1" fmla="*/ 4129 h 468587"/>
              <a:gd name="connsiteX2" fmla="*/ 2438400 w 2438400"/>
              <a:gd name="connsiteY2" fmla="*/ 468587 h 46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468587">
                <a:moveTo>
                  <a:pt x="0" y="279901"/>
                </a:moveTo>
                <a:cubicBezTo>
                  <a:pt x="508000" y="126291"/>
                  <a:pt x="1016000" y="-27319"/>
                  <a:pt x="1422400" y="4129"/>
                </a:cubicBezTo>
                <a:cubicBezTo>
                  <a:pt x="1828800" y="35577"/>
                  <a:pt x="2133600" y="252082"/>
                  <a:pt x="2438400" y="46858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A943F38-AB71-41BA-B78C-309FB9BE0922}"/>
              </a:ext>
            </a:extLst>
          </p:cNvPr>
          <p:cNvSpPr txBox="1"/>
          <p:nvPr/>
        </p:nvSpPr>
        <p:spPr>
          <a:xfrm>
            <a:off x="774701" y="3576106"/>
            <a:ext cx="1684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Receptive field 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3E95AC6-D347-4C04-B62F-3819E81D9CAB}"/>
              </a:ext>
            </a:extLst>
          </p:cNvPr>
          <p:cNvSpPr txBox="1"/>
          <p:nvPr/>
        </p:nvSpPr>
        <p:spPr>
          <a:xfrm>
            <a:off x="8042002" y="2908499"/>
            <a:ext cx="246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same receptive field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4A83-FD06-4060-B6C7-BB1B34A72FD0}"/>
              </a:ext>
            </a:extLst>
          </p:cNvPr>
          <p:cNvSpPr txBox="1"/>
          <p:nvPr/>
        </p:nvSpPr>
        <p:spPr>
          <a:xfrm>
            <a:off x="5244342" y="156093"/>
            <a:ext cx="5090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150" indent="-378150">
              <a:buFont typeface="Arial" panose="020B0604020202020204" pitchFamily="34" charset="0"/>
              <a:buChar char="•"/>
            </a:pPr>
            <a:r>
              <a:rPr lang="en-US" altLang="zh-TW" sz="2400" dirty="0"/>
              <a:t>Can different neurons have different sizes of receptive field?</a:t>
            </a:r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ACB2C7D-8F80-4110-BA2F-CF7EBA6E1B40}"/>
              </a:ext>
            </a:extLst>
          </p:cNvPr>
          <p:cNvSpPr txBox="1"/>
          <p:nvPr/>
        </p:nvSpPr>
        <p:spPr>
          <a:xfrm>
            <a:off x="5244342" y="1052408"/>
            <a:ext cx="464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150" indent="-378150">
              <a:buFont typeface="Arial" panose="020B0604020202020204" pitchFamily="34" charset="0"/>
              <a:buChar char="•"/>
            </a:pPr>
            <a:r>
              <a:rPr lang="en-US" altLang="zh-TW" sz="2400" dirty="0"/>
              <a:t>Cover only some channels?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07BDFE2-C7F1-4CB2-996E-2FE33C736A76}"/>
              </a:ext>
            </a:extLst>
          </p:cNvPr>
          <p:cNvSpPr txBox="1"/>
          <p:nvPr/>
        </p:nvSpPr>
        <p:spPr>
          <a:xfrm>
            <a:off x="5244342" y="1620382"/>
            <a:ext cx="5090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150" indent="-378150">
              <a:buFont typeface="Arial" panose="020B0604020202020204" pitchFamily="34" charset="0"/>
              <a:buChar char="•"/>
            </a:pPr>
            <a:r>
              <a:rPr lang="en-US" altLang="zh-TW" sz="2400" dirty="0"/>
              <a:t>Not square receptive field?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FFCA10-2800-4282-BE55-190E805E70C0}"/>
              </a:ext>
            </a:extLst>
          </p:cNvPr>
          <p:cNvSpPr txBox="1"/>
          <p:nvPr/>
        </p:nvSpPr>
        <p:spPr>
          <a:xfrm>
            <a:off x="8066026" y="5484266"/>
            <a:ext cx="199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overlapped</a:t>
            </a:r>
            <a:endParaRPr lang="zh-TW" altLang="en-US" sz="2400" dirty="0"/>
          </a:p>
        </p:txBody>
      </p:sp>
      <p:sp>
        <p:nvSpPr>
          <p:cNvPr id="43" name="右大括弧 42">
            <a:extLst>
              <a:ext uri="{FF2B5EF4-FFF2-40B4-BE49-F238E27FC236}">
                <a16:creationId xmlns:a16="http://schemas.microsoft.com/office/drawing/2014/main" id="{E1DFA5D8-8563-4411-A716-FA3BD9D94058}"/>
              </a:ext>
            </a:extLst>
          </p:cNvPr>
          <p:cNvSpPr/>
          <p:nvPr/>
        </p:nvSpPr>
        <p:spPr>
          <a:xfrm>
            <a:off x="7682632" y="2357305"/>
            <a:ext cx="278772" cy="2074275"/>
          </a:xfrm>
          <a:prstGeom prst="rightBrace">
            <a:avLst>
              <a:gd name="adj1" fmla="val 261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右大括弧 43">
            <a:extLst>
              <a:ext uri="{FF2B5EF4-FFF2-40B4-BE49-F238E27FC236}">
                <a16:creationId xmlns:a16="http://schemas.microsoft.com/office/drawing/2014/main" id="{6622481B-31AE-4C18-86FA-A4AAE410942F}"/>
              </a:ext>
            </a:extLst>
          </p:cNvPr>
          <p:cNvSpPr/>
          <p:nvPr/>
        </p:nvSpPr>
        <p:spPr>
          <a:xfrm>
            <a:off x="7690442" y="4912859"/>
            <a:ext cx="278772" cy="2074275"/>
          </a:xfrm>
          <a:prstGeom prst="rightBrace">
            <a:avLst>
              <a:gd name="adj1" fmla="val 261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C4ABF67B-D3AB-4B49-96B3-B57EF9E9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6" name="手繪多邊形 108">
            <a:extLst>
              <a:ext uri="{FF2B5EF4-FFF2-40B4-BE49-F238E27FC236}">
                <a16:creationId xmlns:a16="http://schemas.microsoft.com/office/drawing/2014/main" id="{AC763538-9FE6-476D-B0F7-F025442ABD11}"/>
              </a:ext>
            </a:extLst>
          </p:cNvPr>
          <p:cNvSpPr/>
          <p:nvPr/>
        </p:nvSpPr>
        <p:spPr>
          <a:xfrm>
            <a:off x="7017948" y="2516468"/>
            <a:ext cx="518195" cy="390475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 108">
            <a:extLst>
              <a:ext uri="{FF2B5EF4-FFF2-40B4-BE49-F238E27FC236}">
                <a16:creationId xmlns:a16="http://schemas.microsoft.com/office/drawing/2014/main" id="{00CB16AC-7BF4-4E25-9EA4-3B9E7EBC2CA6}"/>
              </a:ext>
            </a:extLst>
          </p:cNvPr>
          <p:cNvSpPr/>
          <p:nvPr/>
        </p:nvSpPr>
        <p:spPr>
          <a:xfrm>
            <a:off x="7004468" y="3944347"/>
            <a:ext cx="518195" cy="390475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 108">
            <a:extLst>
              <a:ext uri="{FF2B5EF4-FFF2-40B4-BE49-F238E27FC236}">
                <a16:creationId xmlns:a16="http://schemas.microsoft.com/office/drawing/2014/main" id="{DA0E973C-9C10-4A2F-8850-64CE2BD902FE}"/>
              </a:ext>
            </a:extLst>
          </p:cNvPr>
          <p:cNvSpPr/>
          <p:nvPr/>
        </p:nvSpPr>
        <p:spPr>
          <a:xfrm>
            <a:off x="7029249" y="5201131"/>
            <a:ext cx="518195" cy="390475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手繪多邊形 108">
            <a:extLst>
              <a:ext uri="{FF2B5EF4-FFF2-40B4-BE49-F238E27FC236}">
                <a16:creationId xmlns:a16="http://schemas.microsoft.com/office/drawing/2014/main" id="{65A7356E-43A8-43A3-BA14-E3807A1783E6}"/>
              </a:ext>
            </a:extLst>
          </p:cNvPr>
          <p:cNvSpPr/>
          <p:nvPr/>
        </p:nvSpPr>
        <p:spPr>
          <a:xfrm>
            <a:off x="7027714" y="6501195"/>
            <a:ext cx="518195" cy="390475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48072644-C6CE-479F-AEFE-6E1FC20C01EF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altLang="zh-TW" sz="3200" dirty="0"/>
              <a:t>Receptive field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30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7" grpId="0" animBg="1"/>
      <p:bldP spid="28" grpId="0"/>
      <p:bldP spid="33" grpId="0" animBg="1"/>
      <p:bldP spid="34" grpId="0" animBg="1"/>
      <p:bldP spid="38" grpId="0"/>
      <p:bldP spid="42" grpId="0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4267" y="2408325"/>
            <a:ext cx="252297" cy="2506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5414" y="1793789"/>
            <a:ext cx="9590643" cy="304009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marR="592604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1754" dirty="0">
                <a:latin typeface="Calibri"/>
                <a:cs typeface="Calibri"/>
              </a:rPr>
              <a:t>A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type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RNN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proposed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by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Hochreiter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and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Schmidhuber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 </a:t>
            </a:r>
            <a:r>
              <a:rPr sz="1754" spc="-4" dirty="0">
                <a:latin typeface="Calibri"/>
                <a:cs typeface="Calibri"/>
              </a:rPr>
              <a:t>1997</a:t>
            </a:r>
            <a:r>
              <a:rPr sz="1754" dirty="0">
                <a:latin typeface="Calibri"/>
                <a:cs typeface="Calibri"/>
              </a:rPr>
              <a:t> as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solution</a:t>
            </a:r>
            <a:r>
              <a:rPr sz="1754" dirty="0">
                <a:latin typeface="Calibri"/>
                <a:cs typeface="Calibri"/>
              </a:rPr>
              <a:t> to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the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problem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 </a:t>
            </a:r>
            <a:r>
              <a:rPr sz="1754" spc="-386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vanishing</a:t>
            </a:r>
            <a:r>
              <a:rPr sz="1754" spc="-13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gradients</a:t>
            </a:r>
            <a:endParaRPr sz="1754" dirty="0">
              <a:latin typeface="Calibri"/>
              <a:cs typeface="Calibri"/>
            </a:endParaRPr>
          </a:p>
          <a:p>
            <a:pPr marL="612654" lvl="1" indent="-201062">
              <a:spcBef>
                <a:spcPts val="446"/>
              </a:spcBef>
              <a:buClr>
                <a:srgbClr val="007C92"/>
              </a:buClr>
              <a:buFont typeface="Times New Roman"/>
              <a:buChar char="•"/>
              <a:tabLst>
                <a:tab pos="612097" algn="l"/>
                <a:tab pos="612654" algn="l"/>
              </a:tabLst>
            </a:pPr>
            <a:r>
              <a:rPr sz="1754" spc="-4" dirty="0">
                <a:latin typeface="Calibri"/>
                <a:cs typeface="Calibri"/>
              </a:rPr>
              <a:t>Everyone</a:t>
            </a:r>
            <a:r>
              <a:rPr sz="1754" dirty="0">
                <a:latin typeface="Calibri"/>
                <a:cs typeface="Calibri"/>
              </a:rPr>
              <a:t> cites that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paper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but</a:t>
            </a:r>
            <a:r>
              <a:rPr sz="1754" dirty="0">
                <a:latin typeface="Calibri"/>
                <a:cs typeface="Calibri"/>
              </a:rPr>
              <a:t> really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 </a:t>
            </a:r>
            <a:r>
              <a:rPr sz="1754" spc="-4" dirty="0">
                <a:latin typeface="Calibri"/>
                <a:cs typeface="Calibri"/>
              </a:rPr>
              <a:t>crucial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part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dirty="0">
                <a:latin typeface="Calibri"/>
                <a:cs typeface="Calibri"/>
              </a:rPr>
              <a:t> the </a:t>
            </a:r>
            <a:r>
              <a:rPr sz="1754" spc="-4" dirty="0">
                <a:latin typeface="Calibri"/>
                <a:cs typeface="Calibri"/>
              </a:rPr>
              <a:t>modern</a:t>
            </a:r>
            <a:r>
              <a:rPr sz="1754" dirty="0">
                <a:latin typeface="Calibri"/>
                <a:cs typeface="Calibri"/>
              </a:rPr>
              <a:t> LSTM is </a:t>
            </a:r>
            <a:r>
              <a:rPr sz="1754" spc="-4" dirty="0">
                <a:latin typeface="Calibri"/>
                <a:cs typeface="Calibri"/>
              </a:rPr>
              <a:t>from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Gers et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al.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(2000)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2105" spc="526" dirty="0">
                <a:latin typeface="Lucida Sans Unicode"/>
                <a:cs typeface="Lucida Sans Unicode"/>
              </a:rPr>
              <a:t>💜</a:t>
            </a:r>
            <a:endParaRPr sz="2105" dirty="0">
              <a:latin typeface="Lucida Sans Unicode"/>
              <a:cs typeface="Lucida Sans Unicode"/>
            </a:endParaRPr>
          </a:p>
          <a:p>
            <a:pPr lvl="1">
              <a:spcBef>
                <a:spcPts val="18"/>
              </a:spcBef>
              <a:buClr>
                <a:srgbClr val="007C92"/>
              </a:buClr>
              <a:buFont typeface="Times New Roman"/>
              <a:buChar char="•"/>
            </a:pPr>
            <a:endParaRPr sz="1930" dirty="0">
              <a:latin typeface="Lucida Sans Unicode"/>
              <a:cs typeface="Lucida Sans Unicode"/>
            </a:endParaRPr>
          </a:p>
          <a:p>
            <a:pPr marL="311897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1754" spc="-4" dirty="0">
                <a:latin typeface="Calibri"/>
                <a:cs typeface="Calibri"/>
              </a:rPr>
              <a:t>Only </a:t>
            </a:r>
            <a:r>
              <a:rPr sz="1754" dirty="0">
                <a:latin typeface="Calibri"/>
                <a:cs typeface="Calibri"/>
              </a:rPr>
              <a:t>started to</a:t>
            </a:r>
            <a:r>
              <a:rPr sz="1754" spc="-4" dirty="0">
                <a:latin typeface="Calibri"/>
                <a:cs typeface="Calibri"/>
              </a:rPr>
              <a:t> be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recognized</a:t>
            </a:r>
            <a:r>
              <a:rPr sz="1754" dirty="0">
                <a:latin typeface="Calibri"/>
                <a:cs typeface="Calibri"/>
              </a:rPr>
              <a:t> as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promising through</a:t>
            </a:r>
            <a:r>
              <a:rPr sz="1754" dirty="0">
                <a:latin typeface="Calibri"/>
                <a:cs typeface="Calibri"/>
              </a:rPr>
              <a:t> the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work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dirty="0">
                <a:latin typeface="Calibri"/>
                <a:cs typeface="Calibri"/>
              </a:rPr>
              <a:t> S’s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student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Alex</a:t>
            </a:r>
            <a:r>
              <a:rPr sz="1754" spc="-4" dirty="0">
                <a:latin typeface="Calibri"/>
                <a:cs typeface="Calibri"/>
              </a:rPr>
              <a:t> Graves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c.</a:t>
            </a:r>
            <a:r>
              <a:rPr sz="1754" spc="-4" dirty="0">
                <a:latin typeface="Calibri"/>
                <a:cs typeface="Calibri"/>
              </a:rPr>
              <a:t> 2006</a:t>
            </a:r>
            <a:endParaRPr sz="1754" dirty="0">
              <a:latin typeface="Calibri"/>
              <a:cs typeface="Calibri"/>
            </a:endParaRPr>
          </a:p>
          <a:p>
            <a:pPr marL="612654" lvl="1" indent="-201062">
              <a:spcBef>
                <a:spcPts val="443"/>
              </a:spcBef>
              <a:buClr>
                <a:srgbClr val="007C92"/>
              </a:buClr>
              <a:buFont typeface="Times New Roman"/>
              <a:buChar char="•"/>
              <a:tabLst>
                <a:tab pos="612097" algn="l"/>
                <a:tab pos="612654" algn="l"/>
              </a:tabLst>
            </a:pPr>
            <a:r>
              <a:rPr sz="1754" spc="-4" dirty="0">
                <a:latin typeface="Calibri"/>
                <a:cs typeface="Calibri"/>
              </a:rPr>
              <a:t>Work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which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he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also</a:t>
            </a:r>
            <a:r>
              <a:rPr sz="1754" spc="-4" dirty="0">
                <a:latin typeface="Calibri"/>
                <a:cs typeface="Calibri"/>
              </a:rPr>
              <a:t> invented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CTC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(connectionist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temporal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classification)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for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speech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recognition</a:t>
            </a:r>
            <a:endParaRPr sz="1754" dirty="0"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Clr>
                <a:srgbClr val="007C92"/>
              </a:buClr>
              <a:buFont typeface="Times New Roman"/>
              <a:buChar char="•"/>
            </a:pPr>
            <a:endParaRPr sz="2368" dirty="0">
              <a:latin typeface="Calibri"/>
              <a:cs typeface="Calibri"/>
            </a:endParaRPr>
          </a:p>
          <a:p>
            <a:pPr marL="311897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1754" dirty="0">
                <a:latin typeface="Calibri"/>
                <a:cs typeface="Calibri"/>
              </a:rPr>
              <a:t>Became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really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well-known </a:t>
            </a:r>
            <a:r>
              <a:rPr sz="1754" dirty="0">
                <a:latin typeface="Calibri"/>
                <a:cs typeface="Calibri"/>
              </a:rPr>
              <a:t>after </a:t>
            </a:r>
            <a:r>
              <a:rPr sz="1754" spc="-4" dirty="0">
                <a:latin typeface="Calibri"/>
                <a:cs typeface="Calibri"/>
              </a:rPr>
              <a:t>Hinton brought </a:t>
            </a:r>
            <a:r>
              <a:rPr sz="1754" dirty="0">
                <a:latin typeface="Calibri"/>
                <a:cs typeface="Calibri"/>
              </a:rPr>
              <a:t>it to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Google</a:t>
            </a:r>
            <a:r>
              <a:rPr sz="1754" dirty="0">
                <a:latin typeface="Calibri"/>
                <a:cs typeface="Calibri"/>
              </a:rPr>
              <a:t> in</a:t>
            </a:r>
            <a:r>
              <a:rPr sz="1754" spc="-4" dirty="0">
                <a:latin typeface="Calibri"/>
                <a:cs typeface="Calibri"/>
              </a:rPr>
              <a:t> 2013</a:t>
            </a:r>
            <a:endParaRPr sz="1754" dirty="0">
              <a:latin typeface="Calibri"/>
              <a:cs typeface="Calibri"/>
            </a:endParaRPr>
          </a:p>
          <a:p>
            <a:pPr marL="612654" lvl="1" indent="-201062">
              <a:spcBef>
                <a:spcPts val="443"/>
              </a:spcBef>
              <a:buClr>
                <a:srgbClr val="007C92"/>
              </a:buClr>
              <a:buFont typeface="Times New Roman"/>
              <a:buChar char="•"/>
              <a:tabLst>
                <a:tab pos="612097" algn="l"/>
                <a:tab pos="612654" algn="l"/>
              </a:tabLst>
            </a:pPr>
            <a:r>
              <a:rPr sz="1754" spc="-4" dirty="0">
                <a:latin typeface="Calibri"/>
                <a:cs typeface="Calibri"/>
              </a:rPr>
              <a:t>Following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Graves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having been </a:t>
            </a:r>
            <a:r>
              <a:rPr sz="1754" dirty="0">
                <a:latin typeface="Calibri"/>
                <a:cs typeface="Calibri"/>
              </a:rPr>
              <a:t>a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postdoc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with</a:t>
            </a:r>
            <a:r>
              <a:rPr sz="1754" spc="-4" dirty="0">
                <a:latin typeface="Calibri"/>
                <a:cs typeface="Calibri"/>
              </a:rPr>
              <a:t> Hinton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50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02772" y="5689305"/>
            <a:ext cx="9239209" cy="709149"/>
          </a:xfrm>
          <a:prstGeom prst="rect">
            <a:avLst/>
          </a:prstGeom>
        </p:spPr>
        <p:txBody>
          <a:bodyPr vert="horz" wrap="square" lIns="0" tIns="5569" rIns="0" bIns="0" rtlCol="0">
            <a:spAutoFit/>
          </a:bodyPr>
          <a:lstStyle/>
          <a:p>
            <a:pPr marL="494579" marR="4456" indent="1863583" algn="r">
              <a:lnSpc>
                <a:spcPct val="103099"/>
              </a:lnSpc>
              <a:spcBef>
                <a:spcPts val="44"/>
              </a:spcBef>
            </a:pPr>
            <a:r>
              <a:rPr sz="1140" spc="-4" dirty="0">
                <a:latin typeface="Calibri"/>
                <a:cs typeface="Calibri"/>
              </a:rPr>
              <a:t>Hochreiter</a:t>
            </a:r>
            <a:r>
              <a:rPr sz="1140" spc="13" dirty="0">
                <a:latin typeface="Calibri"/>
                <a:cs typeface="Calibri"/>
              </a:rPr>
              <a:t> </a:t>
            </a:r>
            <a:r>
              <a:rPr sz="1140" dirty="0">
                <a:latin typeface="Calibri"/>
                <a:cs typeface="Calibri"/>
              </a:rPr>
              <a:t>and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spc="-9" dirty="0">
                <a:latin typeface="Calibri"/>
                <a:cs typeface="Calibri"/>
              </a:rPr>
              <a:t>Schmidhuber,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dirty="0">
                <a:latin typeface="Calibri"/>
                <a:cs typeface="Calibri"/>
              </a:rPr>
              <a:t>1997.</a:t>
            </a:r>
            <a:r>
              <a:rPr sz="1140" spc="13" dirty="0">
                <a:latin typeface="Calibri"/>
                <a:cs typeface="Calibri"/>
              </a:rPr>
              <a:t> </a:t>
            </a:r>
            <a:r>
              <a:rPr sz="1140" dirty="0">
                <a:latin typeface="Calibri"/>
                <a:cs typeface="Calibri"/>
              </a:rPr>
              <a:t>Long</a:t>
            </a:r>
            <a:r>
              <a:rPr sz="1140" spc="18" dirty="0">
                <a:latin typeface="Calibri"/>
                <a:cs typeface="Calibri"/>
              </a:rPr>
              <a:t> </a:t>
            </a:r>
            <a:r>
              <a:rPr sz="1140" spc="-9" dirty="0">
                <a:latin typeface="Calibri"/>
                <a:cs typeface="Calibri"/>
              </a:rPr>
              <a:t>short-term</a:t>
            </a:r>
            <a:r>
              <a:rPr sz="1140" spc="18" dirty="0">
                <a:latin typeface="Calibri"/>
                <a:cs typeface="Calibri"/>
              </a:rPr>
              <a:t> </a:t>
            </a:r>
            <a:r>
              <a:rPr sz="1140" spc="-13" dirty="0">
                <a:latin typeface="Calibri"/>
                <a:cs typeface="Calibri"/>
              </a:rPr>
              <a:t>memory.</a:t>
            </a:r>
            <a:r>
              <a:rPr sz="1140" spc="18" dirty="0">
                <a:latin typeface="Calibri"/>
                <a:cs typeface="Calibri"/>
              </a:rPr>
              <a:t> </a:t>
            </a:r>
            <a:r>
              <a:rPr sz="1140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</a:t>
            </a:r>
            <a:r>
              <a:rPr sz="1140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www.bioinf.jku.at/publications/older/2604.pdf </a:t>
            </a:r>
            <a:r>
              <a:rPr sz="1140" spc="-4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140" spc="-9" dirty="0">
                <a:latin typeface="Calibri"/>
                <a:cs typeface="Calibri"/>
              </a:rPr>
              <a:t>Gers,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spc="-9" dirty="0">
                <a:latin typeface="Calibri"/>
                <a:cs typeface="Calibri"/>
              </a:rPr>
              <a:t>Schmidhuber,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dirty="0">
                <a:latin typeface="Calibri"/>
                <a:cs typeface="Calibri"/>
              </a:rPr>
              <a:t>and</a:t>
            </a:r>
            <a:r>
              <a:rPr sz="1140" spc="26" dirty="0">
                <a:latin typeface="Calibri"/>
                <a:cs typeface="Calibri"/>
              </a:rPr>
              <a:t> </a:t>
            </a:r>
            <a:r>
              <a:rPr sz="1140" spc="-4" dirty="0">
                <a:latin typeface="Calibri"/>
                <a:cs typeface="Calibri"/>
              </a:rPr>
              <a:t>Cummins,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dirty="0">
                <a:latin typeface="Calibri"/>
                <a:cs typeface="Calibri"/>
              </a:rPr>
              <a:t>2000.</a:t>
            </a:r>
            <a:r>
              <a:rPr sz="1140" spc="18" dirty="0">
                <a:latin typeface="Calibri"/>
                <a:cs typeface="Calibri"/>
              </a:rPr>
              <a:t> </a:t>
            </a:r>
            <a:r>
              <a:rPr sz="1140" spc="-4" dirty="0">
                <a:latin typeface="Calibri"/>
                <a:cs typeface="Calibri"/>
              </a:rPr>
              <a:t>Learning</a:t>
            </a:r>
            <a:r>
              <a:rPr sz="1140" spc="26" dirty="0">
                <a:latin typeface="Calibri"/>
                <a:cs typeface="Calibri"/>
              </a:rPr>
              <a:t> </a:t>
            </a:r>
            <a:r>
              <a:rPr sz="1140" spc="-9" dirty="0">
                <a:latin typeface="Calibri"/>
                <a:cs typeface="Calibri"/>
              </a:rPr>
              <a:t>to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spc="-9" dirty="0">
                <a:latin typeface="Calibri"/>
                <a:cs typeface="Calibri"/>
              </a:rPr>
              <a:t>Forget: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spc="-4" dirty="0">
                <a:latin typeface="Calibri"/>
                <a:cs typeface="Calibri"/>
              </a:rPr>
              <a:t>Continual</a:t>
            </a:r>
            <a:r>
              <a:rPr sz="1140" spc="22" dirty="0">
                <a:latin typeface="Calibri"/>
                <a:cs typeface="Calibri"/>
              </a:rPr>
              <a:t> </a:t>
            </a:r>
            <a:r>
              <a:rPr sz="1140" spc="-4" dirty="0">
                <a:latin typeface="Calibri"/>
                <a:cs typeface="Calibri"/>
              </a:rPr>
              <a:t>Prediction</a:t>
            </a:r>
            <a:r>
              <a:rPr sz="1140" spc="26" dirty="0">
                <a:latin typeface="Calibri"/>
                <a:cs typeface="Calibri"/>
              </a:rPr>
              <a:t> </a:t>
            </a:r>
            <a:r>
              <a:rPr sz="1140" spc="-4" dirty="0">
                <a:latin typeface="Calibri"/>
                <a:cs typeface="Calibri"/>
              </a:rPr>
              <a:t>with</a:t>
            </a:r>
            <a:r>
              <a:rPr sz="1140" spc="31" dirty="0">
                <a:latin typeface="Calibri"/>
                <a:cs typeface="Calibri"/>
              </a:rPr>
              <a:t> </a:t>
            </a:r>
            <a:r>
              <a:rPr sz="1140" spc="-4" dirty="0">
                <a:latin typeface="Calibri"/>
                <a:cs typeface="Calibri"/>
              </a:rPr>
              <a:t>LSTM.</a:t>
            </a:r>
            <a:r>
              <a:rPr sz="1140" spc="18" dirty="0">
                <a:latin typeface="Calibri"/>
                <a:cs typeface="Calibri"/>
              </a:rPr>
              <a:t> </a:t>
            </a:r>
            <a:r>
              <a:rPr sz="1140" u="sng" spc="-4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https://dl.acm.org/doi/10.1162/089976600300015015</a:t>
            </a:r>
            <a:endParaRPr sz="1140">
              <a:latin typeface="Calibri"/>
              <a:cs typeface="Calibri"/>
            </a:endParaRPr>
          </a:p>
          <a:p>
            <a:pPr marR="5570" algn="r">
              <a:lnSpc>
                <a:spcPts val="1307"/>
              </a:lnSpc>
            </a:pPr>
            <a:r>
              <a:rPr sz="1140" spc="-9" dirty="0">
                <a:solidFill>
                  <a:srgbClr val="202122"/>
                </a:solidFill>
                <a:latin typeface="Calibri"/>
                <a:cs typeface="Calibri"/>
              </a:rPr>
              <a:t>Graves,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Fernandez,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Gomez,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dirty="0">
                <a:solidFill>
                  <a:srgbClr val="202122"/>
                </a:solidFill>
                <a:latin typeface="Calibri"/>
                <a:cs typeface="Calibri"/>
              </a:rPr>
              <a:t>and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9" dirty="0">
                <a:solidFill>
                  <a:srgbClr val="202122"/>
                </a:solidFill>
                <a:latin typeface="Calibri"/>
                <a:cs typeface="Calibri"/>
              </a:rPr>
              <a:t>Schmidhuber,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dirty="0">
                <a:solidFill>
                  <a:srgbClr val="202122"/>
                </a:solidFill>
                <a:latin typeface="Calibri"/>
                <a:cs typeface="Calibri"/>
              </a:rPr>
              <a:t>2006.</a:t>
            </a:r>
            <a:r>
              <a:rPr sz="1140" spc="9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Connectionist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9" dirty="0">
                <a:solidFill>
                  <a:srgbClr val="202122"/>
                </a:solidFill>
                <a:latin typeface="Calibri"/>
                <a:cs typeface="Calibri"/>
              </a:rPr>
              <a:t>temporal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classification: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dirty="0">
                <a:solidFill>
                  <a:srgbClr val="202122"/>
                </a:solidFill>
                <a:latin typeface="Calibri"/>
                <a:cs typeface="Calibri"/>
              </a:rPr>
              <a:t>Labelling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unsegmented</a:t>
            </a:r>
            <a:r>
              <a:rPr sz="1140" spc="18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sequence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9" dirty="0">
                <a:solidFill>
                  <a:srgbClr val="202122"/>
                </a:solidFill>
                <a:latin typeface="Calibri"/>
                <a:cs typeface="Calibri"/>
              </a:rPr>
              <a:t>data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with</a:t>
            </a:r>
            <a:r>
              <a:rPr sz="1140" spc="22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9" dirty="0">
                <a:solidFill>
                  <a:srgbClr val="202122"/>
                </a:solidFill>
                <a:latin typeface="Calibri"/>
                <a:cs typeface="Calibri"/>
              </a:rPr>
              <a:t>recurrent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neural</a:t>
            </a:r>
            <a:r>
              <a:rPr sz="1140" spc="13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140" spc="-4" dirty="0">
                <a:solidFill>
                  <a:srgbClr val="202122"/>
                </a:solidFill>
                <a:latin typeface="Calibri"/>
                <a:cs typeface="Calibri"/>
              </a:rPr>
              <a:t>nets.</a:t>
            </a:r>
            <a:endParaRPr sz="1140">
              <a:latin typeface="Calibri"/>
              <a:cs typeface="Calibri"/>
            </a:endParaRPr>
          </a:p>
          <a:p>
            <a:pPr marR="4456" algn="r">
              <a:spcBef>
                <a:spcPts val="44"/>
              </a:spcBef>
            </a:pPr>
            <a:r>
              <a:rPr sz="1140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</a:t>
            </a:r>
            <a:r>
              <a:rPr sz="1140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www.cs.toronto.edu/~graves/icml_2006.pdf</a:t>
            </a:r>
            <a:endParaRPr sz="1140">
              <a:latin typeface="Calibri"/>
              <a:cs typeface="Calibri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042A280-E26C-4B64-B770-B761E2F0CF23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spc="-5" dirty="0"/>
              <a:t>Long Short-Term Memory RNNs (LSTMs)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3137" y="1746561"/>
            <a:ext cx="9261487" cy="4325181"/>
          </a:xfrm>
          <a:prstGeom prst="rect">
            <a:avLst/>
          </a:prstGeom>
        </p:spPr>
        <p:txBody>
          <a:bodyPr vert="horz" wrap="square" lIns="0" tIns="69618" rIns="0" bIns="0" rtlCol="0">
            <a:spAutoFit/>
          </a:bodyPr>
          <a:lstStyle/>
          <a:p>
            <a:pPr marL="334175" indent="-300758">
              <a:spcBef>
                <a:spcPts val="548"/>
              </a:spcBef>
              <a:buClr>
                <a:srgbClr val="8C1515"/>
              </a:buClr>
              <a:buFont typeface="Times New Roman"/>
              <a:buChar char="•"/>
              <a:tabLst>
                <a:tab pos="333618" algn="l"/>
                <a:tab pos="334175" algn="l"/>
              </a:tabLst>
            </a:pPr>
            <a:r>
              <a:rPr sz="2105" spc="-4" dirty="0">
                <a:latin typeface="Calibri"/>
                <a:cs typeface="Calibri"/>
              </a:rPr>
              <a:t>On step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i="1" spc="-4" dirty="0">
                <a:latin typeface="Calibri"/>
                <a:cs typeface="Calibri"/>
              </a:rPr>
              <a:t>t</a:t>
            </a:r>
            <a:r>
              <a:rPr sz="2105" spc="-4" dirty="0">
                <a:latin typeface="Calibri"/>
                <a:cs typeface="Calibri"/>
              </a:rPr>
              <a:t>, </a:t>
            </a:r>
            <a:r>
              <a:rPr sz="2105" dirty="0">
                <a:latin typeface="Calibri"/>
                <a:cs typeface="Calibri"/>
              </a:rPr>
              <a:t>there </a:t>
            </a:r>
            <a:r>
              <a:rPr sz="2105" spc="-4" dirty="0">
                <a:latin typeface="Calibri"/>
                <a:cs typeface="Calibri"/>
              </a:rPr>
              <a:t>is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hidden state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13" dirty="0">
                <a:latin typeface="Cambria Math"/>
                <a:cs typeface="Cambria Math"/>
              </a:rPr>
              <a:t>𝒉</a:t>
            </a:r>
            <a:r>
              <a:rPr sz="2368" spc="19" baseline="27777" dirty="0">
                <a:latin typeface="Cambria Math"/>
                <a:cs typeface="Cambria Math"/>
              </a:rPr>
              <a:t>(𝑡)</a:t>
            </a:r>
            <a:r>
              <a:rPr sz="2368" spc="282" baseline="27777" dirty="0">
                <a:latin typeface="Cambria Math"/>
                <a:cs typeface="Cambria Math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cell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18" dirty="0">
                <a:latin typeface="Cambria Math"/>
                <a:cs typeface="Cambria Math"/>
              </a:rPr>
              <a:t>𝒄</a:t>
            </a:r>
            <a:r>
              <a:rPr sz="2368" spc="26" baseline="27777" dirty="0">
                <a:latin typeface="Cambria Math"/>
                <a:cs typeface="Cambria Math"/>
              </a:rPr>
              <a:t>(𝑡)</a:t>
            </a:r>
            <a:endParaRPr sz="2368" baseline="27777">
              <a:latin typeface="Cambria Math"/>
              <a:cs typeface="Cambria Math"/>
            </a:endParaRPr>
          </a:p>
          <a:p>
            <a:pPr marL="634933" lvl="1" indent="-201062">
              <a:spcBef>
                <a:spcPts val="465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spc="-4" dirty="0">
                <a:latin typeface="Calibri"/>
                <a:cs typeface="Calibri"/>
              </a:rPr>
              <a:t>Both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vectors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length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n</a:t>
            </a:r>
            <a:endParaRPr sz="2105">
              <a:latin typeface="Calibri"/>
              <a:cs typeface="Calibri"/>
            </a:endParaRPr>
          </a:p>
          <a:p>
            <a:pPr marL="634933" lvl="1" indent="-201062">
              <a:spcBef>
                <a:spcPts val="526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-4" dirty="0">
                <a:latin typeface="Calibri"/>
                <a:cs typeface="Calibri"/>
              </a:rPr>
              <a:t> cell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stores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long-term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information</a:t>
            </a:r>
            <a:endParaRPr sz="2105">
              <a:latin typeface="Calibri"/>
              <a:cs typeface="Calibri"/>
            </a:endParaRPr>
          </a:p>
          <a:p>
            <a:pPr marL="634933" lvl="1" indent="-201062">
              <a:spcBef>
                <a:spcPts val="460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LSTM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can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read</a:t>
            </a:r>
            <a:r>
              <a:rPr sz="2105" dirty="0">
                <a:latin typeface="Calibri"/>
                <a:cs typeface="Calibri"/>
              </a:rPr>
              <a:t>,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erase</a:t>
            </a:r>
            <a:r>
              <a:rPr sz="2105" dirty="0">
                <a:latin typeface="Calibri"/>
                <a:cs typeface="Calibri"/>
              </a:rPr>
              <a:t>,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write </a:t>
            </a:r>
            <a:r>
              <a:rPr sz="2105" spc="-4" dirty="0">
                <a:latin typeface="Calibri"/>
                <a:cs typeface="Calibri"/>
              </a:rPr>
              <a:t>information </a:t>
            </a:r>
            <a:r>
              <a:rPr sz="2105" dirty="0">
                <a:latin typeface="Calibri"/>
                <a:cs typeface="Calibri"/>
              </a:rPr>
              <a:t>from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cell</a:t>
            </a:r>
            <a:endParaRPr sz="2105">
              <a:latin typeface="Calibri"/>
              <a:cs typeface="Calibri"/>
            </a:endParaRPr>
          </a:p>
          <a:p>
            <a:pPr marL="935690" lvl="2" indent="-200505">
              <a:spcBef>
                <a:spcPts val="456"/>
              </a:spcBef>
              <a:buClr>
                <a:srgbClr val="8C1515"/>
              </a:buClr>
              <a:buFont typeface="Times New Roman"/>
              <a:buChar char="•"/>
              <a:tabLst>
                <a:tab pos="935133" algn="l"/>
                <a:tab pos="935690" algn="l"/>
              </a:tabLst>
            </a:pPr>
            <a:r>
              <a:rPr sz="1754" spc="-4" dirty="0">
                <a:latin typeface="Calibri"/>
                <a:cs typeface="Calibri"/>
              </a:rPr>
              <a:t>The</a:t>
            </a:r>
            <a:r>
              <a:rPr sz="1754" dirty="0">
                <a:latin typeface="Calibri"/>
                <a:cs typeface="Calibri"/>
              </a:rPr>
              <a:t> cell </a:t>
            </a:r>
            <a:r>
              <a:rPr sz="1754" spc="-4" dirty="0">
                <a:latin typeface="Calibri"/>
                <a:cs typeface="Calibri"/>
              </a:rPr>
              <a:t>becomes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conceptually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rather like RAM in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 </a:t>
            </a:r>
            <a:r>
              <a:rPr sz="1754" spc="-4" dirty="0">
                <a:latin typeface="Calibri"/>
                <a:cs typeface="Calibri"/>
              </a:rPr>
              <a:t>computer</a:t>
            </a:r>
            <a:endParaRPr sz="1754">
              <a:latin typeface="Calibri"/>
              <a:cs typeface="Calibri"/>
            </a:endParaRPr>
          </a:p>
          <a:p>
            <a:pPr lvl="2">
              <a:spcBef>
                <a:spcPts val="44"/>
              </a:spcBef>
              <a:buClr>
                <a:srgbClr val="8C1515"/>
              </a:buClr>
              <a:buFont typeface="Times New Roman"/>
              <a:buChar char="•"/>
            </a:pPr>
            <a:endParaRPr sz="1886">
              <a:latin typeface="Calibri"/>
              <a:cs typeface="Calibri"/>
            </a:endParaRPr>
          </a:p>
          <a:p>
            <a:pPr marL="333618" marR="15595" indent="-300758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333618" algn="l"/>
                <a:tab pos="334175" algn="l"/>
                <a:tab pos="2841602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selection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which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information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erased/written/read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 controlled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by three 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corresponding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gates	</a:t>
            </a:r>
            <a:r>
              <a:rPr sz="2105" spc="-4" dirty="0">
                <a:solidFill>
                  <a:srgbClr val="25DEFF"/>
                </a:solidFill>
                <a:latin typeface="Calibri"/>
                <a:cs typeface="Calibri"/>
              </a:rPr>
              <a:t>(gates</a:t>
            </a:r>
            <a:r>
              <a:rPr sz="2105" spc="-9" dirty="0">
                <a:solidFill>
                  <a:srgbClr val="25DEFF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25DEFF"/>
                </a:solidFill>
                <a:latin typeface="Calibri"/>
                <a:cs typeface="Calibri"/>
              </a:rPr>
              <a:t>are</a:t>
            </a:r>
            <a:r>
              <a:rPr sz="2105" spc="4" dirty="0">
                <a:solidFill>
                  <a:srgbClr val="25DEFF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25DEFF"/>
                </a:solidFill>
                <a:latin typeface="Calibri"/>
                <a:cs typeface="Calibri"/>
              </a:rPr>
              <a:t>calculated things whose</a:t>
            </a:r>
            <a:r>
              <a:rPr sz="2105" dirty="0">
                <a:solidFill>
                  <a:srgbClr val="25DEFF"/>
                </a:solidFill>
                <a:latin typeface="Calibri"/>
                <a:cs typeface="Calibri"/>
              </a:rPr>
              <a:t> values</a:t>
            </a:r>
            <a:r>
              <a:rPr sz="2105" spc="-9" dirty="0">
                <a:solidFill>
                  <a:srgbClr val="25DEFF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25DEFF"/>
                </a:solidFill>
                <a:latin typeface="Calibri"/>
                <a:cs typeface="Calibri"/>
              </a:rPr>
              <a:t>are</a:t>
            </a:r>
            <a:r>
              <a:rPr sz="2105" spc="4" dirty="0">
                <a:solidFill>
                  <a:srgbClr val="25DEFF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25DEFF"/>
                </a:solidFill>
                <a:latin typeface="Calibri"/>
                <a:cs typeface="Calibri"/>
              </a:rPr>
              <a:t>probabilities)</a:t>
            </a:r>
            <a:endParaRPr sz="2105">
              <a:latin typeface="Calibri"/>
              <a:cs typeface="Calibri"/>
            </a:endParaRPr>
          </a:p>
          <a:p>
            <a:pPr marL="634933" lvl="1" indent="-201062">
              <a:spcBef>
                <a:spcPts val="548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-4" dirty="0">
                <a:latin typeface="Calibri"/>
                <a:cs typeface="Calibri"/>
              </a:rPr>
              <a:t> gates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-4" dirty="0">
                <a:latin typeface="Calibri"/>
                <a:cs typeface="Calibri"/>
              </a:rPr>
              <a:t> also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vectors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 length </a:t>
            </a:r>
            <a:r>
              <a:rPr sz="2105" i="1" dirty="0">
                <a:latin typeface="Calibri"/>
                <a:cs typeface="Calibri"/>
              </a:rPr>
              <a:t>n</a:t>
            </a:r>
            <a:endParaRPr sz="2105">
              <a:latin typeface="Calibri"/>
              <a:cs typeface="Calibri"/>
            </a:endParaRPr>
          </a:p>
          <a:p>
            <a:pPr marL="634376" marR="463946" lvl="1" indent="-200505">
              <a:spcBef>
                <a:spcPts val="465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spc="-4" dirty="0">
                <a:latin typeface="Calibri"/>
                <a:cs typeface="Calibri"/>
              </a:rPr>
              <a:t>On </a:t>
            </a:r>
            <a:r>
              <a:rPr sz="2105" dirty="0">
                <a:latin typeface="Calibri"/>
                <a:cs typeface="Calibri"/>
              </a:rPr>
              <a:t>each </a:t>
            </a:r>
            <a:r>
              <a:rPr sz="2105" spc="-4" dirty="0">
                <a:latin typeface="Calibri"/>
                <a:cs typeface="Calibri"/>
              </a:rPr>
              <a:t>timestep, </a:t>
            </a:r>
            <a:r>
              <a:rPr sz="2105" dirty="0">
                <a:latin typeface="Calibri"/>
                <a:cs typeface="Calibri"/>
              </a:rPr>
              <a:t>each element </a:t>
            </a:r>
            <a:r>
              <a:rPr sz="2105" spc="-4" dirty="0">
                <a:latin typeface="Calibri"/>
                <a:cs typeface="Calibri"/>
              </a:rPr>
              <a:t>of the gates can </a:t>
            </a:r>
            <a:r>
              <a:rPr sz="2105" dirty="0">
                <a:latin typeface="Calibri"/>
                <a:cs typeface="Calibri"/>
              </a:rPr>
              <a:t>be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open </a:t>
            </a:r>
            <a:r>
              <a:rPr sz="2105" spc="-4" dirty="0">
                <a:latin typeface="Calibri"/>
                <a:cs typeface="Calibri"/>
              </a:rPr>
              <a:t>(1),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closed </a:t>
            </a:r>
            <a:r>
              <a:rPr sz="2105" spc="-4" dirty="0">
                <a:latin typeface="Calibri"/>
                <a:cs typeface="Calibri"/>
              </a:rPr>
              <a:t>(0), or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somewhere in-between</a:t>
            </a:r>
            <a:endParaRPr sz="2105">
              <a:latin typeface="Calibri"/>
              <a:cs typeface="Calibri"/>
            </a:endParaRPr>
          </a:p>
          <a:p>
            <a:pPr marL="634933" lvl="1" indent="-201062">
              <a:spcBef>
                <a:spcPts val="544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dirty="0">
                <a:latin typeface="Calibri"/>
                <a:cs typeface="Calibri"/>
              </a:rPr>
              <a:t>The </a:t>
            </a:r>
            <a:r>
              <a:rPr sz="2105" spc="-4" dirty="0">
                <a:latin typeface="Calibri"/>
                <a:cs typeface="Calibri"/>
              </a:rPr>
              <a:t>gates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dynamic</a:t>
            </a:r>
            <a:r>
              <a:rPr sz="2105" spc="-4" dirty="0">
                <a:latin typeface="Calibri"/>
                <a:cs typeface="Calibri"/>
              </a:rPr>
              <a:t>: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their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value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 computed </a:t>
            </a:r>
            <a:r>
              <a:rPr sz="2105" dirty="0">
                <a:latin typeface="Calibri"/>
                <a:cs typeface="Calibri"/>
              </a:rPr>
              <a:t>based </a:t>
            </a:r>
            <a:r>
              <a:rPr sz="2105" spc="-4" dirty="0">
                <a:latin typeface="Calibri"/>
                <a:cs typeface="Calibri"/>
              </a:rPr>
              <a:t>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current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context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51A37AB-0294-474E-848E-B48606CEE4F3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spc="-5" dirty="0"/>
              <a:t>Long Short-Term Memory RNNs (LSTMs)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0492" y="2845770"/>
            <a:ext cx="3354367" cy="13528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0492" y="5074121"/>
            <a:ext cx="3583260" cy="10522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276" y="1636061"/>
            <a:ext cx="944193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2278">
              <a:spcBef>
                <a:spcPts val="88"/>
              </a:spcBef>
            </a:pPr>
            <a:r>
              <a:rPr sz="1754" spc="-35" dirty="0">
                <a:latin typeface="Calibri"/>
                <a:cs typeface="Calibri"/>
              </a:rPr>
              <a:t>We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have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sequence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inputs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35" dirty="0">
                <a:latin typeface="Cambria Math"/>
                <a:cs typeface="Cambria Math"/>
              </a:rPr>
              <a:t>𝑥</a:t>
            </a:r>
            <a:r>
              <a:rPr sz="1973" spc="53" baseline="25925" dirty="0">
                <a:latin typeface="Cambria Math"/>
                <a:cs typeface="Cambria Math"/>
              </a:rPr>
              <a:t>(𝑡)</a:t>
            </a:r>
            <a:r>
              <a:rPr sz="1754" spc="35" dirty="0">
                <a:latin typeface="Calibri"/>
                <a:cs typeface="Calibri"/>
              </a:rPr>
              <a:t>,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and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we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will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compute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sequence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hidden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states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18" dirty="0">
                <a:latin typeface="Cambria Math"/>
                <a:cs typeface="Cambria Math"/>
              </a:rPr>
              <a:t>ℎ</a:t>
            </a:r>
            <a:r>
              <a:rPr sz="1973" spc="26" baseline="25925" dirty="0">
                <a:latin typeface="Cambria Math"/>
                <a:cs typeface="Cambria Math"/>
              </a:rPr>
              <a:t>(𝑡)</a:t>
            </a:r>
            <a:r>
              <a:rPr sz="1973" spc="237" baseline="25925" dirty="0">
                <a:latin typeface="Cambria Math"/>
                <a:cs typeface="Cambria Math"/>
              </a:rPr>
              <a:t> </a:t>
            </a:r>
            <a:r>
              <a:rPr sz="1754" spc="-4" dirty="0">
                <a:latin typeface="Calibri"/>
                <a:cs typeface="Calibri"/>
              </a:rPr>
              <a:t>and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cell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states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137" y="1914089"/>
            <a:ext cx="185742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754" spc="35" dirty="0">
                <a:latin typeface="Cambria Math"/>
                <a:cs typeface="Cambria Math"/>
              </a:rPr>
              <a:t>𝑐</a:t>
            </a:r>
            <a:r>
              <a:rPr sz="1973" spc="53" baseline="25925" dirty="0">
                <a:latin typeface="Cambria Math"/>
                <a:cs typeface="Cambria Math"/>
              </a:rPr>
              <a:t>(𝑡)</a:t>
            </a:r>
            <a:r>
              <a:rPr sz="1754" spc="35" dirty="0">
                <a:latin typeface="Calibri"/>
                <a:cs typeface="Calibri"/>
              </a:rPr>
              <a:t>.</a:t>
            </a:r>
            <a:r>
              <a:rPr sz="1754" spc="35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On</a:t>
            </a:r>
            <a:r>
              <a:rPr sz="1754" spc="-18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timestep</a:t>
            </a:r>
            <a:r>
              <a:rPr sz="1754" spc="-18" dirty="0">
                <a:latin typeface="Calibri"/>
                <a:cs typeface="Calibri"/>
              </a:rPr>
              <a:t> </a:t>
            </a:r>
            <a:r>
              <a:rPr sz="1754" i="1" dirty="0">
                <a:latin typeface="Calibri"/>
                <a:cs typeface="Calibri"/>
              </a:rPr>
              <a:t>t</a:t>
            </a:r>
            <a:r>
              <a:rPr sz="1754" dirty="0">
                <a:latin typeface="Calibri"/>
                <a:cs typeface="Calibri"/>
              </a:rPr>
              <a:t>: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1733" y="3058434"/>
            <a:ext cx="215893" cy="2734057"/>
          </a:xfrm>
          <a:prstGeom prst="rect">
            <a:avLst/>
          </a:prstGeom>
        </p:spPr>
        <p:txBody>
          <a:bodyPr vert="vert270" wrap="square" lIns="0" tIns="2228" rIns="0" bIns="0" rtlCol="0">
            <a:spAutoFit/>
          </a:bodyPr>
          <a:lstStyle/>
          <a:p>
            <a:pPr marL="11139">
              <a:spcBef>
                <a:spcPts val="18"/>
              </a:spcBef>
            </a:pP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All</a:t>
            </a: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these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are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vectors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 of</a:t>
            </a: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 same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length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i="1" dirty="0">
                <a:solidFill>
                  <a:srgbClr val="E98300"/>
                </a:solidFill>
                <a:latin typeface="Calibri"/>
                <a:cs typeface="Calibri"/>
              </a:rPr>
              <a:t>n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02580" y="2712084"/>
            <a:ext cx="336953" cy="3426344"/>
          </a:xfrm>
          <a:custGeom>
            <a:avLst/>
            <a:gdLst/>
            <a:ahLst/>
            <a:cxnLst/>
            <a:rect l="l" t="t" r="r" b="b"/>
            <a:pathLst>
              <a:path w="384175" h="3906520">
                <a:moveTo>
                  <a:pt x="4" y="0"/>
                </a:moveTo>
                <a:lnTo>
                  <a:pt x="60717" y="5042"/>
                </a:lnTo>
                <a:lnTo>
                  <a:pt x="113446" y="19085"/>
                </a:lnTo>
                <a:lnTo>
                  <a:pt x="155027" y="40498"/>
                </a:lnTo>
                <a:lnTo>
                  <a:pt x="182295" y="67652"/>
                </a:lnTo>
                <a:lnTo>
                  <a:pt x="192088" y="98919"/>
                </a:lnTo>
                <a:lnTo>
                  <a:pt x="192084" y="1854084"/>
                </a:lnTo>
                <a:lnTo>
                  <a:pt x="201876" y="1885349"/>
                </a:lnTo>
                <a:lnTo>
                  <a:pt x="229145" y="1912504"/>
                </a:lnTo>
                <a:lnTo>
                  <a:pt x="270725" y="1933917"/>
                </a:lnTo>
                <a:lnTo>
                  <a:pt x="323454" y="1947960"/>
                </a:lnTo>
                <a:lnTo>
                  <a:pt x="384168" y="1953003"/>
                </a:lnTo>
                <a:lnTo>
                  <a:pt x="323454" y="1958045"/>
                </a:lnTo>
                <a:lnTo>
                  <a:pt x="270725" y="1972088"/>
                </a:lnTo>
                <a:lnTo>
                  <a:pt x="229145" y="1993501"/>
                </a:lnTo>
                <a:lnTo>
                  <a:pt x="201876" y="2020655"/>
                </a:lnTo>
                <a:lnTo>
                  <a:pt x="192084" y="2051922"/>
                </a:lnTo>
                <a:lnTo>
                  <a:pt x="192084" y="3807087"/>
                </a:lnTo>
                <a:lnTo>
                  <a:pt x="182291" y="3838353"/>
                </a:lnTo>
                <a:lnTo>
                  <a:pt x="155023" y="3865507"/>
                </a:lnTo>
                <a:lnTo>
                  <a:pt x="113442" y="3886920"/>
                </a:lnTo>
                <a:lnTo>
                  <a:pt x="60713" y="3900963"/>
                </a:lnTo>
                <a:lnTo>
                  <a:pt x="0" y="3906006"/>
                </a:lnTo>
              </a:path>
            </a:pathLst>
          </a:custGeom>
          <a:ln w="19050">
            <a:solidFill>
              <a:srgbClr val="E9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19981" y="2274639"/>
            <a:ext cx="2932331" cy="46727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7872" rIns="0" bIns="0" rtlCol="0">
            <a:spAutoFit/>
          </a:bodyPr>
          <a:lstStyle/>
          <a:p>
            <a:pPr marL="79645" marR="242834">
              <a:lnSpc>
                <a:spcPts val="1666"/>
              </a:lnSpc>
              <a:spcBef>
                <a:spcPts val="298"/>
              </a:spcBef>
            </a:pPr>
            <a:r>
              <a:rPr sz="1403" b="1" u="sng" spc="-13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Forget</a:t>
            </a:r>
            <a:r>
              <a:rPr sz="1403" b="1" u="sng" spc="-9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403" b="1" u="sng" spc="-1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403" b="1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what is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kept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vs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forgotten,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previous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45697" y="2525964"/>
            <a:ext cx="328599" cy="419382"/>
          </a:xfrm>
          <a:custGeom>
            <a:avLst/>
            <a:gdLst/>
            <a:ahLst/>
            <a:cxnLst/>
            <a:rect l="l" t="t" r="r" b="b"/>
            <a:pathLst>
              <a:path w="374650" h="478155">
                <a:moveTo>
                  <a:pt x="319813" y="423504"/>
                </a:moveTo>
                <a:lnTo>
                  <a:pt x="297244" y="441030"/>
                </a:lnTo>
                <a:lnTo>
                  <a:pt x="374073" y="477845"/>
                </a:lnTo>
                <a:lnTo>
                  <a:pt x="365245" y="433534"/>
                </a:lnTo>
                <a:lnTo>
                  <a:pt x="327602" y="433534"/>
                </a:lnTo>
                <a:lnTo>
                  <a:pt x="319813" y="423504"/>
                </a:lnTo>
                <a:close/>
              </a:path>
              <a:path w="374650" h="478155">
                <a:moveTo>
                  <a:pt x="334858" y="411819"/>
                </a:moveTo>
                <a:lnTo>
                  <a:pt x="319813" y="423504"/>
                </a:lnTo>
                <a:lnTo>
                  <a:pt x="327602" y="433534"/>
                </a:lnTo>
                <a:lnTo>
                  <a:pt x="342648" y="421850"/>
                </a:lnTo>
                <a:lnTo>
                  <a:pt x="334858" y="411819"/>
                </a:lnTo>
                <a:close/>
              </a:path>
              <a:path w="374650" h="478155">
                <a:moveTo>
                  <a:pt x="357427" y="394293"/>
                </a:moveTo>
                <a:lnTo>
                  <a:pt x="334858" y="411819"/>
                </a:lnTo>
                <a:lnTo>
                  <a:pt x="342648" y="421850"/>
                </a:lnTo>
                <a:lnTo>
                  <a:pt x="327602" y="433534"/>
                </a:lnTo>
                <a:lnTo>
                  <a:pt x="365245" y="433534"/>
                </a:lnTo>
                <a:lnTo>
                  <a:pt x="357427" y="394293"/>
                </a:lnTo>
                <a:close/>
              </a:path>
              <a:path w="374650" h="478155">
                <a:moveTo>
                  <a:pt x="15045" y="0"/>
                </a:moveTo>
                <a:lnTo>
                  <a:pt x="0" y="11684"/>
                </a:lnTo>
                <a:lnTo>
                  <a:pt x="319813" y="423504"/>
                </a:lnTo>
                <a:lnTo>
                  <a:pt x="334858" y="411819"/>
                </a:lnTo>
                <a:lnTo>
                  <a:pt x="1504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19981" y="2947634"/>
            <a:ext cx="2932331" cy="46839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8986" rIns="0" bIns="0" rtlCol="0">
            <a:spAutoFit/>
          </a:bodyPr>
          <a:lstStyle/>
          <a:p>
            <a:pPr marL="79645" marR="130885">
              <a:lnSpc>
                <a:spcPts val="1666"/>
              </a:lnSpc>
              <a:spcBef>
                <a:spcPts val="307"/>
              </a:spcBef>
            </a:pPr>
            <a:r>
              <a:rPr sz="1403" b="1" u="sng" spc="-4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Input</a:t>
            </a:r>
            <a:r>
              <a:rPr sz="1403" b="1" u="sng" spc="-9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403" b="1" u="sng" spc="-1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403" b="1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what parts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the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written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46235" y="3198331"/>
            <a:ext cx="299081" cy="314676"/>
          </a:xfrm>
          <a:custGeom>
            <a:avLst/>
            <a:gdLst/>
            <a:ahLst/>
            <a:cxnLst/>
            <a:rect l="l" t="t" r="r" b="b"/>
            <a:pathLst>
              <a:path w="340995" h="358775">
                <a:moveTo>
                  <a:pt x="281383" y="309646"/>
                </a:moveTo>
                <a:lnTo>
                  <a:pt x="260654" y="329316"/>
                </a:lnTo>
                <a:lnTo>
                  <a:pt x="340743" y="358364"/>
                </a:lnTo>
                <a:lnTo>
                  <a:pt x="328715" y="318858"/>
                </a:lnTo>
                <a:lnTo>
                  <a:pt x="290125" y="318858"/>
                </a:lnTo>
                <a:lnTo>
                  <a:pt x="281383" y="309646"/>
                </a:lnTo>
                <a:close/>
              </a:path>
              <a:path w="340995" h="358775">
                <a:moveTo>
                  <a:pt x="295202" y="296533"/>
                </a:moveTo>
                <a:lnTo>
                  <a:pt x="281383" y="309646"/>
                </a:lnTo>
                <a:lnTo>
                  <a:pt x="290125" y="318858"/>
                </a:lnTo>
                <a:lnTo>
                  <a:pt x="303944" y="305746"/>
                </a:lnTo>
                <a:lnTo>
                  <a:pt x="295202" y="296533"/>
                </a:lnTo>
                <a:close/>
              </a:path>
              <a:path w="340995" h="358775">
                <a:moveTo>
                  <a:pt x="315930" y="276865"/>
                </a:moveTo>
                <a:lnTo>
                  <a:pt x="295202" y="296533"/>
                </a:lnTo>
                <a:lnTo>
                  <a:pt x="303944" y="305746"/>
                </a:lnTo>
                <a:lnTo>
                  <a:pt x="290125" y="318858"/>
                </a:lnTo>
                <a:lnTo>
                  <a:pt x="328715" y="318858"/>
                </a:lnTo>
                <a:lnTo>
                  <a:pt x="315930" y="276865"/>
                </a:lnTo>
                <a:close/>
              </a:path>
              <a:path w="340995" h="358775">
                <a:moveTo>
                  <a:pt x="13818" y="0"/>
                </a:moveTo>
                <a:lnTo>
                  <a:pt x="0" y="13112"/>
                </a:lnTo>
                <a:lnTo>
                  <a:pt x="281383" y="309646"/>
                </a:lnTo>
                <a:lnTo>
                  <a:pt x="295202" y="296533"/>
                </a:lnTo>
                <a:lnTo>
                  <a:pt x="1381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19982" y="3620630"/>
            <a:ext cx="2932331" cy="459904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27847" rIns="0" bIns="0" rtlCol="0">
            <a:spAutoFit/>
          </a:bodyPr>
          <a:lstStyle/>
          <a:p>
            <a:pPr marL="80202" marR="277922">
              <a:spcBef>
                <a:spcPts val="219"/>
              </a:spcBef>
            </a:pPr>
            <a:r>
              <a:rPr sz="1403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Output </a:t>
            </a:r>
            <a:r>
              <a:rPr sz="1403" b="1" u="sng" spc="-18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403" b="1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controls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what parts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are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output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49106" y="3869356"/>
            <a:ext cx="296296" cy="134224"/>
          </a:xfrm>
          <a:custGeom>
            <a:avLst/>
            <a:gdLst/>
            <a:ahLst/>
            <a:cxnLst/>
            <a:rect l="l" t="t" r="r" b="b"/>
            <a:pathLst>
              <a:path w="337820" h="153035">
                <a:moveTo>
                  <a:pt x="263401" y="126375"/>
                </a:moveTo>
                <a:lnTo>
                  <a:pt x="252495" y="152787"/>
                </a:lnTo>
                <a:lnTo>
                  <a:pt x="337468" y="146654"/>
                </a:lnTo>
                <a:lnTo>
                  <a:pt x="324054" y="131222"/>
                </a:lnTo>
                <a:lnTo>
                  <a:pt x="275140" y="131222"/>
                </a:lnTo>
                <a:lnTo>
                  <a:pt x="263401" y="126375"/>
                </a:lnTo>
                <a:close/>
              </a:path>
              <a:path w="337820" h="153035">
                <a:moveTo>
                  <a:pt x="270672" y="108767"/>
                </a:moveTo>
                <a:lnTo>
                  <a:pt x="263401" y="126375"/>
                </a:lnTo>
                <a:lnTo>
                  <a:pt x="275140" y="131222"/>
                </a:lnTo>
                <a:lnTo>
                  <a:pt x="282411" y="113614"/>
                </a:lnTo>
                <a:lnTo>
                  <a:pt x="270672" y="108767"/>
                </a:lnTo>
                <a:close/>
              </a:path>
              <a:path w="337820" h="153035">
                <a:moveTo>
                  <a:pt x="281579" y="82355"/>
                </a:moveTo>
                <a:lnTo>
                  <a:pt x="270672" y="108767"/>
                </a:lnTo>
                <a:lnTo>
                  <a:pt x="282411" y="113614"/>
                </a:lnTo>
                <a:lnTo>
                  <a:pt x="275140" y="131222"/>
                </a:lnTo>
                <a:lnTo>
                  <a:pt x="324054" y="131222"/>
                </a:lnTo>
                <a:lnTo>
                  <a:pt x="281579" y="82355"/>
                </a:lnTo>
                <a:close/>
              </a:path>
              <a:path w="337820" h="153035">
                <a:moveTo>
                  <a:pt x="7270" y="0"/>
                </a:moveTo>
                <a:lnTo>
                  <a:pt x="0" y="17608"/>
                </a:lnTo>
                <a:lnTo>
                  <a:pt x="263401" y="126375"/>
                </a:lnTo>
                <a:lnTo>
                  <a:pt x="270672" y="108767"/>
                </a:lnTo>
                <a:lnTo>
                  <a:pt x="727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19981" y="4293624"/>
            <a:ext cx="2932331" cy="466709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37316" rIns="0" bIns="0" rtlCol="0">
            <a:spAutoFit/>
          </a:bodyPr>
          <a:lstStyle/>
          <a:p>
            <a:pPr marL="79645" marR="472858">
              <a:lnSpc>
                <a:spcPts val="1666"/>
              </a:lnSpc>
              <a:spcBef>
                <a:spcPts val="294"/>
              </a:spcBef>
            </a:pPr>
            <a:r>
              <a:rPr sz="1403" b="1" u="sng" spc="-9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New </a:t>
            </a:r>
            <a:r>
              <a:rPr sz="1403" b="1" u="sng" spc="-4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cell </a:t>
            </a:r>
            <a:r>
              <a:rPr sz="1403" b="1" u="sng" spc="-9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content:</a:t>
            </a:r>
            <a:r>
              <a:rPr sz="1403" b="1" spc="-9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this is the new </a:t>
            </a:r>
            <a:r>
              <a:rPr sz="1403" spc="-307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to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be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written to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44932" y="4546122"/>
            <a:ext cx="329156" cy="603732"/>
          </a:xfrm>
          <a:custGeom>
            <a:avLst/>
            <a:gdLst/>
            <a:ahLst/>
            <a:cxnLst/>
            <a:rect l="l" t="t" r="r" b="b"/>
            <a:pathLst>
              <a:path w="375285" h="688339">
                <a:moveTo>
                  <a:pt x="330530" y="625150"/>
                </a:moveTo>
                <a:lnTo>
                  <a:pt x="305349" y="638658"/>
                </a:lnTo>
                <a:lnTo>
                  <a:pt x="374944" y="687796"/>
                </a:lnTo>
                <a:lnTo>
                  <a:pt x="373465" y="636341"/>
                </a:lnTo>
                <a:lnTo>
                  <a:pt x="336533" y="636341"/>
                </a:lnTo>
                <a:lnTo>
                  <a:pt x="330530" y="625150"/>
                </a:lnTo>
                <a:close/>
              </a:path>
              <a:path w="375285" h="688339">
                <a:moveTo>
                  <a:pt x="347316" y="616145"/>
                </a:moveTo>
                <a:lnTo>
                  <a:pt x="330530" y="625150"/>
                </a:lnTo>
                <a:lnTo>
                  <a:pt x="336533" y="636341"/>
                </a:lnTo>
                <a:lnTo>
                  <a:pt x="353320" y="627336"/>
                </a:lnTo>
                <a:lnTo>
                  <a:pt x="347316" y="616145"/>
                </a:lnTo>
                <a:close/>
              </a:path>
              <a:path w="375285" h="688339">
                <a:moveTo>
                  <a:pt x="372497" y="602636"/>
                </a:moveTo>
                <a:lnTo>
                  <a:pt x="347316" y="616145"/>
                </a:lnTo>
                <a:lnTo>
                  <a:pt x="353320" y="627336"/>
                </a:lnTo>
                <a:lnTo>
                  <a:pt x="336533" y="636341"/>
                </a:lnTo>
                <a:lnTo>
                  <a:pt x="373465" y="636341"/>
                </a:lnTo>
                <a:lnTo>
                  <a:pt x="372497" y="602636"/>
                </a:lnTo>
                <a:close/>
              </a:path>
              <a:path w="375285" h="688339">
                <a:moveTo>
                  <a:pt x="16786" y="0"/>
                </a:moveTo>
                <a:lnTo>
                  <a:pt x="0" y="9005"/>
                </a:lnTo>
                <a:lnTo>
                  <a:pt x="330530" y="625150"/>
                </a:lnTo>
                <a:lnTo>
                  <a:pt x="347316" y="616145"/>
                </a:lnTo>
                <a:lnTo>
                  <a:pt x="16786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19981" y="4966618"/>
            <a:ext cx="2932331" cy="685278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37872" rIns="0" bIns="0" rtlCol="0">
            <a:spAutoFit/>
          </a:bodyPr>
          <a:lstStyle/>
          <a:p>
            <a:pPr marL="79645" marR="145923">
              <a:lnSpc>
                <a:spcPts val="1666"/>
              </a:lnSpc>
              <a:spcBef>
                <a:spcPts val="298"/>
              </a:spcBef>
            </a:pPr>
            <a:r>
              <a:rPr sz="1403" b="1" u="sng" spc="-4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Cell</a:t>
            </a:r>
            <a:r>
              <a:rPr sz="1403" b="1" u="sng" spc="-13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403" b="1" u="sng" spc="-18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state</a:t>
            </a:r>
            <a:r>
              <a:rPr sz="1403" spc="-18" dirty="0">
                <a:solidFill>
                  <a:srgbClr val="5D4B3C"/>
                </a:solidFill>
                <a:latin typeface="Calibri"/>
                <a:cs typeface="Calibri"/>
              </a:rPr>
              <a:t>: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erase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“forget”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some 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from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last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cell </a:t>
            </a:r>
            <a:r>
              <a:rPr sz="1403" spc="-13" dirty="0">
                <a:solidFill>
                  <a:srgbClr val="5D4B3C"/>
                </a:solidFill>
                <a:latin typeface="Calibri"/>
                <a:cs typeface="Calibri"/>
              </a:rPr>
              <a:t>state,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and write </a:t>
            </a:r>
            <a:r>
              <a:rPr sz="1403" spc="-307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“input”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some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new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 content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46337" y="5325188"/>
            <a:ext cx="299081" cy="304094"/>
          </a:xfrm>
          <a:custGeom>
            <a:avLst/>
            <a:gdLst/>
            <a:ahLst/>
            <a:cxnLst/>
            <a:rect l="l" t="t" r="r" b="b"/>
            <a:pathLst>
              <a:path w="340995" h="346710">
                <a:moveTo>
                  <a:pt x="280407" y="298528"/>
                </a:moveTo>
                <a:lnTo>
                  <a:pt x="260032" y="318562"/>
                </a:lnTo>
                <a:lnTo>
                  <a:pt x="340625" y="346182"/>
                </a:lnTo>
                <a:lnTo>
                  <a:pt x="328119" y="307583"/>
                </a:lnTo>
                <a:lnTo>
                  <a:pt x="289312" y="307583"/>
                </a:lnTo>
                <a:lnTo>
                  <a:pt x="280407" y="298528"/>
                </a:lnTo>
                <a:close/>
              </a:path>
              <a:path w="340995" h="346710">
                <a:moveTo>
                  <a:pt x="293991" y="285171"/>
                </a:moveTo>
                <a:lnTo>
                  <a:pt x="280407" y="298528"/>
                </a:lnTo>
                <a:lnTo>
                  <a:pt x="289312" y="307583"/>
                </a:lnTo>
                <a:lnTo>
                  <a:pt x="302896" y="294227"/>
                </a:lnTo>
                <a:lnTo>
                  <a:pt x="293991" y="285171"/>
                </a:lnTo>
                <a:close/>
              </a:path>
              <a:path w="340995" h="346710">
                <a:moveTo>
                  <a:pt x="314366" y="265136"/>
                </a:moveTo>
                <a:lnTo>
                  <a:pt x="293991" y="285171"/>
                </a:lnTo>
                <a:lnTo>
                  <a:pt x="302896" y="294227"/>
                </a:lnTo>
                <a:lnTo>
                  <a:pt x="289312" y="307583"/>
                </a:lnTo>
                <a:lnTo>
                  <a:pt x="328119" y="307583"/>
                </a:lnTo>
                <a:lnTo>
                  <a:pt x="314366" y="265136"/>
                </a:lnTo>
                <a:close/>
              </a:path>
              <a:path w="340995" h="346710">
                <a:moveTo>
                  <a:pt x="13582" y="0"/>
                </a:moveTo>
                <a:lnTo>
                  <a:pt x="0" y="13356"/>
                </a:lnTo>
                <a:lnTo>
                  <a:pt x="280407" y="298528"/>
                </a:lnTo>
                <a:lnTo>
                  <a:pt x="293991" y="285171"/>
                </a:lnTo>
                <a:lnTo>
                  <a:pt x="1358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19982" y="5855570"/>
            <a:ext cx="2932331" cy="459904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27847" rIns="0" bIns="0" rtlCol="0">
            <a:spAutoFit/>
          </a:bodyPr>
          <a:lstStyle/>
          <a:p>
            <a:pPr marL="80202" marR="263998">
              <a:spcBef>
                <a:spcPts val="219"/>
              </a:spcBef>
            </a:pPr>
            <a:r>
              <a:rPr sz="1403" b="1" u="sng" spc="-4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Hidden</a:t>
            </a:r>
            <a:r>
              <a:rPr sz="1403" b="1" u="sng" spc="4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403" b="1" u="sng" spc="-18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state</a:t>
            </a:r>
            <a:r>
              <a:rPr sz="1403" spc="-18" dirty="0">
                <a:solidFill>
                  <a:srgbClr val="5D4B3C"/>
                </a:solidFill>
                <a:latin typeface="Calibri"/>
                <a:cs typeface="Calibri"/>
              </a:rPr>
              <a:t>: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read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“output”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4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some </a:t>
            </a:r>
            <a:r>
              <a:rPr sz="1403" spc="-303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5D4B3C"/>
                </a:solidFill>
                <a:latin typeface="Calibri"/>
                <a:cs typeface="Calibri"/>
              </a:rPr>
              <a:t>from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 the</a:t>
            </a:r>
            <a:r>
              <a:rPr sz="1403" spc="4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51106" y="6046372"/>
            <a:ext cx="294069" cy="74074"/>
          </a:xfrm>
          <a:custGeom>
            <a:avLst/>
            <a:gdLst/>
            <a:ahLst/>
            <a:cxnLst/>
            <a:rect l="l" t="t" r="r" b="b"/>
            <a:pathLst>
              <a:path w="335279" h="84454">
                <a:moveTo>
                  <a:pt x="258407" y="28284"/>
                </a:moveTo>
                <a:lnTo>
                  <a:pt x="0" y="65417"/>
                </a:lnTo>
                <a:lnTo>
                  <a:pt x="2708" y="84274"/>
                </a:lnTo>
                <a:lnTo>
                  <a:pt x="261116" y="47140"/>
                </a:lnTo>
                <a:lnTo>
                  <a:pt x="258407" y="28284"/>
                </a:lnTo>
                <a:close/>
              </a:path>
              <a:path w="335279" h="84454">
                <a:moveTo>
                  <a:pt x="333996" y="26477"/>
                </a:moveTo>
                <a:lnTo>
                  <a:pt x="270978" y="26477"/>
                </a:lnTo>
                <a:lnTo>
                  <a:pt x="273687" y="45334"/>
                </a:lnTo>
                <a:lnTo>
                  <a:pt x="261116" y="47140"/>
                </a:lnTo>
                <a:lnTo>
                  <a:pt x="265181" y="75425"/>
                </a:lnTo>
                <a:lnTo>
                  <a:pt x="335187" y="26873"/>
                </a:lnTo>
                <a:lnTo>
                  <a:pt x="333996" y="26477"/>
                </a:lnTo>
                <a:close/>
              </a:path>
              <a:path w="335279" h="84454">
                <a:moveTo>
                  <a:pt x="270978" y="26477"/>
                </a:moveTo>
                <a:lnTo>
                  <a:pt x="258407" y="28284"/>
                </a:lnTo>
                <a:lnTo>
                  <a:pt x="261116" y="47140"/>
                </a:lnTo>
                <a:lnTo>
                  <a:pt x="273687" y="45334"/>
                </a:lnTo>
                <a:lnTo>
                  <a:pt x="270978" y="26477"/>
                </a:lnTo>
                <a:close/>
              </a:path>
              <a:path w="335279" h="84454">
                <a:moveTo>
                  <a:pt x="254342" y="0"/>
                </a:moveTo>
                <a:lnTo>
                  <a:pt x="258407" y="28284"/>
                </a:lnTo>
                <a:lnTo>
                  <a:pt x="270978" y="26477"/>
                </a:lnTo>
                <a:lnTo>
                  <a:pt x="333996" y="26477"/>
                </a:lnTo>
                <a:lnTo>
                  <a:pt x="25434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53472" y="2096524"/>
            <a:ext cx="2240045" cy="466708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7315" rIns="0" bIns="0" rtlCol="0">
            <a:spAutoFit/>
          </a:bodyPr>
          <a:lstStyle/>
          <a:p>
            <a:pPr marL="80202" marR="168758">
              <a:lnSpc>
                <a:spcPts val="1666"/>
              </a:lnSpc>
              <a:spcBef>
                <a:spcPts val="293"/>
              </a:spcBef>
            </a:pPr>
            <a:r>
              <a:rPr sz="1403" b="1" u="sng" spc="-4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Sigmoid </a:t>
            </a:r>
            <a:r>
              <a:rPr sz="1403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function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: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all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gate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values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between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0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1</a:t>
            </a:r>
            <a:endParaRPr sz="1403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03937" y="2347760"/>
            <a:ext cx="556391" cy="1807296"/>
            <a:chOff x="6389286" y="1794417"/>
            <a:chExt cx="634365" cy="2060575"/>
          </a:xfrm>
        </p:grpSpPr>
        <p:sp>
          <p:nvSpPr>
            <p:cNvPr id="23" name="object 23"/>
            <p:cNvSpPr/>
            <p:nvPr/>
          </p:nvSpPr>
          <p:spPr>
            <a:xfrm>
              <a:off x="6517995" y="1794417"/>
              <a:ext cx="505459" cy="629285"/>
            </a:xfrm>
            <a:custGeom>
              <a:avLst/>
              <a:gdLst/>
              <a:ahLst/>
              <a:cxnLst/>
              <a:rect l="l" t="t" r="r" b="b"/>
              <a:pathLst>
                <a:path w="505459" h="629285">
                  <a:moveTo>
                    <a:pt x="17785" y="545923"/>
                  </a:moveTo>
                  <a:lnTo>
                    <a:pt x="0" y="629240"/>
                  </a:lnTo>
                  <a:lnTo>
                    <a:pt x="77323" y="593478"/>
                  </a:lnTo>
                  <a:lnTo>
                    <a:pt x="67421" y="585569"/>
                  </a:lnTo>
                  <a:lnTo>
                    <a:pt x="47071" y="585569"/>
                  </a:lnTo>
                  <a:lnTo>
                    <a:pt x="32186" y="573679"/>
                  </a:lnTo>
                  <a:lnTo>
                    <a:pt x="40112" y="563756"/>
                  </a:lnTo>
                  <a:lnTo>
                    <a:pt x="17785" y="545923"/>
                  </a:lnTo>
                  <a:close/>
                </a:path>
                <a:path w="505459" h="629285">
                  <a:moveTo>
                    <a:pt x="40112" y="563756"/>
                  </a:moveTo>
                  <a:lnTo>
                    <a:pt x="32186" y="573679"/>
                  </a:lnTo>
                  <a:lnTo>
                    <a:pt x="47071" y="585569"/>
                  </a:lnTo>
                  <a:lnTo>
                    <a:pt x="54997" y="575645"/>
                  </a:lnTo>
                  <a:lnTo>
                    <a:pt x="40112" y="563756"/>
                  </a:lnTo>
                  <a:close/>
                </a:path>
                <a:path w="505459" h="629285">
                  <a:moveTo>
                    <a:pt x="54997" y="575645"/>
                  </a:moveTo>
                  <a:lnTo>
                    <a:pt x="47071" y="585569"/>
                  </a:lnTo>
                  <a:lnTo>
                    <a:pt x="67421" y="585569"/>
                  </a:lnTo>
                  <a:lnTo>
                    <a:pt x="54997" y="575645"/>
                  </a:lnTo>
                  <a:close/>
                </a:path>
                <a:path w="505459" h="629285">
                  <a:moveTo>
                    <a:pt x="490396" y="0"/>
                  </a:moveTo>
                  <a:lnTo>
                    <a:pt x="40112" y="563756"/>
                  </a:lnTo>
                  <a:lnTo>
                    <a:pt x="54997" y="575645"/>
                  </a:lnTo>
                  <a:lnTo>
                    <a:pt x="505282" y="11888"/>
                  </a:lnTo>
                  <a:lnTo>
                    <a:pt x="49039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8811" y="2423657"/>
              <a:ext cx="238760" cy="1421765"/>
            </a:xfrm>
            <a:custGeom>
              <a:avLst/>
              <a:gdLst/>
              <a:ahLst/>
              <a:cxnLst/>
              <a:rect l="l" t="t" r="r" b="b"/>
              <a:pathLst>
                <a:path w="238759" h="1421764">
                  <a:moveTo>
                    <a:pt x="0" y="0"/>
                  </a:moveTo>
                  <a:lnTo>
                    <a:pt x="238368" y="0"/>
                  </a:lnTo>
                  <a:lnTo>
                    <a:pt x="238368" y="1421491"/>
                  </a:lnTo>
                  <a:lnTo>
                    <a:pt x="0" y="142149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90010" y="6222616"/>
            <a:ext cx="2932331" cy="466422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38429" rIns="0" bIns="0" rtlCol="0">
            <a:spAutoFit/>
          </a:bodyPr>
          <a:lstStyle/>
          <a:p>
            <a:pPr marL="497921" marR="109164" indent="-382630">
              <a:lnSpc>
                <a:spcPts val="1666"/>
              </a:lnSpc>
              <a:spcBef>
                <a:spcPts val="303"/>
              </a:spcBef>
            </a:pP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Gates are </a:t>
            </a:r>
            <a:r>
              <a:rPr sz="1403" spc="-4" dirty="0">
                <a:solidFill>
                  <a:srgbClr val="FF30EE"/>
                </a:solidFill>
                <a:latin typeface="Calibri"/>
                <a:cs typeface="Calibri"/>
              </a:rPr>
              <a:t>applied using </a:t>
            </a: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element-wise </a:t>
            </a:r>
            <a:r>
              <a:rPr sz="1403" spc="-307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FF30EE"/>
                </a:solidFill>
                <a:latin typeface="Calibri"/>
                <a:cs typeface="Calibri"/>
              </a:rPr>
              <a:t>(or </a:t>
            </a:r>
            <a:r>
              <a:rPr sz="1403" spc="-9" dirty="0">
                <a:solidFill>
                  <a:srgbClr val="FF30EE"/>
                </a:solidFill>
                <a:latin typeface="Calibri"/>
                <a:cs typeface="Calibri"/>
              </a:rPr>
              <a:t>Hadamard)</a:t>
            </a:r>
            <a:r>
              <a:rPr sz="1403" spc="-4" dirty="0">
                <a:solidFill>
                  <a:srgbClr val="FF30EE"/>
                </a:solidFill>
                <a:latin typeface="Calibri"/>
                <a:cs typeface="Calibri"/>
              </a:rPr>
              <a:t> product:</a:t>
            </a:r>
            <a:r>
              <a:rPr sz="1403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FF30EE"/>
                </a:solidFill>
                <a:latin typeface="Cambria Math"/>
                <a:cs typeface="Cambria Math"/>
              </a:rPr>
              <a:t>⊙</a:t>
            </a:r>
            <a:endParaRPr sz="1403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06053" y="6213430"/>
            <a:ext cx="290170" cy="271791"/>
          </a:xfrm>
          <a:custGeom>
            <a:avLst/>
            <a:gdLst/>
            <a:ahLst/>
            <a:cxnLst/>
            <a:rect l="l" t="t" r="r" b="b"/>
            <a:pathLst>
              <a:path w="330834" h="309879">
                <a:moveTo>
                  <a:pt x="62153" y="45100"/>
                </a:moveTo>
                <a:lnTo>
                  <a:pt x="49139" y="59012"/>
                </a:lnTo>
                <a:lnTo>
                  <a:pt x="317244" y="309817"/>
                </a:lnTo>
                <a:lnTo>
                  <a:pt x="330258" y="295906"/>
                </a:lnTo>
                <a:lnTo>
                  <a:pt x="62153" y="45100"/>
                </a:lnTo>
                <a:close/>
              </a:path>
              <a:path w="330834" h="309879">
                <a:moveTo>
                  <a:pt x="0" y="0"/>
                </a:moveTo>
                <a:lnTo>
                  <a:pt x="29618" y="79879"/>
                </a:lnTo>
                <a:lnTo>
                  <a:pt x="49139" y="59012"/>
                </a:lnTo>
                <a:lnTo>
                  <a:pt x="39865" y="50336"/>
                </a:lnTo>
                <a:lnTo>
                  <a:pt x="52878" y="36424"/>
                </a:lnTo>
                <a:lnTo>
                  <a:pt x="70270" y="36424"/>
                </a:lnTo>
                <a:lnTo>
                  <a:pt x="81674" y="24232"/>
                </a:lnTo>
                <a:lnTo>
                  <a:pt x="0" y="0"/>
                </a:lnTo>
                <a:close/>
              </a:path>
              <a:path w="330834" h="309879">
                <a:moveTo>
                  <a:pt x="52878" y="36424"/>
                </a:moveTo>
                <a:lnTo>
                  <a:pt x="39865" y="50336"/>
                </a:lnTo>
                <a:lnTo>
                  <a:pt x="49139" y="59012"/>
                </a:lnTo>
                <a:lnTo>
                  <a:pt x="62153" y="45100"/>
                </a:lnTo>
                <a:lnTo>
                  <a:pt x="52878" y="36424"/>
                </a:lnTo>
                <a:close/>
              </a:path>
              <a:path w="330834" h="309879">
                <a:moveTo>
                  <a:pt x="70270" y="36424"/>
                </a:moveTo>
                <a:lnTo>
                  <a:pt x="52878" y="36424"/>
                </a:lnTo>
                <a:lnTo>
                  <a:pt x="62153" y="45100"/>
                </a:lnTo>
                <a:lnTo>
                  <a:pt x="70270" y="3642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981073" y="5570481"/>
            <a:ext cx="1470899" cy="652186"/>
            <a:chOff x="6819275" y="5468778"/>
            <a:chExt cx="1677035" cy="743585"/>
          </a:xfrm>
        </p:grpSpPr>
        <p:sp>
          <p:nvSpPr>
            <p:cNvPr id="29" name="object 29"/>
            <p:cNvSpPr/>
            <p:nvPr/>
          </p:nvSpPr>
          <p:spPr>
            <a:xfrm>
              <a:off x="8419536" y="5793819"/>
              <a:ext cx="76200" cy="419100"/>
            </a:xfrm>
            <a:custGeom>
              <a:avLst/>
              <a:gdLst/>
              <a:ahLst/>
              <a:cxnLst/>
              <a:rect l="l" t="t" r="r" b="b"/>
              <a:pathLst>
                <a:path w="76200" h="419100">
                  <a:moveTo>
                    <a:pt x="28575" y="76200"/>
                  </a:moveTo>
                  <a:lnTo>
                    <a:pt x="28575" y="418486"/>
                  </a:lnTo>
                  <a:lnTo>
                    <a:pt x="47625" y="418487"/>
                  </a:lnTo>
                  <a:lnTo>
                    <a:pt x="47625" y="76200"/>
                  </a:lnTo>
                  <a:lnTo>
                    <a:pt x="28575" y="76200"/>
                  </a:lnTo>
                  <a:close/>
                </a:path>
                <a:path w="76200" h="419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419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500"/>
                  </a:lnTo>
                  <a:close/>
                </a:path>
                <a:path w="76200" h="419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3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9265" y="5468784"/>
              <a:ext cx="266065" cy="646430"/>
            </a:xfrm>
            <a:custGeom>
              <a:avLst/>
              <a:gdLst/>
              <a:ahLst/>
              <a:cxnLst/>
              <a:rect l="l" t="t" r="r" b="b"/>
              <a:pathLst>
                <a:path w="266065" h="646429">
                  <a:moveTo>
                    <a:pt x="228600" y="417537"/>
                  </a:moveTo>
                  <a:lnTo>
                    <a:pt x="0" y="417537"/>
                  </a:lnTo>
                  <a:lnTo>
                    <a:pt x="0" y="646137"/>
                  </a:lnTo>
                  <a:lnTo>
                    <a:pt x="228600" y="646137"/>
                  </a:lnTo>
                  <a:lnTo>
                    <a:pt x="228600" y="417537"/>
                  </a:lnTo>
                  <a:close/>
                </a:path>
                <a:path w="266065" h="646429">
                  <a:moveTo>
                    <a:pt x="265734" y="0"/>
                  </a:moveTo>
                  <a:lnTo>
                    <a:pt x="37134" y="0"/>
                  </a:lnTo>
                  <a:lnTo>
                    <a:pt x="37134" y="246214"/>
                  </a:lnTo>
                  <a:lnTo>
                    <a:pt x="265734" y="246214"/>
                  </a:lnTo>
                  <a:lnTo>
                    <a:pt x="2657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981741" y="5548954"/>
            <a:ext cx="232247" cy="59692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43443">
              <a:spcBef>
                <a:spcPts val="88"/>
              </a:spcBef>
            </a:pPr>
            <a:r>
              <a:rPr sz="1403" dirty="0">
                <a:latin typeface="Cambria Math"/>
                <a:cs typeface="Cambria Math"/>
              </a:rPr>
              <a:t>⊙</a:t>
            </a:r>
            <a:endParaRPr sz="1403">
              <a:latin typeface="Cambria Math"/>
              <a:cs typeface="Cambria Math"/>
            </a:endParaRPr>
          </a:p>
          <a:p>
            <a:pPr marL="11139">
              <a:spcBef>
                <a:spcPts val="1197"/>
              </a:spcBef>
            </a:pPr>
            <a:r>
              <a:rPr sz="1403" dirty="0">
                <a:latin typeface="Cambria Math"/>
                <a:cs typeface="Cambria Math"/>
              </a:rPr>
              <a:t>⊙</a:t>
            </a:r>
            <a:endParaRPr sz="1403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17801" y="5585936"/>
            <a:ext cx="200501" cy="200501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18470" y="5562322"/>
            <a:ext cx="199944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403" dirty="0">
                <a:latin typeface="Cambria Math"/>
                <a:cs typeface="Cambria Math"/>
              </a:rPr>
              <a:t>⊙</a:t>
            </a:r>
            <a:endParaRPr sz="1403">
              <a:latin typeface="Cambria Math"/>
              <a:cs typeface="Cambria Math"/>
            </a:endParaRP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BE788C1E-AA4C-401E-8909-770D451B04A3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spc="-5" dirty="0"/>
              <a:t>Long Short-Term Memory(LSTMs)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7151" y="1153257"/>
            <a:ext cx="5809523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You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can think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dirty="0">
                <a:latin typeface="Calibri"/>
                <a:cs typeface="Calibri"/>
              </a:rPr>
              <a:t> LSTM</a:t>
            </a:r>
            <a:r>
              <a:rPr sz="2105" spc="-4" dirty="0">
                <a:latin typeface="Calibri"/>
                <a:cs typeface="Calibri"/>
              </a:rPr>
              <a:t> equations visually like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this:</a:t>
            </a:r>
            <a:endParaRPr sz="2105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221" y="2215000"/>
            <a:ext cx="6140691" cy="23240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24951" y="5661332"/>
            <a:ext cx="4178223" cy="752437"/>
            <a:chOff x="1624647" y="5572362"/>
            <a:chExt cx="4763770" cy="8578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986" y="5658108"/>
              <a:ext cx="4624037" cy="6859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29410" y="5577125"/>
              <a:ext cx="4754245" cy="848360"/>
            </a:xfrm>
            <a:custGeom>
              <a:avLst/>
              <a:gdLst/>
              <a:ahLst/>
              <a:cxnLst/>
              <a:rect l="l" t="t" r="r" b="b"/>
              <a:pathLst>
                <a:path w="4754245" h="848360">
                  <a:moveTo>
                    <a:pt x="0" y="0"/>
                  </a:moveTo>
                  <a:lnTo>
                    <a:pt x="4754246" y="0"/>
                  </a:lnTo>
                  <a:lnTo>
                    <a:pt x="4754246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32441" y="6433992"/>
            <a:ext cx="3754943" cy="166532"/>
          </a:xfrm>
          <a:prstGeom prst="rect">
            <a:avLst/>
          </a:prstGeom>
        </p:spPr>
        <p:txBody>
          <a:bodyPr vert="horz" wrap="square" lIns="0" tIns="4456" rIns="0" bIns="0" rtlCol="0">
            <a:spAutoFit/>
          </a:bodyPr>
          <a:lstStyle/>
          <a:p>
            <a:pPr marL="11139">
              <a:spcBef>
                <a:spcPts val="35"/>
              </a:spcBef>
            </a:pPr>
            <a:r>
              <a:rPr sz="1053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053" b="1" spc="66" dirty="0">
                <a:latin typeface="Calibri"/>
                <a:cs typeface="Calibri"/>
              </a:rPr>
              <a:t> </a:t>
            </a:r>
            <a:r>
              <a:rPr sz="1053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53</a:t>
            </a:fld>
            <a:endParaRPr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CADCB06-06A1-4072-ADB1-D4552485DD6D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spc="-5" dirty="0"/>
              <a:t>Long Short-Term Memory (LSTMs)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6541" y="2049423"/>
            <a:ext cx="2985240" cy="31224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00876" y="3120661"/>
            <a:ext cx="300752" cy="25413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2368" spc="-19" baseline="9259" dirty="0">
                <a:latin typeface="Calibri"/>
                <a:cs typeface="Calibri"/>
              </a:rPr>
              <a:t>c</a:t>
            </a:r>
            <a:r>
              <a:rPr sz="1053" spc="-13" dirty="0">
                <a:latin typeface="Calibri"/>
                <a:cs typeface="Calibri"/>
              </a:rPr>
              <a:t>t-1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1102" y="4002868"/>
            <a:ext cx="319688" cy="25413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2368" spc="-19" baseline="9259" dirty="0">
                <a:latin typeface="Calibri"/>
                <a:cs typeface="Calibri"/>
              </a:rPr>
              <a:t>h</a:t>
            </a:r>
            <a:r>
              <a:rPr sz="1053" spc="-13" dirty="0">
                <a:latin typeface="Calibri"/>
                <a:cs typeface="Calibri"/>
              </a:rPr>
              <a:t>t-1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19426" y="3037788"/>
            <a:ext cx="107491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latin typeface="Calibri"/>
                <a:cs typeface="Calibri"/>
              </a:rPr>
              <a:t>c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4360" y="3136701"/>
            <a:ext cx="67391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dirty="0">
                <a:latin typeface="Calibri"/>
                <a:cs typeface="Calibri"/>
              </a:rPr>
              <a:t>t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7148" y="4000195"/>
            <a:ext cx="21609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579" spc="-9" dirty="0">
                <a:latin typeface="Calibri"/>
                <a:cs typeface="Calibri"/>
              </a:rPr>
              <a:t>h</a:t>
            </a:r>
            <a:r>
              <a:rPr sz="1579" spc="-13" baseline="-13888" dirty="0">
                <a:latin typeface="Calibri"/>
                <a:cs typeface="Calibri"/>
              </a:rPr>
              <a:t>t</a:t>
            </a:r>
            <a:endParaRPr sz="1579" baseline="-1388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4727" y="3560874"/>
            <a:ext cx="70175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dirty="0">
                <a:latin typeface="Calibri"/>
                <a:cs typeface="Calibri"/>
              </a:rPr>
              <a:t>f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2068" y="3648648"/>
            <a:ext cx="56252" cy="13269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789" dirty="0">
                <a:latin typeface="Calibri"/>
                <a:cs typeface="Calibri"/>
              </a:rPr>
              <a:t>t</a:t>
            </a:r>
            <a:endParaRPr sz="78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7471" y="3453940"/>
            <a:ext cx="137009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228" dirty="0">
                <a:latin typeface="Calibri"/>
                <a:cs typeface="Calibri"/>
              </a:rPr>
              <a:t>i</a:t>
            </a:r>
            <a:r>
              <a:rPr sz="1184" baseline="-18518" dirty="0">
                <a:latin typeface="Calibri"/>
                <a:cs typeface="Calibri"/>
              </a:rPr>
              <a:t>t</a:t>
            </a:r>
            <a:endParaRPr sz="1184" baseline="-1851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7297" y="3456613"/>
            <a:ext cx="182678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228" spc="-4" dirty="0">
                <a:latin typeface="Calibri"/>
                <a:cs typeface="Calibri"/>
              </a:rPr>
              <a:t>o</a:t>
            </a:r>
            <a:r>
              <a:rPr sz="1184" spc="-6" baseline="-18518" dirty="0">
                <a:latin typeface="Calibri"/>
                <a:cs typeface="Calibri"/>
              </a:rPr>
              <a:t>t</a:t>
            </a:r>
            <a:endParaRPr sz="1184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7217" y="2980756"/>
            <a:ext cx="165970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228" spc="-4" dirty="0">
                <a:latin typeface="Calibri"/>
                <a:cs typeface="Calibri"/>
              </a:rPr>
              <a:t>c</a:t>
            </a:r>
            <a:r>
              <a:rPr sz="1184" spc="-6" baseline="-18518" dirty="0">
                <a:latin typeface="Calibri"/>
                <a:cs typeface="Calibri"/>
              </a:rPr>
              <a:t>t</a:t>
            </a:r>
            <a:endParaRPr sz="1184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38800" y="3731522"/>
            <a:ext cx="56252" cy="13269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789" dirty="0">
                <a:latin typeface="Calibri"/>
                <a:cs typeface="Calibri"/>
              </a:rPr>
              <a:t>t</a:t>
            </a:r>
            <a:endParaRPr sz="78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1080" y="3598300"/>
            <a:ext cx="13311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228" spc="-307" dirty="0">
                <a:latin typeface="Calibri"/>
                <a:cs typeface="Calibri"/>
              </a:rPr>
              <a:t>~</a:t>
            </a:r>
            <a:r>
              <a:rPr sz="1842" spc="-460" baseline="-15873" dirty="0">
                <a:latin typeface="Calibri"/>
                <a:cs typeface="Calibri"/>
              </a:rPr>
              <a:t>c</a:t>
            </a:r>
            <a:endParaRPr sz="1842" baseline="-1587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414" y="1650319"/>
            <a:ext cx="5809523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You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can think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dirty="0">
                <a:latin typeface="Calibri"/>
                <a:cs typeface="Calibri"/>
              </a:rPr>
              <a:t> LSTM</a:t>
            </a:r>
            <a:r>
              <a:rPr sz="2105" spc="-4" dirty="0">
                <a:latin typeface="Calibri"/>
                <a:cs typeface="Calibri"/>
              </a:rPr>
              <a:t> equations visually like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this: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24951" y="5661332"/>
            <a:ext cx="4178223" cy="752437"/>
            <a:chOff x="1624647" y="5572362"/>
            <a:chExt cx="4763770" cy="85788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986" y="5658108"/>
              <a:ext cx="4624037" cy="6859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9410" y="5577125"/>
              <a:ext cx="4754245" cy="848360"/>
            </a:xfrm>
            <a:custGeom>
              <a:avLst/>
              <a:gdLst/>
              <a:ahLst/>
              <a:cxnLst/>
              <a:rect l="l" t="t" r="r" b="b"/>
              <a:pathLst>
                <a:path w="4754245" h="848360">
                  <a:moveTo>
                    <a:pt x="0" y="0"/>
                  </a:moveTo>
                  <a:lnTo>
                    <a:pt x="4754246" y="0"/>
                  </a:lnTo>
                  <a:lnTo>
                    <a:pt x="4754246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19480" y="3621438"/>
            <a:ext cx="1249234" cy="467832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8429" rIns="0" bIns="0" rtlCol="0">
            <a:spAutoFit/>
          </a:bodyPr>
          <a:lstStyle/>
          <a:p>
            <a:pPr marL="231138" marR="144252" indent="-80759">
              <a:lnSpc>
                <a:spcPts val="1666"/>
              </a:lnSpc>
              <a:spcBef>
                <a:spcPts val="303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403" spc="-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403" spc="-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67942" y="3869556"/>
            <a:ext cx="1285436" cy="133668"/>
          </a:xfrm>
          <a:custGeom>
            <a:avLst/>
            <a:gdLst/>
            <a:ahLst/>
            <a:cxnLst/>
            <a:rect l="l" t="t" r="r" b="b"/>
            <a:pathLst>
              <a:path w="1465579" h="152400">
                <a:moveTo>
                  <a:pt x="1392236" y="75944"/>
                </a:moveTo>
                <a:lnTo>
                  <a:pt x="1390093" y="104439"/>
                </a:lnTo>
                <a:lnTo>
                  <a:pt x="1402758" y="105392"/>
                </a:lnTo>
                <a:lnTo>
                  <a:pt x="1401329" y="124388"/>
                </a:lnTo>
                <a:lnTo>
                  <a:pt x="1388592" y="124388"/>
                </a:lnTo>
                <a:lnTo>
                  <a:pt x="1386521" y="151930"/>
                </a:lnTo>
                <a:lnTo>
                  <a:pt x="1453795" y="124388"/>
                </a:lnTo>
                <a:lnTo>
                  <a:pt x="1401329" y="124388"/>
                </a:lnTo>
                <a:lnTo>
                  <a:pt x="1388664" y="123436"/>
                </a:lnTo>
                <a:lnTo>
                  <a:pt x="1456122" y="123436"/>
                </a:lnTo>
                <a:lnTo>
                  <a:pt x="1465364" y="119653"/>
                </a:lnTo>
                <a:lnTo>
                  <a:pt x="1392236" y="75944"/>
                </a:lnTo>
                <a:close/>
              </a:path>
              <a:path w="1465579" h="152400">
                <a:moveTo>
                  <a:pt x="1390093" y="104439"/>
                </a:moveTo>
                <a:lnTo>
                  <a:pt x="1388664" y="123436"/>
                </a:lnTo>
                <a:lnTo>
                  <a:pt x="1401329" y="124388"/>
                </a:lnTo>
                <a:lnTo>
                  <a:pt x="1402758" y="105392"/>
                </a:lnTo>
                <a:lnTo>
                  <a:pt x="1390093" y="104439"/>
                </a:lnTo>
                <a:close/>
              </a:path>
              <a:path w="1465579" h="152400">
                <a:moveTo>
                  <a:pt x="1428" y="0"/>
                </a:moveTo>
                <a:lnTo>
                  <a:pt x="0" y="18996"/>
                </a:lnTo>
                <a:lnTo>
                  <a:pt x="1388664" y="123436"/>
                </a:lnTo>
                <a:lnTo>
                  <a:pt x="1390093" y="104439"/>
                </a:lnTo>
                <a:lnTo>
                  <a:pt x="142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19480" y="2667638"/>
            <a:ext cx="1249234" cy="46727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7872" rIns="0" bIns="0" rtlCol="0">
            <a:spAutoFit/>
          </a:bodyPr>
          <a:lstStyle/>
          <a:p>
            <a:pPr marL="202175" marR="167645" indent="-28404">
              <a:lnSpc>
                <a:spcPts val="1666"/>
              </a:lnSpc>
              <a:spcBef>
                <a:spcPts val="298"/>
              </a:spcBef>
            </a:pP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403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some </a:t>
            </a:r>
            <a:r>
              <a:rPr sz="1403" spc="-3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403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7056" y="2915869"/>
            <a:ext cx="1371206" cy="281259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226" y="292156"/>
                </a:moveTo>
                <a:lnTo>
                  <a:pt x="1481056" y="320259"/>
                </a:lnTo>
                <a:lnTo>
                  <a:pt x="1562892" y="296575"/>
                </a:lnTo>
                <a:lnTo>
                  <a:pt x="1560076" y="294454"/>
                </a:lnTo>
                <a:lnTo>
                  <a:pt x="1498715" y="294454"/>
                </a:lnTo>
                <a:lnTo>
                  <a:pt x="1486226" y="292156"/>
                </a:lnTo>
                <a:close/>
              </a:path>
              <a:path w="1563370" h="320675">
                <a:moveTo>
                  <a:pt x="1489673" y="273420"/>
                </a:moveTo>
                <a:lnTo>
                  <a:pt x="1486226" y="292156"/>
                </a:lnTo>
                <a:lnTo>
                  <a:pt x="1498715" y="294454"/>
                </a:lnTo>
                <a:lnTo>
                  <a:pt x="1502162" y="275718"/>
                </a:lnTo>
                <a:lnTo>
                  <a:pt x="1489673" y="273420"/>
                </a:lnTo>
                <a:close/>
              </a:path>
              <a:path w="1563370" h="320675">
                <a:moveTo>
                  <a:pt x="1494843" y="245317"/>
                </a:moveTo>
                <a:lnTo>
                  <a:pt x="1489673" y="273420"/>
                </a:lnTo>
                <a:lnTo>
                  <a:pt x="1502162" y="275718"/>
                </a:lnTo>
                <a:lnTo>
                  <a:pt x="1498715" y="294454"/>
                </a:lnTo>
                <a:lnTo>
                  <a:pt x="1560076" y="294454"/>
                </a:lnTo>
                <a:lnTo>
                  <a:pt x="1494843" y="245317"/>
                </a:lnTo>
                <a:close/>
              </a:path>
              <a:path w="1563370" h="320675">
                <a:moveTo>
                  <a:pt x="3446" y="0"/>
                </a:moveTo>
                <a:lnTo>
                  <a:pt x="0" y="18736"/>
                </a:lnTo>
                <a:lnTo>
                  <a:pt x="1486226" y="292156"/>
                </a:lnTo>
                <a:lnTo>
                  <a:pt x="1489673" y="273420"/>
                </a:lnTo>
                <a:lnTo>
                  <a:pt x="344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42749" y="4770686"/>
            <a:ext cx="1249234" cy="46839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8986" rIns="0" bIns="0" rtlCol="0">
            <a:spAutoFit/>
          </a:bodyPr>
          <a:lstStyle/>
          <a:p>
            <a:pPr marL="258986" marR="144252" indent="-108607">
              <a:lnSpc>
                <a:spcPts val="1666"/>
              </a:lnSpc>
              <a:spcBef>
                <a:spcPts val="307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403" spc="-7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input</a:t>
            </a:r>
            <a:r>
              <a:rPr sz="1403" spc="-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87081" y="4068791"/>
            <a:ext cx="1388471" cy="965748"/>
          </a:xfrm>
          <a:custGeom>
            <a:avLst/>
            <a:gdLst/>
            <a:ahLst/>
            <a:cxnLst/>
            <a:rect l="l" t="t" r="r" b="b"/>
            <a:pathLst>
              <a:path w="1583054" h="1101089">
                <a:moveTo>
                  <a:pt x="1514903" y="35556"/>
                </a:moveTo>
                <a:lnTo>
                  <a:pt x="0" y="1084818"/>
                </a:lnTo>
                <a:lnTo>
                  <a:pt x="10845" y="1100479"/>
                </a:lnTo>
                <a:lnTo>
                  <a:pt x="1525749" y="51217"/>
                </a:lnTo>
                <a:lnTo>
                  <a:pt x="1514903" y="35556"/>
                </a:lnTo>
                <a:close/>
              </a:path>
              <a:path w="1583054" h="1101089">
                <a:moveTo>
                  <a:pt x="1567444" y="28323"/>
                </a:moveTo>
                <a:lnTo>
                  <a:pt x="1525346" y="28323"/>
                </a:lnTo>
                <a:lnTo>
                  <a:pt x="1536193" y="43983"/>
                </a:lnTo>
                <a:lnTo>
                  <a:pt x="1525749" y="51217"/>
                </a:lnTo>
                <a:lnTo>
                  <a:pt x="1542020" y="74707"/>
                </a:lnTo>
                <a:lnTo>
                  <a:pt x="1567444" y="28323"/>
                </a:lnTo>
                <a:close/>
              </a:path>
              <a:path w="1583054" h="1101089">
                <a:moveTo>
                  <a:pt x="1525346" y="28323"/>
                </a:moveTo>
                <a:lnTo>
                  <a:pt x="1514903" y="35556"/>
                </a:lnTo>
                <a:lnTo>
                  <a:pt x="1525749" y="51217"/>
                </a:lnTo>
                <a:lnTo>
                  <a:pt x="1536193" y="43983"/>
                </a:lnTo>
                <a:lnTo>
                  <a:pt x="1525346" y="28323"/>
                </a:lnTo>
                <a:close/>
              </a:path>
              <a:path w="1583054" h="1101089">
                <a:moveTo>
                  <a:pt x="1582968" y="0"/>
                </a:moveTo>
                <a:lnTo>
                  <a:pt x="1498633" y="12066"/>
                </a:lnTo>
                <a:lnTo>
                  <a:pt x="1514903" y="35556"/>
                </a:lnTo>
                <a:lnTo>
                  <a:pt x="1525346" y="28323"/>
                </a:lnTo>
                <a:lnTo>
                  <a:pt x="1567444" y="28323"/>
                </a:lnTo>
                <a:lnTo>
                  <a:pt x="158296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56669" y="4770686"/>
            <a:ext cx="1425787" cy="46839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8986" rIns="0" bIns="0" rtlCol="0">
            <a:spAutoFit/>
          </a:bodyPr>
          <a:lstStyle/>
          <a:p>
            <a:pPr marL="115847" marR="109164" indent="123088">
              <a:lnSpc>
                <a:spcPts val="1666"/>
              </a:lnSpc>
              <a:spcBef>
                <a:spcPts val="307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Compute the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403" spc="-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403" spc="-2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63158" y="4062127"/>
            <a:ext cx="214982" cy="711222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5974" y="71072"/>
                </a:moveTo>
                <a:lnTo>
                  <a:pt x="27584" y="76044"/>
                </a:lnTo>
                <a:lnTo>
                  <a:pt x="226134" y="810345"/>
                </a:lnTo>
                <a:lnTo>
                  <a:pt x="244524" y="805373"/>
                </a:lnTo>
                <a:lnTo>
                  <a:pt x="45974" y="71072"/>
                </a:lnTo>
                <a:close/>
              </a:path>
              <a:path w="245110" h="810895">
                <a:moveTo>
                  <a:pt x="16889" y="0"/>
                </a:moveTo>
                <a:lnTo>
                  <a:pt x="0" y="83503"/>
                </a:lnTo>
                <a:lnTo>
                  <a:pt x="27584" y="76044"/>
                </a:lnTo>
                <a:lnTo>
                  <a:pt x="24269" y="63785"/>
                </a:lnTo>
                <a:lnTo>
                  <a:pt x="42659" y="58812"/>
                </a:lnTo>
                <a:lnTo>
                  <a:pt x="69281" y="58812"/>
                </a:lnTo>
                <a:lnTo>
                  <a:pt x="16889" y="0"/>
                </a:lnTo>
                <a:close/>
              </a:path>
              <a:path w="245110" h="810895">
                <a:moveTo>
                  <a:pt x="42659" y="58812"/>
                </a:moveTo>
                <a:lnTo>
                  <a:pt x="24269" y="63785"/>
                </a:lnTo>
                <a:lnTo>
                  <a:pt x="27584" y="76044"/>
                </a:lnTo>
                <a:lnTo>
                  <a:pt x="45974" y="71072"/>
                </a:lnTo>
                <a:lnTo>
                  <a:pt x="42659" y="58812"/>
                </a:lnTo>
                <a:close/>
              </a:path>
              <a:path w="245110" h="810895">
                <a:moveTo>
                  <a:pt x="69281" y="58812"/>
                </a:moveTo>
                <a:lnTo>
                  <a:pt x="42659" y="58812"/>
                </a:lnTo>
                <a:lnTo>
                  <a:pt x="45974" y="71072"/>
                </a:lnTo>
                <a:lnTo>
                  <a:pt x="73558" y="63613"/>
                </a:lnTo>
                <a:lnTo>
                  <a:pt x="69281" y="5881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03759" y="4770687"/>
            <a:ext cx="1229741" cy="46839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8986" rIns="0" bIns="0" rtlCol="0">
            <a:spAutoFit/>
          </a:bodyPr>
          <a:lstStyle/>
          <a:p>
            <a:pPr marL="192151" marR="134784" indent="-51239">
              <a:lnSpc>
                <a:spcPts val="1666"/>
              </a:lnSpc>
              <a:spcBef>
                <a:spcPts val="307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o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mpu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t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e t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he  output</a:t>
            </a:r>
            <a:r>
              <a:rPr sz="1403" spc="-3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08646" y="4058464"/>
            <a:ext cx="1613478" cy="720134"/>
          </a:xfrm>
          <a:custGeom>
            <a:avLst/>
            <a:gdLst/>
            <a:ahLst/>
            <a:cxnLst/>
            <a:rect l="l" t="t" r="r" b="b"/>
            <a:pathLst>
              <a:path w="1839595" h="821054">
                <a:moveTo>
                  <a:pt x="73582" y="26153"/>
                </a:moveTo>
                <a:lnTo>
                  <a:pt x="65908" y="43590"/>
                </a:lnTo>
                <a:lnTo>
                  <a:pt x="1831775" y="820754"/>
                </a:lnTo>
                <a:lnTo>
                  <a:pt x="1839448" y="803316"/>
                </a:lnTo>
                <a:lnTo>
                  <a:pt x="73582" y="26153"/>
                </a:lnTo>
                <a:close/>
              </a:path>
              <a:path w="1839595" h="821054">
                <a:moveTo>
                  <a:pt x="85092" y="0"/>
                </a:moveTo>
                <a:lnTo>
                  <a:pt x="0" y="4177"/>
                </a:lnTo>
                <a:lnTo>
                  <a:pt x="54397" y="69744"/>
                </a:lnTo>
                <a:lnTo>
                  <a:pt x="65908" y="43590"/>
                </a:lnTo>
                <a:lnTo>
                  <a:pt x="54286" y="38475"/>
                </a:lnTo>
                <a:lnTo>
                  <a:pt x="61959" y="21038"/>
                </a:lnTo>
                <a:lnTo>
                  <a:pt x="75833" y="21038"/>
                </a:lnTo>
                <a:lnTo>
                  <a:pt x="85092" y="0"/>
                </a:lnTo>
                <a:close/>
              </a:path>
              <a:path w="1839595" h="821054">
                <a:moveTo>
                  <a:pt x="61959" y="21038"/>
                </a:moveTo>
                <a:lnTo>
                  <a:pt x="54286" y="38475"/>
                </a:lnTo>
                <a:lnTo>
                  <a:pt x="65908" y="43590"/>
                </a:lnTo>
                <a:lnTo>
                  <a:pt x="73582" y="26153"/>
                </a:lnTo>
                <a:lnTo>
                  <a:pt x="61959" y="21038"/>
                </a:lnTo>
                <a:close/>
              </a:path>
              <a:path w="1839595" h="821054">
                <a:moveTo>
                  <a:pt x="75833" y="21038"/>
                </a:moveTo>
                <a:lnTo>
                  <a:pt x="61959" y="21038"/>
                </a:lnTo>
                <a:lnTo>
                  <a:pt x="73582" y="26153"/>
                </a:lnTo>
                <a:lnTo>
                  <a:pt x="75833" y="2103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61570" y="2186716"/>
            <a:ext cx="2352548" cy="245137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28961" rIns="0" bIns="0" rtlCol="0">
            <a:spAutoFit/>
          </a:bodyPr>
          <a:lstStyle/>
          <a:p>
            <a:pPr marL="139240">
              <a:spcBef>
                <a:spcPts val="228"/>
              </a:spcBef>
            </a:pP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Write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some new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 content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32665" y="2480294"/>
            <a:ext cx="2994709" cy="1260373"/>
          </a:xfrm>
          <a:custGeom>
            <a:avLst/>
            <a:gdLst/>
            <a:ahLst/>
            <a:cxnLst/>
            <a:rect l="l" t="t" r="r" b="b"/>
            <a:pathLst>
              <a:path w="3414395" h="1437004">
                <a:moveTo>
                  <a:pt x="966025" y="764057"/>
                </a:moveTo>
                <a:lnTo>
                  <a:pt x="951052" y="732231"/>
                </a:lnTo>
                <a:lnTo>
                  <a:pt x="929754" y="686968"/>
                </a:lnTo>
                <a:lnTo>
                  <a:pt x="912063" y="709409"/>
                </a:lnTo>
                <a:lnTo>
                  <a:pt x="11798" y="0"/>
                </a:lnTo>
                <a:lnTo>
                  <a:pt x="0" y="14960"/>
                </a:lnTo>
                <a:lnTo>
                  <a:pt x="900277" y="724369"/>
                </a:lnTo>
                <a:lnTo>
                  <a:pt x="882586" y="746810"/>
                </a:lnTo>
                <a:lnTo>
                  <a:pt x="966025" y="764057"/>
                </a:lnTo>
                <a:close/>
              </a:path>
              <a:path w="3414395" h="1437004">
                <a:moveTo>
                  <a:pt x="3413849" y="1417510"/>
                </a:moveTo>
                <a:lnTo>
                  <a:pt x="2144953" y="1354493"/>
                </a:lnTo>
                <a:lnTo>
                  <a:pt x="2144992" y="1353858"/>
                </a:lnTo>
                <a:lnTo>
                  <a:pt x="2146376" y="1325956"/>
                </a:lnTo>
                <a:lnTo>
                  <a:pt x="2068385" y="1360220"/>
                </a:lnTo>
                <a:lnTo>
                  <a:pt x="2142591" y="1402054"/>
                </a:lnTo>
                <a:lnTo>
                  <a:pt x="2144014" y="1373517"/>
                </a:lnTo>
                <a:lnTo>
                  <a:pt x="3412909" y="1436535"/>
                </a:lnTo>
                <a:lnTo>
                  <a:pt x="3413849" y="141751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26487" y="3475459"/>
            <a:ext cx="2069062" cy="466709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7316" rIns="0" bIns="0" rtlCol="0">
            <a:spAutoFit/>
          </a:bodyPr>
          <a:lstStyle/>
          <a:p>
            <a:pPr marL="346985" marR="108607" indent="-232252">
              <a:lnSpc>
                <a:spcPts val="1666"/>
              </a:lnSpc>
              <a:spcBef>
                <a:spcPts val="294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Output some cell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content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the hidden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56880" y="2261866"/>
            <a:ext cx="2735728" cy="340806"/>
          </a:xfrm>
          <a:prstGeom prst="rect">
            <a:avLst/>
          </a:prstGeom>
          <a:ln w="9525">
            <a:solidFill>
              <a:srgbClr val="FF30EE"/>
            </a:solidFill>
          </a:ln>
        </p:spPr>
        <p:txBody>
          <a:bodyPr vert="horz" wrap="square" lIns="0" tIns="16708" rIns="0" bIns="0" rtlCol="0">
            <a:spAutoFit/>
          </a:bodyPr>
          <a:lstStyle/>
          <a:p>
            <a:pPr marL="79645">
              <a:spcBef>
                <a:spcPts val="132"/>
              </a:spcBef>
            </a:pP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+</a:t>
            </a:r>
            <a:r>
              <a:rPr sz="2105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sign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105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secret!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77971" y="1234923"/>
            <a:ext cx="5386800" cy="1920356"/>
            <a:chOff x="5789611" y="525625"/>
            <a:chExt cx="6141720" cy="2189480"/>
          </a:xfrm>
        </p:grpSpPr>
        <p:sp>
          <p:nvSpPr>
            <p:cNvPr id="35" name="object 35"/>
            <p:cNvSpPr/>
            <p:nvPr/>
          </p:nvSpPr>
          <p:spPr>
            <a:xfrm>
              <a:off x="5789611" y="1918313"/>
              <a:ext cx="2259965" cy="796925"/>
            </a:xfrm>
            <a:custGeom>
              <a:avLst/>
              <a:gdLst/>
              <a:ahLst/>
              <a:cxnLst/>
              <a:rect l="l" t="t" r="r" b="b"/>
              <a:pathLst>
                <a:path w="2259965" h="796925">
                  <a:moveTo>
                    <a:pt x="59658" y="724522"/>
                  </a:moveTo>
                  <a:lnTo>
                    <a:pt x="0" y="785342"/>
                  </a:lnTo>
                  <a:lnTo>
                    <a:pt x="84451" y="796577"/>
                  </a:lnTo>
                  <a:lnTo>
                    <a:pt x="76575" y="773689"/>
                  </a:lnTo>
                  <a:lnTo>
                    <a:pt x="63144" y="773689"/>
                  </a:lnTo>
                  <a:lnTo>
                    <a:pt x="56946" y="755675"/>
                  </a:lnTo>
                  <a:lnTo>
                    <a:pt x="68955" y="751543"/>
                  </a:lnTo>
                  <a:lnTo>
                    <a:pt x="59658" y="724522"/>
                  </a:lnTo>
                  <a:close/>
                </a:path>
                <a:path w="2259965" h="796925">
                  <a:moveTo>
                    <a:pt x="68955" y="751543"/>
                  </a:moveTo>
                  <a:lnTo>
                    <a:pt x="56946" y="755675"/>
                  </a:lnTo>
                  <a:lnTo>
                    <a:pt x="63144" y="773689"/>
                  </a:lnTo>
                  <a:lnTo>
                    <a:pt x="75153" y="769556"/>
                  </a:lnTo>
                  <a:lnTo>
                    <a:pt x="68955" y="751543"/>
                  </a:lnTo>
                  <a:close/>
                </a:path>
                <a:path w="2259965" h="796925">
                  <a:moveTo>
                    <a:pt x="75153" y="769556"/>
                  </a:moveTo>
                  <a:lnTo>
                    <a:pt x="63144" y="773689"/>
                  </a:lnTo>
                  <a:lnTo>
                    <a:pt x="76575" y="773689"/>
                  </a:lnTo>
                  <a:lnTo>
                    <a:pt x="75153" y="769556"/>
                  </a:lnTo>
                  <a:close/>
                </a:path>
                <a:path w="2259965" h="796925">
                  <a:moveTo>
                    <a:pt x="2253140" y="0"/>
                  </a:moveTo>
                  <a:lnTo>
                    <a:pt x="68955" y="751543"/>
                  </a:lnTo>
                  <a:lnTo>
                    <a:pt x="75153" y="769556"/>
                  </a:lnTo>
                  <a:lnTo>
                    <a:pt x="2259338" y="18013"/>
                  </a:lnTo>
                  <a:lnTo>
                    <a:pt x="2253140" y="0"/>
                  </a:lnTo>
                  <a:close/>
                </a:path>
              </a:pathLst>
            </a:custGeom>
            <a:solidFill>
              <a:srgbClr val="FF3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6410" y="1053039"/>
              <a:ext cx="3304704" cy="3167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24051" y="824895"/>
              <a:ext cx="2094864" cy="815975"/>
            </a:xfrm>
            <a:custGeom>
              <a:avLst/>
              <a:gdLst/>
              <a:ahLst/>
              <a:cxnLst/>
              <a:rect l="l" t="t" r="r" b="b"/>
              <a:pathLst>
                <a:path w="2094865" h="815975">
                  <a:moveTo>
                    <a:pt x="1980862" y="35666"/>
                  </a:moveTo>
                  <a:lnTo>
                    <a:pt x="0" y="779791"/>
                  </a:lnTo>
                  <a:lnTo>
                    <a:pt x="13397" y="815458"/>
                  </a:lnTo>
                  <a:lnTo>
                    <a:pt x="1994260" y="71331"/>
                  </a:lnTo>
                  <a:lnTo>
                    <a:pt x="1980862" y="35666"/>
                  </a:lnTo>
                  <a:close/>
                </a:path>
                <a:path w="2094865" h="815975">
                  <a:moveTo>
                    <a:pt x="2080031" y="28968"/>
                  </a:moveTo>
                  <a:lnTo>
                    <a:pt x="1998692" y="28968"/>
                  </a:lnTo>
                  <a:lnTo>
                    <a:pt x="2012090" y="64634"/>
                  </a:lnTo>
                  <a:lnTo>
                    <a:pt x="1994260" y="71331"/>
                  </a:lnTo>
                  <a:lnTo>
                    <a:pt x="2007659" y="106998"/>
                  </a:lnTo>
                  <a:lnTo>
                    <a:pt x="2080031" y="28968"/>
                  </a:lnTo>
                  <a:close/>
                </a:path>
                <a:path w="2094865" h="815975">
                  <a:moveTo>
                    <a:pt x="1998692" y="28968"/>
                  </a:moveTo>
                  <a:lnTo>
                    <a:pt x="1980862" y="35666"/>
                  </a:lnTo>
                  <a:lnTo>
                    <a:pt x="1994260" y="71331"/>
                  </a:lnTo>
                  <a:lnTo>
                    <a:pt x="2012090" y="64634"/>
                  </a:lnTo>
                  <a:lnTo>
                    <a:pt x="1998692" y="28968"/>
                  </a:lnTo>
                  <a:close/>
                </a:path>
                <a:path w="2094865" h="815975">
                  <a:moveTo>
                    <a:pt x="1967463" y="0"/>
                  </a:moveTo>
                  <a:lnTo>
                    <a:pt x="1980862" y="35666"/>
                  </a:lnTo>
                  <a:lnTo>
                    <a:pt x="1998692" y="28968"/>
                  </a:lnTo>
                  <a:lnTo>
                    <a:pt x="2080031" y="28968"/>
                  </a:lnTo>
                  <a:lnTo>
                    <a:pt x="2094560" y="13304"/>
                  </a:lnTo>
                  <a:lnTo>
                    <a:pt x="1967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18611" y="539912"/>
              <a:ext cx="386715" cy="388620"/>
            </a:xfrm>
            <a:custGeom>
              <a:avLst/>
              <a:gdLst/>
              <a:ahLst/>
              <a:cxnLst/>
              <a:rect l="l" t="t" r="r" b="b"/>
              <a:pathLst>
                <a:path w="386715" h="388619">
                  <a:moveTo>
                    <a:pt x="193337" y="0"/>
                  </a:moveTo>
                  <a:lnTo>
                    <a:pt x="149006" y="5126"/>
                  </a:lnTo>
                  <a:lnTo>
                    <a:pt x="108312" y="19728"/>
                  </a:lnTo>
                  <a:lnTo>
                    <a:pt x="72414" y="42642"/>
                  </a:lnTo>
                  <a:lnTo>
                    <a:pt x="42474" y="72701"/>
                  </a:lnTo>
                  <a:lnTo>
                    <a:pt x="19651" y="108741"/>
                  </a:lnTo>
                  <a:lnTo>
                    <a:pt x="5106" y="149596"/>
                  </a:lnTo>
                  <a:lnTo>
                    <a:pt x="0" y="194102"/>
                  </a:lnTo>
                  <a:lnTo>
                    <a:pt x="5106" y="238608"/>
                  </a:lnTo>
                  <a:lnTo>
                    <a:pt x="19651" y="279464"/>
                  </a:lnTo>
                  <a:lnTo>
                    <a:pt x="42474" y="315504"/>
                  </a:lnTo>
                  <a:lnTo>
                    <a:pt x="72414" y="345563"/>
                  </a:lnTo>
                  <a:lnTo>
                    <a:pt x="108312" y="368477"/>
                  </a:lnTo>
                  <a:lnTo>
                    <a:pt x="149006" y="383079"/>
                  </a:lnTo>
                  <a:lnTo>
                    <a:pt x="193337" y="388205"/>
                  </a:lnTo>
                  <a:lnTo>
                    <a:pt x="237667" y="383079"/>
                  </a:lnTo>
                  <a:lnTo>
                    <a:pt x="278361" y="368477"/>
                  </a:lnTo>
                  <a:lnTo>
                    <a:pt x="314258" y="345563"/>
                  </a:lnTo>
                  <a:lnTo>
                    <a:pt x="344199" y="315504"/>
                  </a:lnTo>
                  <a:lnTo>
                    <a:pt x="367022" y="279464"/>
                  </a:lnTo>
                  <a:lnTo>
                    <a:pt x="381566" y="238608"/>
                  </a:lnTo>
                  <a:lnTo>
                    <a:pt x="386673" y="194102"/>
                  </a:lnTo>
                  <a:lnTo>
                    <a:pt x="381566" y="149596"/>
                  </a:lnTo>
                  <a:lnTo>
                    <a:pt x="367022" y="108741"/>
                  </a:lnTo>
                  <a:lnTo>
                    <a:pt x="344199" y="72701"/>
                  </a:lnTo>
                  <a:lnTo>
                    <a:pt x="314258" y="42642"/>
                  </a:lnTo>
                  <a:lnTo>
                    <a:pt x="278361" y="19728"/>
                  </a:lnTo>
                  <a:lnTo>
                    <a:pt x="237667" y="5126"/>
                  </a:lnTo>
                  <a:lnTo>
                    <a:pt x="193337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18611" y="539912"/>
              <a:ext cx="386715" cy="388620"/>
            </a:xfrm>
            <a:custGeom>
              <a:avLst/>
              <a:gdLst/>
              <a:ahLst/>
              <a:cxnLst/>
              <a:rect l="l" t="t" r="r" b="b"/>
              <a:pathLst>
                <a:path w="386715" h="388619">
                  <a:moveTo>
                    <a:pt x="0" y="194103"/>
                  </a:moveTo>
                  <a:lnTo>
                    <a:pt x="5106" y="149596"/>
                  </a:lnTo>
                  <a:lnTo>
                    <a:pt x="19650" y="108741"/>
                  </a:lnTo>
                  <a:lnTo>
                    <a:pt x="42473" y="72701"/>
                  </a:lnTo>
                  <a:lnTo>
                    <a:pt x="72414" y="42642"/>
                  </a:lnTo>
                  <a:lnTo>
                    <a:pt x="108311" y="19728"/>
                  </a:lnTo>
                  <a:lnTo>
                    <a:pt x="149005" y="5126"/>
                  </a:lnTo>
                  <a:lnTo>
                    <a:pt x="193336" y="0"/>
                  </a:lnTo>
                  <a:lnTo>
                    <a:pt x="237666" y="5126"/>
                  </a:lnTo>
                  <a:lnTo>
                    <a:pt x="278360" y="19728"/>
                  </a:lnTo>
                  <a:lnTo>
                    <a:pt x="314257" y="42642"/>
                  </a:lnTo>
                  <a:lnTo>
                    <a:pt x="344198" y="72701"/>
                  </a:lnTo>
                  <a:lnTo>
                    <a:pt x="367021" y="108741"/>
                  </a:lnTo>
                  <a:lnTo>
                    <a:pt x="381565" y="149596"/>
                  </a:lnTo>
                  <a:lnTo>
                    <a:pt x="386672" y="194103"/>
                  </a:lnTo>
                  <a:lnTo>
                    <a:pt x="381565" y="238609"/>
                  </a:lnTo>
                  <a:lnTo>
                    <a:pt x="367021" y="279464"/>
                  </a:lnTo>
                  <a:lnTo>
                    <a:pt x="344198" y="315504"/>
                  </a:lnTo>
                  <a:lnTo>
                    <a:pt x="314257" y="345563"/>
                  </a:lnTo>
                  <a:lnTo>
                    <a:pt x="278360" y="368477"/>
                  </a:lnTo>
                  <a:lnTo>
                    <a:pt x="237666" y="383079"/>
                  </a:lnTo>
                  <a:lnTo>
                    <a:pt x="193336" y="388206"/>
                  </a:lnTo>
                  <a:lnTo>
                    <a:pt x="149005" y="383079"/>
                  </a:lnTo>
                  <a:lnTo>
                    <a:pt x="108311" y="368477"/>
                  </a:lnTo>
                  <a:lnTo>
                    <a:pt x="72414" y="345563"/>
                  </a:lnTo>
                  <a:lnTo>
                    <a:pt x="42473" y="315504"/>
                  </a:lnTo>
                  <a:lnTo>
                    <a:pt x="19650" y="279464"/>
                  </a:lnTo>
                  <a:lnTo>
                    <a:pt x="5106" y="238609"/>
                  </a:lnTo>
                  <a:lnTo>
                    <a:pt x="0" y="19410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141840" y="1251098"/>
            <a:ext cx="25953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754" spc="-294" dirty="0">
                <a:latin typeface="Cambria Math"/>
                <a:cs typeface="Cambria Math"/>
              </a:rPr>
              <a:t>𝑦$</a:t>
            </a:r>
            <a:r>
              <a:rPr sz="1973" spc="-440" baseline="-14814" dirty="0">
                <a:latin typeface="Cambria Math"/>
                <a:cs typeface="Cambria Math"/>
              </a:rPr>
              <a:t>𝑡</a:t>
            </a:r>
            <a:endParaRPr sz="1973" baseline="-14814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32441" y="6433992"/>
            <a:ext cx="3754943" cy="166532"/>
          </a:xfrm>
          <a:prstGeom prst="rect">
            <a:avLst/>
          </a:prstGeom>
        </p:spPr>
        <p:txBody>
          <a:bodyPr vert="horz" wrap="square" lIns="0" tIns="4456" rIns="0" bIns="0" rtlCol="0">
            <a:spAutoFit/>
          </a:bodyPr>
          <a:lstStyle/>
          <a:p>
            <a:pPr marL="11139">
              <a:spcBef>
                <a:spcPts val="35"/>
              </a:spcBef>
            </a:pPr>
            <a:r>
              <a:rPr sz="1053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053" b="1" spc="66" dirty="0">
                <a:latin typeface="Calibri"/>
                <a:cs typeface="Calibri"/>
              </a:rPr>
              <a:t> </a:t>
            </a:r>
            <a:r>
              <a:rPr sz="1053" u="sng" spc="-9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5"/>
              </a:rPr>
              <a:t>http://colah.github.io/posts/2015-08-Understanding-LSTMs/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54</a:t>
            </a:fld>
            <a:endParaRPr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945B08AB-F466-474B-99A5-928BE683407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spc="-5" dirty="0"/>
              <a:t>Long Short-Term Memory (LSTMs)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3137" y="1783986"/>
            <a:ext cx="8360902" cy="3571518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3618" marR="1675331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33618" algn="l"/>
                <a:tab pos="334175" algn="l"/>
              </a:tabLst>
            </a:pPr>
            <a:r>
              <a:rPr sz="2105" dirty="0">
                <a:latin typeface="Calibri"/>
                <a:cs typeface="Calibri"/>
              </a:rPr>
              <a:t>The LSTM </a:t>
            </a:r>
            <a:r>
              <a:rPr sz="2105" spc="-4" dirty="0">
                <a:latin typeface="Calibri"/>
                <a:cs typeface="Calibri"/>
              </a:rPr>
              <a:t>architecture makes it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much easier </a:t>
            </a:r>
            <a:r>
              <a:rPr sz="2105" dirty="0">
                <a:latin typeface="Calibri"/>
                <a:cs typeface="Calibri"/>
              </a:rPr>
              <a:t>for an </a:t>
            </a:r>
            <a:r>
              <a:rPr sz="2105" spc="-4" dirty="0">
                <a:latin typeface="Calibri"/>
                <a:cs typeface="Calibri"/>
              </a:rPr>
              <a:t>RNN to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preserve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 information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over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 many timesteps</a:t>
            </a:r>
            <a:endParaRPr sz="2105" dirty="0">
              <a:latin typeface="Calibri"/>
              <a:cs typeface="Calibri"/>
            </a:endParaRPr>
          </a:p>
          <a:p>
            <a:pPr marL="634376" marR="26734" lvl="1" indent="-200505">
              <a:lnSpc>
                <a:spcPct val="100800"/>
              </a:lnSpc>
              <a:spcBef>
                <a:spcPts val="526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spc="-4" dirty="0">
                <a:latin typeface="Calibri"/>
                <a:cs typeface="Calibri"/>
              </a:rPr>
              <a:t>e.g., if the </a:t>
            </a:r>
            <a:r>
              <a:rPr sz="2105" dirty="0">
                <a:latin typeface="Calibri"/>
                <a:cs typeface="Calibri"/>
              </a:rPr>
              <a:t>forget </a:t>
            </a:r>
            <a:r>
              <a:rPr sz="2105" spc="-4" dirty="0">
                <a:latin typeface="Calibri"/>
                <a:cs typeface="Calibri"/>
              </a:rPr>
              <a:t>gate is </a:t>
            </a:r>
            <a:r>
              <a:rPr sz="2105" dirty="0">
                <a:latin typeface="Calibri"/>
                <a:cs typeface="Calibri"/>
              </a:rPr>
              <a:t>set </a:t>
            </a:r>
            <a:r>
              <a:rPr sz="2105" spc="-4" dirty="0">
                <a:latin typeface="Calibri"/>
                <a:cs typeface="Calibri"/>
              </a:rPr>
              <a:t>to </a:t>
            </a:r>
            <a:r>
              <a:rPr sz="2105" dirty="0">
                <a:latin typeface="Calibri"/>
                <a:cs typeface="Calibri"/>
              </a:rPr>
              <a:t>1 for a </a:t>
            </a:r>
            <a:r>
              <a:rPr sz="2105" spc="-4" dirty="0">
                <a:latin typeface="Calibri"/>
                <a:cs typeface="Calibri"/>
              </a:rPr>
              <a:t>cell dimension </a:t>
            </a:r>
            <a:r>
              <a:rPr sz="2105" dirty="0">
                <a:latin typeface="Calibri"/>
                <a:cs typeface="Calibri"/>
              </a:rPr>
              <a:t>and </a:t>
            </a:r>
            <a:r>
              <a:rPr sz="2105" spc="-4" dirty="0">
                <a:latin typeface="Calibri"/>
                <a:cs typeface="Calibri"/>
              </a:rPr>
              <a:t>the input gate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 0, </a:t>
            </a:r>
            <a:r>
              <a:rPr sz="2105" dirty="0">
                <a:latin typeface="Calibri"/>
                <a:cs typeface="Calibri"/>
              </a:rPr>
              <a:t>then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information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that cell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 </a:t>
            </a:r>
            <a:r>
              <a:rPr sz="2105" dirty="0">
                <a:latin typeface="Calibri"/>
                <a:cs typeface="Calibri"/>
              </a:rPr>
              <a:t>preserved </a:t>
            </a:r>
            <a:r>
              <a:rPr sz="2105" spc="-4" dirty="0">
                <a:latin typeface="Calibri"/>
                <a:cs typeface="Calibri"/>
              </a:rPr>
              <a:t>indefinitely.</a:t>
            </a:r>
            <a:endParaRPr sz="2105" dirty="0">
              <a:latin typeface="Calibri"/>
              <a:cs typeface="Calibri"/>
            </a:endParaRPr>
          </a:p>
          <a:p>
            <a:pPr marL="634376" marR="453364" lvl="1" indent="-200505">
              <a:lnSpc>
                <a:spcPct val="100800"/>
              </a:lnSpc>
              <a:spcBef>
                <a:spcPts val="443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spc="-4" dirty="0">
                <a:latin typeface="Calibri"/>
                <a:cs typeface="Calibri"/>
              </a:rPr>
              <a:t>In contrast, it’s </a:t>
            </a:r>
            <a:r>
              <a:rPr sz="2105" dirty="0">
                <a:latin typeface="Calibri"/>
                <a:cs typeface="Calibri"/>
              </a:rPr>
              <a:t>harder for a </a:t>
            </a:r>
            <a:r>
              <a:rPr sz="2105" spc="-4" dirty="0">
                <a:latin typeface="Calibri"/>
                <a:cs typeface="Calibri"/>
              </a:rPr>
              <a:t>vanilla RNN to </a:t>
            </a:r>
            <a:r>
              <a:rPr sz="2105" dirty="0">
                <a:latin typeface="Calibri"/>
                <a:cs typeface="Calibri"/>
              </a:rPr>
              <a:t>learn a recurrent </a:t>
            </a:r>
            <a:r>
              <a:rPr sz="2105" spc="-4" dirty="0">
                <a:latin typeface="Calibri"/>
                <a:cs typeface="Calibri"/>
              </a:rPr>
              <a:t>weight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matrix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W</a:t>
            </a:r>
            <a:r>
              <a:rPr sz="2105" i="1" baseline="-17361" dirty="0">
                <a:latin typeface="Calibri"/>
                <a:cs typeface="Calibri"/>
              </a:rPr>
              <a:t>h</a:t>
            </a:r>
            <a:r>
              <a:rPr sz="2105" i="1" spc="230" baseline="-17361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that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preserves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info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 the </a:t>
            </a:r>
            <a:r>
              <a:rPr sz="2105" dirty="0">
                <a:latin typeface="Calibri"/>
                <a:cs typeface="Calibri"/>
              </a:rPr>
              <a:t>hidden</a:t>
            </a:r>
            <a:r>
              <a:rPr sz="2105" spc="-4" dirty="0">
                <a:latin typeface="Calibri"/>
                <a:cs typeface="Calibri"/>
              </a:rPr>
              <a:t> state</a:t>
            </a:r>
            <a:endParaRPr sz="2105" dirty="0">
              <a:latin typeface="Calibri"/>
              <a:cs typeface="Calibri"/>
            </a:endParaRPr>
          </a:p>
          <a:p>
            <a:pPr marL="634933" lvl="1" indent="-201062">
              <a:spcBef>
                <a:spcPts val="526"/>
              </a:spcBef>
              <a:buClr>
                <a:srgbClr val="007C92"/>
              </a:buClr>
              <a:buFont typeface="Times New Roman"/>
              <a:buChar char="•"/>
              <a:tabLst>
                <a:tab pos="634933" algn="l"/>
              </a:tabLst>
            </a:pPr>
            <a:r>
              <a:rPr sz="2105" spc="-4" dirty="0">
                <a:latin typeface="Calibri"/>
                <a:cs typeface="Calibri"/>
              </a:rPr>
              <a:t>In practice,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you </a:t>
            </a:r>
            <a:r>
              <a:rPr sz="2105" dirty="0">
                <a:latin typeface="Calibri"/>
                <a:cs typeface="Calibri"/>
              </a:rPr>
              <a:t>get</a:t>
            </a:r>
            <a:r>
              <a:rPr sz="2105" spc="-4" dirty="0">
                <a:latin typeface="Calibri"/>
                <a:cs typeface="Calibri"/>
              </a:rPr>
              <a:t> about 100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timesteps </a:t>
            </a:r>
            <a:r>
              <a:rPr sz="2105" dirty="0">
                <a:latin typeface="Calibri"/>
                <a:cs typeface="Calibri"/>
              </a:rPr>
              <a:t>rather</a:t>
            </a:r>
            <a:r>
              <a:rPr sz="2105" spc="-4" dirty="0">
                <a:latin typeface="Calibri"/>
                <a:cs typeface="Calibri"/>
              </a:rPr>
              <a:t> than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about </a:t>
            </a:r>
            <a:r>
              <a:rPr sz="2105" dirty="0">
                <a:latin typeface="Calibri"/>
                <a:cs typeface="Calibri"/>
              </a:rPr>
              <a:t>7</a:t>
            </a:r>
          </a:p>
          <a:p>
            <a:pPr lvl="1">
              <a:spcBef>
                <a:spcPts val="26"/>
              </a:spcBef>
              <a:buClr>
                <a:srgbClr val="007C92"/>
              </a:buClr>
              <a:buFont typeface="Times New Roman"/>
              <a:buChar char="•"/>
            </a:pPr>
            <a:endParaRPr sz="2982" dirty="0">
              <a:latin typeface="Calibri"/>
              <a:cs typeface="Calibri"/>
            </a:endParaRPr>
          </a:p>
          <a:p>
            <a:pPr marL="333618" marR="358681" indent="-300758">
              <a:lnSpc>
                <a:spcPts val="2465"/>
              </a:lnSpc>
              <a:spcBef>
                <a:spcPts val="4"/>
              </a:spcBef>
              <a:buClr>
                <a:srgbClr val="8C1515"/>
              </a:buClr>
              <a:buFont typeface="Times New Roman"/>
              <a:buChar char="•"/>
              <a:tabLst>
                <a:tab pos="333618" algn="l"/>
                <a:tab pos="334175" algn="l"/>
              </a:tabLst>
            </a:pPr>
            <a:r>
              <a:rPr sz="2105" dirty="0">
                <a:latin typeface="Calibri"/>
                <a:cs typeface="Calibri"/>
              </a:rPr>
              <a:t>However,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there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alternative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ways of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creating more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direct </a:t>
            </a:r>
            <a:r>
              <a:rPr sz="2105" dirty="0">
                <a:latin typeface="Calibri"/>
                <a:cs typeface="Calibri"/>
              </a:rPr>
              <a:t>and </a:t>
            </a:r>
            <a:r>
              <a:rPr sz="2105" spc="-4" dirty="0">
                <a:latin typeface="Calibri"/>
                <a:cs typeface="Calibri"/>
              </a:rPr>
              <a:t>linear </a:t>
            </a:r>
            <a:r>
              <a:rPr sz="2105" spc="-460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pass-through connections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models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for </a:t>
            </a:r>
            <a:r>
              <a:rPr sz="2105" spc="-4" dirty="0">
                <a:latin typeface="Calibri"/>
                <a:cs typeface="Calibri"/>
              </a:rPr>
              <a:t>long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distance</a:t>
            </a:r>
            <a:r>
              <a:rPr sz="2105" dirty="0">
                <a:latin typeface="Calibri"/>
                <a:cs typeface="Calibri"/>
              </a:rPr>
              <a:t> dependencies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5A62877-38ED-4E29-BC3E-437A2EFBED2B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How does LSTM solve vanishing gradients?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299" y="4302895"/>
            <a:ext cx="4966361" cy="844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7759" y="1156522"/>
            <a:ext cx="8936768" cy="824340"/>
          </a:xfrm>
          <a:prstGeom prst="rect">
            <a:avLst/>
          </a:prstGeom>
        </p:spPr>
        <p:txBody>
          <a:bodyPr vert="horz" wrap="square" lIns="0" tIns="80530" rIns="0" bIns="0" rtlCol="0">
            <a:spAutoFit/>
          </a:bodyPr>
          <a:lstStyle/>
          <a:p>
            <a:pPr marL="391455" indent="-377450">
              <a:spcBef>
                <a:spcPts val="634"/>
              </a:spcBef>
              <a:buClr>
                <a:srgbClr val="CC0000"/>
              </a:buClr>
              <a:buFont typeface="Times New Roman"/>
              <a:buChar char="•"/>
              <a:tabLst>
                <a:tab pos="391455" algn="l"/>
              </a:tabLst>
            </a:pPr>
            <a:r>
              <a:rPr sz="2206" dirty="0">
                <a:latin typeface="Calibri"/>
                <a:cs typeface="Calibri"/>
              </a:rPr>
              <a:t>Proposed</a:t>
            </a:r>
            <a:r>
              <a:rPr sz="2206" spc="-44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by</a:t>
            </a:r>
            <a:r>
              <a:rPr sz="2206" spc="-44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Cho</a:t>
            </a:r>
            <a:r>
              <a:rPr sz="2206" spc="-44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et</a:t>
            </a:r>
            <a:r>
              <a:rPr sz="2206" spc="-33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al.</a:t>
            </a:r>
            <a:r>
              <a:rPr sz="2206" spc="-33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in</a:t>
            </a:r>
            <a:r>
              <a:rPr sz="2206" spc="-28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2014</a:t>
            </a:r>
            <a:r>
              <a:rPr sz="2206" spc="-55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as</a:t>
            </a:r>
            <a:r>
              <a:rPr sz="2206" spc="-28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a</a:t>
            </a:r>
            <a:r>
              <a:rPr sz="2206" spc="-28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simpler</a:t>
            </a:r>
            <a:r>
              <a:rPr sz="2206" spc="-6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alternative</a:t>
            </a:r>
            <a:r>
              <a:rPr sz="2206" spc="-6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to</a:t>
            </a:r>
            <a:r>
              <a:rPr sz="2206" spc="-39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the</a:t>
            </a:r>
            <a:r>
              <a:rPr sz="2206" spc="-33" dirty="0">
                <a:latin typeface="Calibri"/>
                <a:cs typeface="Calibri"/>
              </a:rPr>
              <a:t> </a:t>
            </a:r>
            <a:r>
              <a:rPr sz="2206" spc="-11" dirty="0">
                <a:latin typeface="Calibri"/>
                <a:cs typeface="Calibri"/>
              </a:rPr>
              <a:t>LSTM.</a:t>
            </a:r>
            <a:endParaRPr sz="2206">
              <a:latin typeface="Calibri"/>
              <a:cs typeface="Calibri"/>
            </a:endParaRPr>
          </a:p>
          <a:p>
            <a:pPr marL="391455" indent="-377450">
              <a:spcBef>
                <a:spcPts val="529"/>
              </a:spcBef>
              <a:buClr>
                <a:srgbClr val="CC0000"/>
              </a:buClr>
              <a:buFont typeface="Times New Roman"/>
              <a:buChar char="•"/>
              <a:tabLst>
                <a:tab pos="391455" algn="l"/>
                <a:tab pos="4809509" algn="l"/>
                <a:tab pos="7298998" algn="l"/>
              </a:tabLst>
            </a:pPr>
            <a:r>
              <a:rPr sz="2206" dirty="0">
                <a:latin typeface="Calibri"/>
                <a:cs typeface="Calibri"/>
              </a:rPr>
              <a:t>On</a:t>
            </a:r>
            <a:r>
              <a:rPr sz="2206" spc="-61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each</a:t>
            </a:r>
            <a:r>
              <a:rPr sz="2206" spc="-33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timestep</a:t>
            </a:r>
            <a:r>
              <a:rPr sz="2206" spc="-11" dirty="0">
                <a:latin typeface="Calibri"/>
                <a:cs typeface="Calibri"/>
              </a:rPr>
              <a:t> </a:t>
            </a:r>
            <a:r>
              <a:rPr sz="2206" i="1" dirty="0">
                <a:latin typeface="Calibri"/>
                <a:cs typeface="Calibri"/>
              </a:rPr>
              <a:t>t</a:t>
            </a:r>
            <a:r>
              <a:rPr sz="2206" i="1" spc="-33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we</a:t>
            </a:r>
            <a:r>
              <a:rPr sz="2206" spc="-39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have</a:t>
            </a:r>
            <a:r>
              <a:rPr sz="2206" spc="-55" dirty="0">
                <a:latin typeface="Calibri"/>
                <a:cs typeface="Calibri"/>
              </a:rPr>
              <a:t> </a:t>
            </a:r>
            <a:r>
              <a:rPr sz="2206" spc="-11" dirty="0">
                <a:latin typeface="Calibri"/>
                <a:cs typeface="Calibri"/>
              </a:rPr>
              <a:t>input</a:t>
            </a:r>
            <a:r>
              <a:rPr sz="2206" dirty="0">
                <a:latin typeface="Calibri"/>
                <a:cs typeface="Calibri"/>
              </a:rPr>
              <a:t>	and</a:t>
            </a:r>
            <a:r>
              <a:rPr sz="2206" spc="-22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hidden</a:t>
            </a:r>
            <a:r>
              <a:rPr sz="2206" spc="-39" dirty="0">
                <a:latin typeface="Calibri"/>
                <a:cs typeface="Calibri"/>
              </a:rPr>
              <a:t> </a:t>
            </a:r>
            <a:r>
              <a:rPr sz="2206" spc="-11" dirty="0">
                <a:latin typeface="Calibri"/>
                <a:cs typeface="Calibri"/>
              </a:rPr>
              <a:t>state</a:t>
            </a:r>
            <a:r>
              <a:rPr sz="2206" dirty="0">
                <a:latin typeface="Calibri"/>
                <a:cs typeface="Calibri"/>
              </a:rPr>
              <a:t>	(no</a:t>
            </a:r>
            <a:r>
              <a:rPr sz="2206" spc="-33" dirty="0">
                <a:latin typeface="Calibri"/>
                <a:cs typeface="Calibri"/>
              </a:rPr>
              <a:t> </a:t>
            </a:r>
            <a:r>
              <a:rPr sz="2206" dirty="0">
                <a:latin typeface="Calibri"/>
                <a:cs typeface="Calibri"/>
              </a:rPr>
              <a:t>cell</a:t>
            </a:r>
            <a:r>
              <a:rPr sz="2206" spc="-17" dirty="0">
                <a:latin typeface="Calibri"/>
                <a:cs typeface="Calibri"/>
              </a:rPr>
              <a:t> </a:t>
            </a:r>
            <a:r>
              <a:rPr sz="2206" spc="-11" dirty="0">
                <a:latin typeface="Calibri"/>
                <a:cs typeface="Calibri"/>
              </a:rPr>
              <a:t>state).</a:t>
            </a:r>
            <a:endParaRPr sz="220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0266" y="7106502"/>
            <a:ext cx="8828227" cy="183161"/>
          </a:xfrm>
          <a:prstGeom prst="rect">
            <a:avLst/>
          </a:prstGeom>
        </p:spPr>
        <p:txBody>
          <a:bodyPr vert="horz" wrap="square" lIns="0" tIns="13305" rIns="0" bIns="0" rtlCol="0">
            <a:spAutoFit/>
          </a:bodyPr>
          <a:lstStyle/>
          <a:p>
            <a:pPr marL="14006">
              <a:spcBef>
                <a:spcPts val="105"/>
              </a:spcBef>
            </a:pPr>
            <a:r>
              <a:rPr sz="1103" dirty="0">
                <a:latin typeface="Calibri"/>
                <a:cs typeface="Calibri"/>
              </a:rPr>
              <a:t>"Learning</a:t>
            </a:r>
            <a:r>
              <a:rPr sz="1103" spc="-11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Phrase</a:t>
            </a:r>
            <a:r>
              <a:rPr sz="1103" spc="-22" dirty="0">
                <a:latin typeface="Calibri"/>
                <a:cs typeface="Calibri"/>
              </a:rPr>
              <a:t> </a:t>
            </a:r>
            <a:r>
              <a:rPr sz="1103" spc="-11" dirty="0">
                <a:latin typeface="Calibri"/>
                <a:cs typeface="Calibri"/>
              </a:rPr>
              <a:t>Representations</a:t>
            </a:r>
            <a:r>
              <a:rPr sz="1103" spc="-17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using</a:t>
            </a:r>
            <a:r>
              <a:rPr sz="1103" spc="-33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RNN</a:t>
            </a:r>
            <a:r>
              <a:rPr sz="1103" spc="-17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Encoder–Decoder</a:t>
            </a:r>
            <a:r>
              <a:rPr sz="1103" spc="6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for</a:t>
            </a:r>
            <a:r>
              <a:rPr sz="1103" spc="-22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Statistical</a:t>
            </a:r>
            <a:r>
              <a:rPr sz="1103" spc="-17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Machine</a:t>
            </a:r>
            <a:r>
              <a:rPr sz="1103" spc="-33" dirty="0">
                <a:latin typeface="Calibri"/>
                <a:cs typeface="Calibri"/>
              </a:rPr>
              <a:t> </a:t>
            </a:r>
            <a:r>
              <a:rPr sz="1103" spc="-11" dirty="0">
                <a:latin typeface="Calibri"/>
                <a:cs typeface="Calibri"/>
              </a:rPr>
              <a:t>Translation",</a:t>
            </a:r>
            <a:r>
              <a:rPr sz="1103" spc="-28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Cho</a:t>
            </a:r>
            <a:r>
              <a:rPr sz="1103" spc="-22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et</a:t>
            </a:r>
            <a:r>
              <a:rPr sz="1103" spc="-6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al.</a:t>
            </a:r>
            <a:r>
              <a:rPr sz="1103" spc="-33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2014,</a:t>
            </a:r>
            <a:r>
              <a:rPr sz="1103" spc="33" dirty="0">
                <a:latin typeface="Calibri"/>
                <a:cs typeface="Calibri"/>
              </a:rPr>
              <a:t> </a:t>
            </a:r>
            <a:r>
              <a:rPr sz="1103" u="sng" spc="-11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3"/>
              </a:rPr>
              <a:t>https://arxiv.org/pdf/1406.1078v3.pdf</a:t>
            </a:r>
            <a:endParaRPr sz="1103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8648" y="2746099"/>
            <a:ext cx="3827073" cy="9927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9584" y="2148689"/>
            <a:ext cx="3780023" cy="578324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5013" rIns="0" bIns="0" rtlCol="0">
            <a:spAutoFit/>
          </a:bodyPr>
          <a:lstStyle/>
          <a:p>
            <a:pPr marL="100140" marR="189075">
              <a:spcBef>
                <a:spcPts val="276"/>
              </a:spcBef>
            </a:pPr>
            <a:r>
              <a:rPr sz="1764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Update</a:t>
            </a:r>
            <a:r>
              <a:rPr sz="1764" b="1" u="sng" spc="-44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764" b="1" spc="-6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764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764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764" spc="-6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28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764" spc="-7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r>
              <a:rPr sz="1764" spc="-6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764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updated</a:t>
            </a:r>
            <a:r>
              <a:rPr sz="1764" spc="-7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vs</a:t>
            </a:r>
            <a:r>
              <a:rPr sz="1764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4285F4"/>
                </a:solidFill>
                <a:latin typeface="Calibri"/>
                <a:cs typeface="Calibri"/>
              </a:rPr>
              <a:t>preserved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53306" y="2460587"/>
            <a:ext cx="784996" cy="525198"/>
          </a:xfrm>
          <a:custGeom>
            <a:avLst/>
            <a:gdLst/>
            <a:ahLst/>
            <a:cxnLst/>
            <a:rect l="l" t="t" r="r" b="b"/>
            <a:pathLst>
              <a:path w="711835" h="476250">
                <a:moveTo>
                  <a:pt x="642801" y="441920"/>
                </a:moveTo>
                <a:lnTo>
                  <a:pt x="627252" y="465454"/>
                </a:lnTo>
                <a:lnTo>
                  <a:pt x="711835" y="475741"/>
                </a:lnTo>
                <a:lnTo>
                  <a:pt x="696410" y="448945"/>
                </a:lnTo>
                <a:lnTo>
                  <a:pt x="653414" y="448945"/>
                </a:lnTo>
                <a:lnTo>
                  <a:pt x="642801" y="441920"/>
                </a:lnTo>
                <a:close/>
              </a:path>
              <a:path w="711835" h="476250">
                <a:moveTo>
                  <a:pt x="653713" y="425404"/>
                </a:moveTo>
                <a:lnTo>
                  <a:pt x="642801" y="441920"/>
                </a:lnTo>
                <a:lnTo>
                  <a:pt x="653414" y="448945"/>
                </a:lnTo>
                <a:lnTo>
                  <a:pt x="664337" y="432435"/>
                </a:lnTo>
                <a:lnTo>
                  <a:pt x="653713" y="425404"/>
                </a:lnTo>
                <a:close/>
              </a:path>
              <a:path w="711835" h="476250">
                <a:moveTo>
                  <a:pt x="669289" y="401827"/>
                </a:moveTo>
                <a:lnTo>
                  <a:pt x="653713" y="425404"/>
                </a:lnTo>
                <a:lnTo>
                  <a:pt x="664337" y="432435"/>
                </a:lnTo>
                <a:lnTo>
                  <a:pt x="653414" y="448945"/>
                </a:lnTo>
                <a:lnTo>
                  <a:pt x="696410" y="448945"/>
                </a:lnTo>
                <a:lnTo>
                  <a:pt x="669289" y="401827"/>
                </a:lnTo>
                <a:close/>
              </a:path>
              <a:path w="711835" h="476250">
                <a:moveTo>
                  <a:pt x="10922" y="0"/>
                </a:moveTo>
                <a:lnTo>
                  <a:pt x="0" y="16510"/>
                </a:lnTo>
                <a:lnTo>
                  <a:pt x="642801" y="441920"/>
                </a:lnTo>
                <a:lnTo>
                  <a:pt x="653713" y="425404"/>
                </a:lnTo>
                <a:lnTo>
                  <a:pt x="10922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9549" y="1669349"/>
            <a:ext cx="392793" cy="2547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41022" y="1677103"/>
            <a:ext cx="373701" cy="24369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74542" y="2997410"/>
            <a:ext cx="3780023" cy="850514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5712" rIns="0" bIns="0" rtlCol="0">
            <a:spAutoFit/>
          </a:bodyPr>
          <a:lstStyle/>
          <a:p>
            <a:pPr marL="99439" marR="603640" algn="just">
              <a:spcBef>
                <a:spcPts val="280"/>
              </a:spcBef>
            </a:pPr>
            <a:r>
              <a:rPr sz="1764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Reset</a:t>
            </a:r>
            <a:r>
              <a:rPr sz="1764" b="1" u="sng" spc="-66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764" b="1" spc="-6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764" spc="-4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764" spc="-6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764" spc="-6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28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764" spc="-11" dirty="0">
                <a:solidFill>
                  <a:srgbClr val="4285F4"/>
                </a:solidFill>
                <a:latin typeface="Calibri"/>
                <a:cs typeface="Calibri"/>
              </a:rPr>
              <a:t>previous</a:t>
            </a:r>
            <a:r>
              <a:rPr sz="1764" spc="-2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764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r>
              <a:rPr sz="1764" spc="-6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764" spc="-3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used</a:t>
            </a:r>
            <a:r>
              <a:rPr sz="1764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28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764" spc="-66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764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53585" y="3445298"/>
            <a:ext cx="785696" cy="95236"/>
          </a:xfrm>
          <a:custGeom>
            <a:avLst/>
            <a:gdLst/>
            <a:ahLst/>
            <a:cxnLst/>
            <a:rect l="l" t="t" r="r" b="b"/>
            <a:pathLst>
              <a:path w="712470" h="86360">
                <a:moveTo>
                  <a:pt x="638429" y="10033"/>
                </a:moveTo>
                <a:lnTo>
                  <a:pt x="636742" y="38098"/>
                </a:lnTo>
                <a:lnTo>
                  <a:pt x="649478" y="38862"/>
                </a:lnTo>
                <a:lnTo>
                  <a:pt x="648208" y="58674"/>
                </a:lnTo>
                <a:lnTo>
                  <a:pt x="635505" y="58674"/>
                </a:lnTo>
                <a:lnTo>
                  <a:pt x="633857" y="86105"/>
                </a:lnTo>
                <a:lnTo>
                  <a:pt x="697968" y="58674"/>
                </a:lnTo>
                <a:lnTo>
                  <a:pt x="648208" y="58674"/>
                </a:lnTo>
                <a:lnTo>
                  <a:pt x="635551" y="57915"/>
                </a:lnTo>
                <a:lnTo>
                  <a:pt x="699742" y="57915"/>
                </a:lnTo>
                <a:lnTo>
                  <a:pt x="712216" y="52577"/>
                </a:lnTo>
                <a:lnTo>
                  <a:pt x="638429" y="10033"/>
                </a:lnTo>
                <a:close/>
              </a:path>
              <a:path w="712470" h="86360">
                <a:moveTo>
                  <a:pt x="636742" y="38098"/>
                </a:moveTo>
                <a:lnTo>
                  <a:pt x="635551" y="57915"/>
                </a:lnTo>
                <a:lnTo>
                  <a:pt x="648208" y="58674"/>
                </a:lnTo>
                <a:lnTo>
                  <a:pt x="649478" y="38862"/>
                </a:lnTo>
                <a:lnTo>
                  <a:pt x="636742" y="38098"/>
                </a:lnTo>
                <a:close/>
              </a:path>
              <a:path w="712470" h="86360">
                <a:moveTo>
                  <a:pt x="1270" y="0"/>
                </a:moveTo>
                <a:lnTo>
                  <a:pt x="0" y="19812"/>
                </a:lnTo>
                <a:lnTo>
                  <a:pt x="635551" y="57915"/>
                </a:lnTo>
                <a:lnTo>
                  <a:pt x="636742" y="38098"/>
                </a:lnTo>
                <a:lnTo>
                  <a:pt x="127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4542" y="5558694"/>
            <a:ext cx="3780023" cy="1123415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37114" rIns="0" bIns="0" rtlCol="0">
            <a:spAutoFit/>
          </a:bodyPr>
          <a:lstStyle/>
          <a:p>
            <a:pPr marL="99439" marR="108543">
              <a:spcBef>
                <a:spcPts val="292"/>
              </a:spcBef>
            </a:pPr>
            <a:r>
              <a:rPr sz="1764" b="1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Hidden</a:t>
            </a:r>
            <a:r>
              <a:rPr sz="1764" b="1" u="sng" spc="-2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state:</a:t>
            </a:r>
            <a:r>
              <a:rPr sz="1764" b="1" spc="-6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update</a:t>
            </a:r>
            <a:r>
              <a:rPr sz="1764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4285F4"/>
                </a:solidFill>
                <a:latin typeface="Calibri"/>
                <a:cs typeface="Calibri"/>
              </a:rPr>
              <a:t>gate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simultaneously</a:t>
            </a:r>
            <a:r>
              <a:rPr sz="1764" spc="-6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controls</a:t>
            </a:r>
            <a:r>
              <a:rPr sz="1764" spc="-2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what</a:t>
            </a:r>
            <a:r>
              <a:rPr sz="1764" spc="-4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is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BA56BD"/>
                </a:solidFill>
                <a:latin typeface="Calibri"/>
                <a:cs typeface="Calibri"/>
              </a:rPr>
              <a:t>kept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from</a:t>
            </a:r>
            <a:r>
              <a:rPr sz="1764" spc="-2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previous</a:t>
            </a:r>
            <a:r>
              <a:rPr sz="1764" spc="-22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hidden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state,</a:t>
            </a:r>
            <a:r>
              <a:rPr sz="1764" spc="-5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and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BA56BD"/>
                </a:solidFill>
                <a:latin typeface="Calibri"/>
                <a:cs typeface="Calibri"/>
              </a:rPr>
              <a:t>what</a:t>
            </a:r>
            <a:r>
              <a:rPr sz="1764" spc="55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is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updated</a:t>
            </a:r>
            <a:r>
              <a:rPr sz="1764" spc="-5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to</a:t>
            </a:r>
            <a:r>
              <a:rPr sz="1764" spc="-3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new</a:t>
            </a:r>
            <a:r>
              <a:rPr sz="1764" spc="-17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hidden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state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content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45323" y="5046101"/>
            <a:ext cx="794099" cy="1114120"/>
          </a:xfrm>
          <a:custGeom>
            <a:avLst/>
            <a:gdLst/>
            <a:ahLst/>
            <a:cxnLst/>
            <a:rect l="l" t="t" r="r" b="b"/>
            <a:pathLst>
              <a:path w="720089" h="1010285">
                <a:moveTo>
                  <a:pt x="667663" y="56461"/>
                </a:moveTo>
                <a:lnTo>
                  <a:pt x="0" y="998727"/>
                </a:lnTo>
                <a:lnTo>
                  <a:pt x="16255" y="1010157"/>
                </a:lnTo>
                <a:lnTo>
                  <a:pt x="683786" y="67902"/>
                </a:lnTo>
                <a:lnTo>
                  <a:pt x="667663" y="56461"/>
                </a:lnTo>
                <a:close/>
              </a:path>
              <a:path w="720089" h="1010285">
                <a:moveTo>
                  <a:pt x="712616" y="46100"/>
                </a:moveTo>
                <a:lnTo>
                  <a:pt x="675004" y="46100"/>
                </a:lnTo>
                <a:lnTo>
                  <a:pt x="691134" y="57531"/>
                </a:lnTo>
                <a:lnTo>
                  <a:pt x="683786" y="67902"/>
                </a:lnTo>
                <a:lnTo>
                  <a:pt x="706754" y="84200"/>
                </a:lnTo>
                <a:lnTo>
                  <a:pt x="712616" y="46100"/>
                </a:lnTo>
                <a:close/>
              </a:path>
              <a:path w="720089" h="1010285">
                <a:moveTo>
                  <a:pt x="675004" y="46100"/>
                </a:moveTo>
                <a:lnTo>
                  <a:pt x="667663" y="56461"/>
                </a:lnTo>
                <a:lnTo>
                  <a:pt x="683786" y="67902"/>
                </a:lnTo>
                <a:lnTo>
                  <a:pt x="691134" y="57531"/>
                </a:lnTo>
                <a:lnTo>
                  <a:pt x="675004" y="46100"/>
                </a:lnTo>
                <a:close/>
              </a:path>
              <a:path w="720089" h="1010285">
                <a:moveTo>
                  <a:pt x="719709" y="0"/>
                </a:moveTo>
                <a:lnTo>
                  <a:pt x="644651" y="40131"/>
                </a:lnTo>
                <a:lnTo>
                  <a:pt x="667663" y="56461"/>
                </a:lnTo>
                <a:lnTo>
                  <a:pt x="675004" y="46100"/>
                </a:lnTo>
                <a:lnTo>
                  <a:pt x="712616" y="46100"/>
                </a:lnTo>
                <a:lnTo>
                  <a:pt x="719709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4542" y="4162088"/>
            <a:ext cx="3780023" cy="1121999"/>
          </a:xfrm>
          <a:prstGeom prst="rect">
            <a:avLst/>
          </a:prstGeom>
          <a:ln w="19811">
            <a:solidFill>
              <a:srgbClr val="BA56BD"/>
            </a:solidFill>
          </a:ln>
        </p:spPr>
        <p:txBody>
          <a:bodyPr vert="horz" wrap="square" lIns="0" tIns="35712" rIns="0" bIns="0" rtlCol="0">
            <a:spAutoFit/>
          </a:bodyPr>
          <a:lstStyle/>
          <a:p>
            <a:pPr marL="99439" marR="255601">
              <a:spcBef>
                <a:spcPts val="280"/>
              </a:spcBef>
            </a:pPr>
            <a:r>
              <a:rPr sz="1764" b="1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New</a:t>
            </a:r>
            <a:r>
              <a:rPr sz="1764" b="1" u="sng" spc="-66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hidden</a:t>
            </a:r>
            <a:r>
              <a:rPr sz="1764" b="1" u="sng" spc="-44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state</a:t>
            </a:r>
            <a:r>
              <a:rPr sz="1764" b="1" u="sng" spc="-77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spc="-11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content:</a:t>
            </a:r>
            <a:r>
              <a:rPr sz="1764" b="1" spc="-4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4285F4"/>
                </a:solidFill>
                <a:latin typeface="Calibri"/>
                <a:cs typeface="Calibri"/>
              </a:rPr>
              <a:t>reset</a:t>
            </a:r>
            <a:r>
              <a:rPr sz="1764" spc="-2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4285F4"/>
                </a:solidFill>
                <a:latin typeface="Calibri"/>
                <a:cs typeface="Calibri"/>
              </a:rPr>
              <a:t>gate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selects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useful</a:t>
            </a:r>
            <a:r>
              <a:rPr sz="1764" spc="-6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parts</a:t>
            </a:r>
            <a:r>
              <a:rPr sz="1764" spc="-6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of</a:t>
            </a:r>
            <a:r>
              <a:rPr sz="1764" spc="-4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prev</a:t>
            </a:r>
            <a:r>
              <a:rPr sz="1764" spc="-2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hidden state.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Use</a:t>
            </a:r>
            <a:r>
              <a:rPr sz="1764" spc="-3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this</a:t>
            </a:r>
            <a:r>
              <a:rPr sz="1764" spc="-5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and</a:t>
            </a:r>
            <a:r>
              <a:rPr sz="1764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current input</a:t>
            </a:r>
            <a:r>
              <a:rPr sz="1764" spc="-6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28" dirty="0">
                <a:solidFill>
                  <a:srgbClr val="BA56BD"/>
                </a:solidFill>
                <a:latin typeface="Calibri"/>
                <a:cs typeface="Calibri"/>
              </a:rPr>
              <a:t>to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compute</a:t>
            </a:r>
            <a:r>
              <a:rPr sz="1764" spc="-6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new</a:t>
            </a:r>
            <a:r>
              <a:rPr sz="1764" spc="-44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BA56BD"/>
                </a:solidFill>
                <a:latin typeface="Calibri"/>
                <a:cs typeface="Calibri"/>
              </a:rPr>
              <a:t>hidden</a:t>
            </a:r>
            <a:r>
              <a:rPr sz="1764" spc="-72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BA56BD"/>
                </a:solidFill>
                <a:latin typeface="Calibri"/>
                <a:cs typeface="Calibri"/>
              </a:rPr>
              <a:t>content.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51205" y="4511379"/>
            <a:ext cx="787797" cy="254896"/>
          </a:xfrm>
          <a:custGeom>
            <a:avLst/>
            <a:gdLst/>
            <a:ahLst/>
            <a:cxnLst/>
            <a:rect l="l" t="t" r="r" b="b"/>
            <a:pathLst>
              <a:path w="714375" h="231139">
                <a:moveTo>
                  <a:pt x="638412" y="27148"/>
                </a:moveTo>
                <a:lnTo>
                  <a:pt x="0" y="211581"/>
                </a:lnTo>
                <a:lnTo>
                  <a:pt x="5587" y="230631"/>
                </a:lnTo>
                <a:lnTo>
                  <a:pt x="643932" y="46218"/>
                </a:lnTo>
                <a:lnTo>
                  <a:pt x="638412" y="27148"/>
                </a:lnTo>
                <a:close/>
              </a:path>
              <a:path w="714375" h="231139">
                <a:moveTo>
                  <a:pt x="705568" y="23621"/>
                </a:moveTo>
                <a:lnTo>
                  <a:pt x="650620" y="23621"/>
                </a:lnTo>
                <a:lnTo>
                  <a:pt x="656208" y="42671"/>
                </a:lnTo>
                <a:lnTo>
                  <a:pt x="643932" y="46218"/>
                </a:lnTo>
                <a:lnTo>
                  <a:pt x="651763" y="73278"/>
                </a:lnTo>
                <a:lnTo>
                  <a:pt x="705568" y="23621"/>
                </a:lnTo>
                <a:close/>
              </a:path>
              <a:path w="714375" h="231139">
                <a:moveTo>
                  <a:pt x="650620" y="23621"/>
                </a:moveTo>
                <a:lnTo>
                  <a:pt x="638412" y="27148"/>
                </a:lnTo>
                <a:lnTo>
                  <a:pt x="643932" y="46218"/>
                </a:lnTo>
                <a:lnTo>
                  <a:pt x="656208" y="42671"/>
                </a:lnTo>
                <a:lnTo>
                  <a:pt x="650620" y="23621"/>
                </a:lnTo>
                <a:close/>
              </a:path>
              <a:path w="714375" h="231139">
                <a:moveTo>
                  <a:pt x="630554" y="0"/>
                </a:moveTo>
                <a:lnTo>
                  <a:pt x="638412" y="27148"/>
                </a:lnTo>
                <a:lnTo>
                  <a:pt x="650620" y="23621"/>
                </a:lnTo>
                <a:lnTo>
                  <a:pt x="705568" y="23621"/>
                </a:lnTo>
                <a:lnTo>
                  <a:pt x="714375" y="15493"/>
                </a:lnTo>
                <a:lnTo>
                  <a:pt x="630554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18127" y="5693146"/>
            <a:ext cx="4376649" cy="851223"/>
          </a:xfrm>
          <a:prstGeom prst="rect">
            <a:avLst/>
          </a:prstGeom>
          <a:ln w="19811">
            <a:solidFill>
              <a:srgbClr val="00AF50"/>
            </a:solidFill>
          </a:ln>
        </p:spPr>
        <p:txBody>
          <a:bodyPr vert="horz" wrap="square" lIns="0" tIns="36414" rIns="0" bIns="0" rtlCol="0">
            <a:spAutoFit/>
          </a:bodyPr>
          <a:lstStyle/>
          <a:p>
            <a:pPr marL="100140" marR="222688">
              <a:spcBef>
                <a:spcPts val="287"/>
              </a:spcBef>
            </a:pPr>
            <a:r>
              <a:rPr sz="1764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How</a:t>
            </a:r>
            <a:r>
              <a:rPr sz="1764" b="1" u="sng" spc="-5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does</a:t>
            </a:r>
            <a:r>
              <a:rPr sz="1764" b="1" u="sng" spc="-39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this</a:t>
            </a:r>
            <a:r>
              <a:rPr sz="1764" b="1" u="sng" spc="-5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solve</a:t>
            </a:r>
            <a:r>
              <a:rPr sz="1764" b="1" u="sng" spc="-5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vanishing</a:t>
            </a:r>
            <a:r>
              <a:rPr sz="1764" b="1" u="sng" spc="-28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sz="1764" b="1" u="sng" spc="-11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gradient?</a:t>
            </a:r>
            <a:r>
              <a:rPr sz="1764" b="1" spc="-1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Like</a:t>
            </a:r>
            <a:r>
              <a:rPr sz="1764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LSTM,</a:t>
            </a:r>
            <a:r>
              <a:rPr sz="1764" spc="-44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GRU</a:t>
            </a:r>
            <a:r>
              <a:rPr sz="1764" spc="-39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makes</a:t>
            </a:r>
            <a:r>
              <a:rPr sz="1764" spc="-44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it</a:t>
            </a:r>
            <a:r>
              <a:rPr sz="1764" spc="-6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easier</a:t>
            </a:r>
            <a:r>
              <a:rPr sz="1764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1764" spc="-44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retain</a:t>
            </a:r>
            <a:r>
              <a:rPr sz="1764" spc="-44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00AF50"/>
                </a:solidFill>
                <a:latin typeface="Calibri"/>
                <a:cs typeface="Calibri"/>
              </a:rPr>
              <a:t>info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long-term</a:t>
            </a:r>
            <a:r>
              <a:rPr sz="1764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(e.g.</a:t>
            </a:r>
            <a:r>
              <a:rPr sz="1764" spc="-39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by</a:t>
            </a:r>
            <a:r>
              <a:rPr sz="1764" spc="-39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setting</a:t>
            </a:r>
            <a:r>
              <a:rPr sz="1764" spc="-44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update</a:t>
            </a:r>
            <a:r>
              <a:rPr sz="1764" spc="-6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gate</a:t>
            </a:r>
            <a:r>
              <a:rPr sz="1764" spc="-72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1764" spc="-39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64" spc="-28" dirty="0">
                <a:solidFill>
                  <a:srgbClr val="00AF50"/>
                </a:solidFill>
                <a:latin typeface="Calibri"/>
                <a:cs typeface="Calibri"/>
              </a:rPr>
              <a:t>0)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05526340-72E8-4953-BC3E-CA83058EC5BE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Gated</a:t>
            </a:r>
            <a:r>
              <a:rPr lang="en-US" altLang="zh-CN" sz="3200" spc="-40" dirty="0"/>
              <a:t> </a:t>
            </a:r>
            <a:r>
              <a:rPr lang="en-US" altLang="zh-CN" sz="3200" dirty="0"/>
              <a:t>Recurrent</a:t>
            </a:r>
            <a:r>
              <a:rPr lang="en-US" altLang="zh-CN" sz="3200" spc="-20" dirty="0"/>
              <a:t> </a:t>
            </a:r>
            <a:r>
              <a:rPr lang="en-US" altLang="zh-CN" sz="3200" dirty="0"/>
              <a:t>Units</a:t>
            </a:r>
            <a:r>
              <a:rPr lang="en-US" altLang="zh-CN" sz="3200" spc="-30" dirty="0"/>
              <a:t> </a:t>
            </a:r>
            <a:r>
              <a:rPr lang="en-US" altLang="zh-CN" sz="3200" spc="-10" dirty="0"/>
              <a:t>(GRU)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7760" y="1219299"/>
            <a:ext cx="9217574" cy="5434215"/>
          </a:xfrm>
          <a:prstGeom prst="rect">
            <a:avLst/>
          </a:prstGeom>
        </p:spPr>
        <p:txBody>
          <a:bodyPr vert="horz" wrap="square" lIns="0" tIns="14005" rIns="0" bIns="0" rtlCol="0">
            <a:spAutoFit/>
          </a:bodyPr>
          <a:lstStyle/>
          <a:p>
            <a:pPr marL="392156" marR="56022" indent="-378150">
              <a:spcBef>
                <a:spcPts val="110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647" dirty="0">
                <a:latin typeface="Calibri"/>
                <a:cs typeface="Calibri"/>
              </a:rPr>
              <a:t>Researchers</a:t>
            </a:r>
            <a:r>
              <a:rPr sz="2647" spc="-77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have</a:t>
            </a:r>
            <a:r>
              <a:rPr sz="2647" spc="-33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proposed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many</a:t>
            </a:r>
            <a:r>
              <a:rPr sz="2647" spc="-66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gated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RNN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variants,</a:t>
            </a:r>
            <a:r>
              <a:rPr sz="2647" spc="-44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but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spc="-22" dirty="0">
                <a:latin typeface="Calibri"/>
                <a:cs typeface="Calibri"/>
              </a:rPr>
              <a:t>LSTM </a:t>
            </a:r>
            <a:r>
              <a:rPr sz="2647" dirty="0">
                <a:latin typeface="Calibri"/>
                <a:cs typeface="Calibri"/>
              </a:rPr>
              <a:t>and</a:t>
            </a:r>
            <a:r>
              <a:rPr sz="2647" spc="-17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GRU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are</a:t>
            </a:r>
            <a:r>
              <a:rPr sz="2647" spc="-6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the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most</a:t>
            </a:r>
            <a:r>
              <a:rPr sz="2647" spc="-17" dirty="0">
                <a:latin typeface="Calibri"/>
                <a:cs typeface="Calibri"/>
              </a:rPr>
              <a:t> </a:t>
            </a:r>
            <a:r>
              <a:rPr sz="2647" spc="-22" dirty="0">
                <a:latin typeface="Calibri"/>
                <a:cs typeface="Calibri"/>
              </a:rPr>
              <a:t>widely-used</a:t>
            </a:r>
            <a:endParaRPr sz="2647" dirty="0">
              <a:latin typeface="Calibri"/>
              <a:cs typeface="Calibri"/>
            </a:endParaRPr>
          </a:p>
          <a:p>
            <a:pPr marL="392156" marR="5602" indent="-378150">
              <a:spcBef>
                <a:spcPts val="2647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647" dirty="0">
                <a:latin typeface="Calibri"/>
                <a:cs typeface="Calibri"/>
              </a:rPr>
              <a:t>The</a:t>
            </a:r>
            <a:r>
              <a:rPr sz="2647" spc="-44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biggest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difference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is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that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GRU</a:t>
            </a:r>
            <a:r>
              <a:rPr sz="2647" spc="-55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is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quicker</a:t>
            </a:r>
            <a:r>
              <a:rPr sz="2647" spc="-5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to</a:t>
            </a:r>
            <a:r>
              <a:rPr sz="2647" spc="-3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compute</a:t>
            </a:r>
            <a:r>
              <a:rPr sz="2647" spc="-6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and</a:t>
            </a:r>
            <a:r>
              <a:rPr sz="2647" spc="-28" dirty="0">
                <a:latin typeface="Calibri"/>
                <a:cs typeface="Calibri"/>
              </a:rPr>
              <a:t> has </a:t>
            </a:r>
            <a:r>
              <a:rPr sz="2647" dirty="0">
                <a:latin typeface="Calibri"/>
                <a:cs typeface="Calibri"/>
              </a:rPr>
              <a:t>fewer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spc="-11" dirty="0">
                <a:latin typeface="Calibri"/>
                <a:cs typeface="Calibri"/>
              </a:rPr>
              <a:t>parameters</a:t>
            </a:r>
            <a:endParaRPr sz="2647" dirty="0">
              <a:latin typeface="Calibri"/>
              <a:cs typeface="Calibri"/>
            </a:endParaRPr>
          </a:p>
          <a:p>
            <a:pPr marL="392156" marR="231792" indent="-378150">
              <a:spcBef>
                <a:spcPts val="2647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647" dirty="0">
                <a:latin typeface="Calibri"/>
                <a:cs typeface="Calibri"/>
              </a:rPr>
              <a:t>There</a:t>
            </a:r>
            <a:r>
              <a:rPr sz="2647" spc="-22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is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no</a:t>
            </a:r>
            <a:r>
              <a:rPr sz="2647" spc="-33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conclusive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evidence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that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one</a:t>
            </a:r>
            <a:r>
              <a:rPr sz="2647" spc="-22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consistently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spc="-11" dirty="0">
                <a:latin typeface="Calibri"/>
                <a:cs typeface="Calibri"/>
              </a:rPr>
              <a:t>performs </a:t>
            </a:r>
            <a:r>
              <a:rPr sz="2647" dirty="0">
                <a:latin typeface="Calibri"/>
                <a:cs typeface="Calibri"/>
              </a:rPr>
              <a:t>better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than</a:t>
            </a:r>
            <a:r>
              <a:rPr sz="2647" spc="-44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the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spc="-11" dirty="0">
                <a:latin typeface="Calibri"/>
                <a:cs typeface="Calibri"/>
              </a:rPr>
              <a:t>other</a:t>
            </a:r>
            <a:endParaRPr sz="2647" dirty="0">
              <a:latin typeface="Calibri"/>
              <a:cs typeface="Calibri"/>
            </a:endParaRPr>
          </a:p>
          <a:p>
            <a:pPr marL="392156" marR="7003" indent="-378150">
              <a:spcBef>
                <a:spcPts val="2647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LSTM</a:t>
            </a:r>
            <a:r>
              <a:rPr sz="2647" spc="-22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is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a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good</a:t>
            </a:r>
            <a:r>
              <a:rPr sz="2647" spc="-39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default</a:t>
            </a:r>
            <a:r>
              <a:rPr sz="2647" spc="-33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solidFill>
                  <a:srgbClr val="BA56BD"/>
                </a:solidFill>
                <a:latin typeface="Calibri"/>
                <a:cs typeface="Calibri"/>
              </a:rPr>
              <a:t>choice</a:t>
            </a:r>
            <a:r>
              <a:rPr sz="2647" spc="-2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(especially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if</a:t>
            </a:r>
            <a:r>
              <a:rPr sz="2647" spc="-33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your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data</a:t>
            </a:r>
            <a:r>
              <a:rPr sz="2647" spc="-44" dirty="0">
                <a:latin typeface="Calibri"/>
                <a:cs typeface="Calibri"/>
              </a:rPr>
              <a:t> </a:t>
            </a:r>
            <a:r>
              <a:rPr sz="2647" spc="-28" dirty="0">
                <a:latin typeface="Calibri"/>
                <a:cs typeface="Calibri"/>
              </a:rPr>
              <a:t>has </a:t>
            </a:r>
            <a:r>
              <a:rPr sz="2647" dirty="0">
                <a:latin typeface="Calibri"/>
                <a:cs typeface="Calibri"/>
              </a:rPr>
              <a:t>particularly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long</a:t>
            </a:r>
            <a:r>
              <a:rPr sz="2647" spc="-61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dependencies,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or</a:t>
            </a:r>
            <a:r>
              <a:rPr sz="2647" spc="-55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you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have</a:t>
            </a:r>
            <a:r>
              <a:rPr sz="2647" spc="-28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lots</a:t>
            </a:r>
            <a:r>
              <a:rPr sz="2647" spc="-61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of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training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spc="-11" dirty="0">
                <a:latin typeface="Calibri"/>
                <a:cs typeface="Calibri"/>
              </a:rPr>
              <a:t>data)</a:t>
            </a:r>
            <a:endParaRPr sz="2647" dirty="0">
              <a:latin typeface="Calibri"/>
              <a:cs typeface="Calibri"/>
            </a:endParaRPr>
          </a:p>
          <a:p>
            <a:pPr marL="392156" marR="340335" indent="-378150">
              <a:spcBef>
                <a:spcPts val="2652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647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Rule</a:t>
            </a:r>
            <a:r>
              <a:rPr sz="2647" u="sng" spc="-2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 </a:t>
            </a:r>
            <a:r>
              <a:rPr sz="2647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of</a:t>
            </a:r>
            <a:r>
              <a:rPr sz="2647" u="sng" spc="-28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 </a:t>
            </a:r>
            <a:r>
              <a:rPr sz="2647" u="sng" dirty="0">
                <a:solidFill>
                  <a:srgbClr val="BA56BD"/>
                </a:solidFill>
                <a:uFill>
                  <a:solidFill>
                    <a:srgbClr val="BA56BD"/>
                  </a:solidFill>
                </a:uFill>
                <a:latin typeface="Calibri"/>
                <a:cs typeface="Calibri"/>
              </a:rPr>
              <a:t>thumb</a:t>
            </a:r>
            <a:r>
              <a:rPr sz="2647" dirty="0">
                <a:latin typeface="Calibri"/>
                <a:cs typeface="Calibri"/>
              </a:rPr>
              <a:t>: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start</a:t>
            </a:r>
            <a:r>
              <a:rPr sz="2647" spc="-33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with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LSTM,</a:t>
            </a:r>
            <a:r>
              <a:rPr sz="2647" spc="-11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but</a:t>
            </a:r>
            <a:r>
              <a:rPr sz="2647" spc="-22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switch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to</a:t>
            </a:r>
            <a:r>
              <a:rPr sz="2647" spc="-22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GRU</a:t>
            </a:r>
            <a:r>
              <a:rPr sz="2647" spc="-33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if</a:t>
            </a:r>
            <a:r>
              <a:rPr sz="2647" spc="-11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you</a:t>
            </a:r>
            <a:r>
              <a:rPr sz="2647" spc="-39" dirty="0">
                <a:latin typeface="Calibri"/>
                <a:cs typeface="Calibri"/>
              </a:rPr>
              <a:t> </a:t>
            </a:r>
            <a:r>
              <a:rPr sz="2647" spc="-22" dirty="0">
                <a:latin typeface="Calibri"/>
                <a:cs typeface="Calibri"/>
              </a:rPr>
              <a:t>want </a:t>
            </a:r>
            <a:r>
              <a:rPr sz="2647" dirty="0">
                <a:latin typeface="Calibri"/>
                <a:cs typeface="Calibri"/>
              </a:rPr>
              <a:t>something</a:t>
            </a:r>
            <a:r>
              <a:rPr sz="2647" spc="-50" dirty="0">
                <a:latin typeface="Calibri"/>
                <a:cs typeface="Calibri"/>
              </a:rPr>
              <a:t> </a:t>
            </a:r>
            <a:r>
              <a:rPr sz="2647" dirty="0">
                <a:latin typeface="Calibri"/>
                <a:cs typeface="Calibri"/>
              </a:rPr>
              <a:t>more</a:t>
            </a:r>
            <a:r>
              <a:rPr sz="2647" spc="-33" dirty="0">
                <a:latin typeface="Calibri"/>
                <a:cs typeface="Calibri"/>
              </a:rPr>
              <a:t> </a:t>
            </a:r>
            <a:r>
              <a:rPr sz="2647" spc="-11" dirty="0">
                <a:latin typeface="Calibri"/>
                <a:cs typeface="Calibri"/>
              </a:rPr>
              <a:t>efficient</a:t>
            </a:r>
            <a:endParaRPr sz="2647" dirty="0">
              <a:latin typeface="Calibri"/>
              <a:cs typeface="Calibri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4CB64B8-56AB-4524-AAD2-F61D631950E5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LSTM</a:t>
            </a:r>
            <a:r>
              <a:rPr lang="en-US" altLang="zh-CN" sz="3200" spc="-25" dirty="0"/>
              <a:t> </a:t>
            </a:r>
            <a:r>
              <a:rPr lang="en-US" altLang="zh-CN" sz="3200" dirty="0"/>
              <a:t>vs</a:t>
            </a:r>
            <a:r>
              <a:rPr lang="en-US" altLang="zh-CN" sz="3200" spc="-5" dirty="0"/>
              <a:t> </a:t>
            </a:r>
            <a:r>
              <a:rPr lang="en-US" altLang="zh-CN" sz="3200" spc="-25" dirty="0"/>
              <a:t>GRU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27759" y="1345241"/>
            <a:ext cx="8428941" cy="2496873"/>
          </a:xfrm>
          <a:prstGeom prst="rect">
            <a:avLst/>
          </a:prstGeom>
        </p:spPr>
        <p:txBody>
          <a:bodyPr vert="horz" wrap="square" lIns="0" tIns="14005" rIns="0" bIns="0" rtlCol="0">
            <a:spAutoFit/>
          </a:bodyPr>
          <a:lstStyle/>
          <a:p>
            <a:pPr marL="392156" marR="284313" indent="-378150">
              <a:spcBef>
                <a:spcPts val="110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400" dirty="0"/>
              <a:t>No!</a:t>
            </a:r>
            <a:r>
              <a:rPr sz="2400" spc="-39" dirty="0"/>
              <a:t> </a:t>
            </a:r>
            <a:r>
              <a:rPr sz="2400" dirty="0"/>
              <a:t>It</a:t>
            </a:r>
            <a:r>
              <a:rPr sz="2400" spc="-55" dirty="0"/>
              <a:t> </a:t>
            </a:r>
            <a:r>
              <a:rPr sz="2400" dirty="0"/>
              <a:t>can</a:t>
            </a:r>
            <a:r>
              <a:rPr sz="2400" spc="-50" dirty="0"/>
              <a:t> </a:t>
            </a:r>
            <a:r>
              <a:rPr sz="2400" dirty="0"/>
              <a:t>be</a:t>
            </a:r>
            <a:r>
              <a:rPr sz="2400" spc="-33" dirty="0"/>
              <a:t> </a:t>
            </a:r>
            <a:r>
              <a:rPr sz="2400" dirty="0"/>
              <a:t>a</a:t>
            </a:r>
            <a:r>
              <a:rPr sz="2400" spc="-44" dirty="0"/>
              <a:t> </a:t>
            </a:r>
            <a:r>
              <a:rPr sz="2400" dirty="0"/>
              <a:t>problem</a:t>
            </a:r>
            <a:r>
              <a:rPr sz="2400" spc="-33" dirty="0"/>
              <a:t> </a:t>
            </a:r>
            <a:r>
              <a:rPr sz="2400" dirty="0"/>
              <a:t>for</a:t>
            </a:r>
            <a:r>
              <a:rPr sz="2400" spc="-33" dirty="0"/>
              <a:t> </a:t>
            </a:r>
            <a:r>
              <a:rPr sz="2400" dirty="0"/>
              <a:t>all</a:t>
            </a:r>
            <a:r>
              <a:rPr sz="2400" spc="-55" dirty="0"/>
              <a:t> </a:t>
            </a:r>
            <a:r>
              <a:rPr sz="2400" dirty="0"/>
              <a:t>neural</a:t>
            </a:r>
            <a:r>
              <a:rPr sz="2400" spc="-33" dirty="0"/>
              <a:t> </a:t>
            </a:r>
            <a:r>
              <a:rPr sz="2400" dirty="0"/>
              <a:t>architectures</a:t>
            </a:r>
            <a:r>
              <a:rPr sz="2400" spc="-83" dirty="0"/>
              <a:t> </a:t>
            </a:r>
            <a:r>
              <a:rPr sz="2400" spc="-11" dirty="0"/>
              <a:t>(including </a:t>
            </a:r>
            <a:r>
              <a:rPr sz="2400" spc="-22" dirty="0">
                <a:solidFill>
                  <a:srgbClr val="BA56BD"/>
                </a:solidFill>
              </a:rPr>
              <a:t>feed-</a:t>
            </a:r>
            <a:r>
              <a:rPr sz="2400" dirty="0">
                <a:solidFill>
                  <a:srgbClr val="BA56BD"/>
                </a:solidFill>
              </a:rPr>
              <a:t>forward</a:t>
            </a:r>
            <a:r>
              <a:rPr sz="2400" spc="-39" dirty="0">
                <a:solidFill>
                  <a:srgbClr val="BA56BD"/>
                </a:solidFill>
              </a:rPr>
              <a:t> </a:t>
            </a:r>
            <a:r>
              <a:rPr sz="2400" dirty="0"/>
              <a:t>and</a:t>
            </a:r>
            <a:r>
              <a:rPr sz="2400" spc="-50" dirty="0"/>
              <a:t> </a:t>
            </a:r>
            <a:r>
              <a:rPr sz="2400" dirty="0">
                <a:solidFill>
                  <a:srgbClr val="BA56BD"/>
                </a:solidFill>
              </a:rPr>
              <a:t>convolutional</a:t>
            </a:r>
            <a:r>
              <a:rPr sz="2400" dirty="0"/>
              <a:t>),</a:t>
            </a:r>
            <a:r>
              <a:rPr sz="2400" spc="-61" dirty="0"/>
              <a:t> </a:t>
            </a:r>
            <a:r>
              <a:rPr sz="2400" dirty="0"/>
              <a:t>especially</a:t>
            </a:r>
            <a:r>
              <a:rPr sz="2400" spc="-55" dirty="0"/>
              <a:t> </a:t>
            </a:r>
            <a:r>
              <a:rPr sz="2400" dirty="0">
                <a:solidFill>
                  <a:srgbClr val="BA56BD"/>
                </a:solidFill>
              </a:rPr>
              <a:t>deep</a:t>
            </a:r>
            <a:r>
              <a:rPr sz="2400" spc="-55" dirty="0">
                <a:solidFill>
                  <a:srgbClr val="BA56BD"/>
                </a:solidFill>
              </a:rPr>
              <a:t> </a:t>
            </a:r>
            <a:r>
              <a:rPr sz="2400" spc="-11" dirty="0"/>
              <a:t>ones.</a:t>
            </a:r>
          </a:p>
          <a:p>
            <a:pPr marL="770306" marR="27311" lvl="1" indent="-252800">
              <a:spcBef>
                <a:spcPts val="561"/>
              </a:spcBef>
              <a:buClr>
                <a:srgbClr val="3986FF"/>
              </a:buClr>
              <a:buFont typeface="Times New Roman"/>
              <a:buChar char="•"/>
              <a:tabLst>
                <a:tab pos="770306" algn="l"/>
              </a:tabLst>
            </a:pPr>
            <a:r>
              <a:rPr sz="2000" dirty="0">
                <a:latin typeface="Calibri"/>
                <a:cs typeface="Calibri"/>
              </a:rPr>
              <a:t>Due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chain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choice</a:t>
            </a:r>
            <a:r>
              <a:rPr sz="2000" spc="-3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nonlinearity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gradient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22" dirty="0">
                <a:latin typeface="Calibri"/>
                <a:cs typeface="Calibri"/>
              </a:rPr>
              <a:t> </a:t>
            </a:r>
            <a:r>
              <a:rPr sz="2000" spc="-11" dirty="0">
                <a:latin typeface="Calibri"/>
                <a:cs typeface="Calibri"/>
              </a:rPr>
              <a:t>become </a:t>
            </a:r>
            <a:r>
              <a:rPr sz="2000" dirty="0">
                <a:latin typeface="Calibri"/>
                <a:cs typeface="Calibri"/>
              </a:rPr>
              <a:t>vanishingly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-22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1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spc="-11" dirty="0">
                <a:latin typeface="Calibri"/>
                <a:cs typeface="Calibri"/>
              </a:rPr>
              <a:t>backpropagates</a:t>
            </a:r>
            <a:endParaRPr sz="2000" dirty="0">
              <a:latin typeface="Calibri"/>
              <a:cs typeface="Calibri"/>
            </a:endParaRPr>
          </a:p>
          <a:p>
            <a:pPr marL="770306" lvl="1" indent="-252100">
              <a:spcBef>
                <a:spcPts val="529"/>
              </a:spcBef>
              <a:buClr>
                <a:srgbClr val="3986FF"/>
              </a:buClr>
              <a:buFont typeface="Times New Roman"/>
              <a:buChar char="•"/>
              <a:tabLst>
                <a:tab pos="770306" algn="l"/>
              </a:tabLst>
            </a:pPr>
            <a:r>
              <a:rPr sz="2000" dirty="0">
                <a:latin typeface="Calibri"/>
                <a:cs typeface="Calibri"/>
              </a:rPr>
              <a:t>Thus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</a:t>
            </a:r>
            <a:r>
              <a:rPr sz="2000" spc="-3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layers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learnt</a:t>
            </a:r>
            <a:r>
              <a:rPr sz="2000" spc="-2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4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slowly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(hard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1" dirty="0">
                <a:latin typeface="Calibri"/>
                <a:cs typeface="Calibri"/>
              </a:rPr>
              <a:t>train)</a:t>
            </a:r>
            <a:endParaRPr sz="2000" dirty="0">
              <a:latin typeface="Calibri"/>
              <a:cs typeface="Calibri"/>
            </a:endParaRPr>
          </a:p>
          <a:p>
            <a:pPr marL="770306" lvl="1" indent="-252100">
              <a:spcBef>
                <a:spcPts val="529"/>
              </a:spcBef>
              <a:buClr>
                <a:srgbClr val="3986FF"/>
              </a:buClr>
              <a:buFont typeface="Times New Roman"/>
              <a:buChar char="•"/>
              <a:tabLst>
                <a:tab pos="770306" algn="l"/>
              </a:tabLst>
            </a:pPr>
            <a:r>
              <a:rPr sz="2000" dirty="0">
                <a:latin typeface="Calibri"/>
                <a:cs typeface="Calibri"/>
              </a:rPr>
              <a:t>Solution:</a:t>
            </a:r>
            <a:r>
              <a:rPr sz="2000" spc="1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lots</a:t>
            </a:r>
            <a:r>
              <a:rPr sz="2000" spc="6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 new</a:t>
            </a:r>
            <a:r>
              <a:rPr sz="2000" spc="-1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deep </a:t>
            </a:r>
            <a:r>
              <a:rPr sz="2000" spc="-11" dirty="0">
                <a:latin typeface="Calibri"/>
                <a:cs typeface="Calibri"/>
              </a:rPr>
              <a:t>feedforward/convolutional</a:t>
            </a:r>
            <a:r>
              <a:rPr sz="2000" spc="-17" dirty="0">
                <a:latin typeface="Calibri"/>
                <a:cs typeface="Calibri"/>
              </a:rPr>
              <a:t> </a:t>
            </a:r>
            <a:r>
              <a:rPr sz="2000" spc="-11" dirty="0">
                <a:latin typeface="Calibri"/>
                <a:cs typeface="Calibri"/>
              </a:rPr>
              <a:t>architectures</a:t>
            </a:r>
            <a:r>
              <a:rPr sz="2000" spc="33" dirty="0">
                <a:latin typeface="Calibri"/>
                <a:cs typeface="Calibri"/>
              </a:rPr>
              <a:t> </a:t>
            </a:r>
            <a:r>
              <a:rPr sz="2000" spc="-22" dirty="0">
                <a:latin typeface="Calibri"/>
                <a:cs typeface="Calibri"/>
              </a:rPr>
              <a:t>that</a:t>
            </a:r>
            <a:endParaRPr sz="2000" dirty="0">
              <a:latin typeface="Calibri"/>
              <a:cs typeface="Calibri"/>
            </a:endParaRPr>
          </a:p>
          <a:p>
            <a:pPr marL="770306"/>
            <a:r>
              <a:rPr sz="2000" dirty="0">
                <a:solidFill>
                  <a:srgbClr val="BA56BD"/>
                </a:solidFill>
              </a:rPr>
              <a:t>add</a:t>
            </a:r>
            <a:r>
              <a:rPr sz="2000" spc="-50" dirty="0">
                <a:solidFill>
                  <a:srgbClr val="BA56BD"/>
                </a:solidFill>
              </a:rPr>
              <a:t> </a:t>
            </a:r>
            <a:r>
              <a:rPr sz="2000" dirty="0">
                <a:solidFill>
                  <a:srgbClr val="BA56BD"/>
                </a:solidFill>
              </a:rPr>
              <a:t>more</a:t>
            </a:r>
            <a:r>
              <a:rPr sz="2000" spc="-44" dirty="0">
                <a:solidFill>
                  <a:srgbClr val="BA56BD"/>
                </a:solidFill>
              </a:rPr>
              <a:t> </a:t>
            </a:r>
            <a:r>
              <a:rPr sz="2000" dirty="0">
                <a:solidFill>
                  <a:srgbClr val="BA56BD"/>
                </a:solidFill>
              </a:rPr>
              <a:t>direct</a:t>
            </a:r>
            <a:r>
              <a:rPr sz="2000" spc="-44" dirty="0">
                <a:solidFill>
                  <a:srgbClr val="BA56BD"/>
                </a:solidFill>
              </a:rPr>
              <a:t> </a:t>
            </a:r>
            <a:r>
              <a:rPr sz="2000" dirty="0">
                <a:solidFill>
                  <a:srgbClr val="BA56BD"/>
                </a:solidFill>
              </a:rPr>
              <a:t>connections</a:t>
            </a:r>
            <a:r>
              <a:rPr sz="2000" spc="-61" dirty="0">
                <a:solidFill>
                  <a:srgbClr val="BA56BD"/>
                </a:solidFill>
              </a:rPr>
              <a:t> </a:t>
            </a:r>
            <a:r>
              <a:rPr sz="2000" dirty="0"/>
              <a:t>(thus</a:t>
            </a:r>
            <a:r>
              <a:rPr sz="2000" spc="-44" dirty="0"/>
              <a:t> </a:t>
            </a:r>
            <a:r>
              <a:rPr sz="2000" dirty="0"/>
              <a:t>allowing</a:t>
            </a:r>
            <a:r>
              <a:rPr sz="2000" spc="-50" dirty="0"/>
              <a:t> </a:t>
            </a:r>
            <a:r>
              <a:rPr sz="2000" dirty="0"/>
              <a:t>the</a:t>
            </a:r>
            <a:r>
              <a:rPr sz="2000" spc="-44" dirty="0"/>
              <a:t> </a:t>
            </a:r>
            <a:r>
              <a:rPr sz="2000" dirty="0"/>
              <a:t>gradient</a:t>
            </a:r>
            <a:r>
              <a:rPr sz="2000" spc="-44" dirty="0"/>
              <a:t> </a:t>
            </a:r>
            <a:r>
              <a:rPr sz="2000" dirty="0"/>
              <a:t>to</a:t>
            </a:r>
            <a:r>
              <a:rPr sz="2000" spc="-61" dirty="0"/>
              <a:t> </a:t>
            </a:r>
            <a:r>
              <a:rPr sz="2000" spc="-22" dirty="0"/>
              <a:t>flow)</a:t>
            </a:r>
            <a:endParaRPr sz="2000" dirty="0"/>
          </a:p>
        </p:txBody>
      </p:sp>
      <p:sp>
        <p:nvSpPr>
          <p:cNvPr id="4" name="object 4"/>
          <p:cNvSpPr txBox="1"/>
          <p:nvPr/>
        </p:nvSpPr>
        <p:spPr>
          <a:xfrm>
            <a:off x="727759" y="5200019"/>
            <a:ext cx="9125839" cy="1122137"/>
          </a:xfrm>
          <a:prstGeom prst="rect">
            <a:avLst/>
          </a:prstGeom>
        </p:spPr>
        <p:txBody>
          <a:bodyPr vert="horz" wrap="square" lIns="0" tIns="14005" rIns="0" bIns="0" rtlCol="0">
            <a:spAutoFit/>
          </a:bodyPr>
          <a:lstStyle/>
          <a:p>
            <a:pPr marL="392156" marR="5602" indent="-378150">
              <a:spcBef>
                <a:spcPts val="110"/>
              </a:spcBef>
              <a:buClr>
                <a:srgbClr val="CC0000"/>
              </a:buClr>
              <a:buFont typeface="Times New Roman"/>
              <a:buChar char="•"/>
              <a:tabLst>
                <a:tab pos="392156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Conclusion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8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Though</a:t>
            </a:r>
            <a:r>
              <a:rPr sz="2400" spc="-4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vanishing/exploding</a:t>
            </a:r>
            <a:r>
              <a:rPr sz="2400" spc="-66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gradients</a:t>
            </a:r>
            <a:r>
              <a:rPr sz="2400" spc="-7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2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general </a:t>
            </a:r>
            <a:r>
              <a:rPr sz="2400" dirty="0">
                <a:latin typeface="Calibri"/>
                <a:cs typeface="Calibri"/>
              </a:rPr>
              <a:t>problem,</a:t>
            </a:r>
            <a:r>
              <a:rPr sz="2400" spc="-66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A56BD"/>
                </a:solidFill>
                <a:latin typeface="Calibri"/>
                <a:cs typeface="Calibri"/>
              </a:rPr>
              <a:t>RNNs</a:t>
            </a:r>
            <a:r>
              <a:rPr sz="2400" spc="-5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A56BD"/>
                </a:solidFill>
                <a:latin typeface="Calibri"/>
                <a:cs typeface="Calibri"/>
              </a:rPr>
              <a:t>are</a:t>
            </a:r>
            <a:r>
              <a:rPr sz="2400" spc="-61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A56BD"/>
                </a:solidFill>
                <a:latin typeface="Calibri"/>
                <a:cs typeface="Calibri"/>
              </a:rPr>
              <a:t>particularly</a:t>
            </a:r>
            <a:r>
              <a:rPr sz="2400" spc="-66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A56BD"/>
                </a:solidFill>
                <a:latin typeface="Calibri"/>
                <a:cs typeface="Calibri"/>
              </a:rPr>
              <a:t>unstable</a:t>
            </a:r>
            <a:r>
              <a:rPr sz="2400" spc="-50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due</a:t>
            </a:r>
            <a:r>
              <a:rPr sz="2400" spc="-4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1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repeated </a:t>
            </a:r>
            <a:r>
              <a:rPr sz="2400" dirty="0">
                <a:latin typeface="Calibri"/>
                <a:cs typeface="Calibri"/>
              </a:rPr>
              <a:t>multiplication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2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A56BD"/>
                </a:solidFill>
                <a:latin typeface="Calibri"/>
                <a:cs typeface="Calibri"/>
              </a:rPr>
              <a:t>same</a:t>
            </a:r>
            <a:r>
              <a:rPr sz="2400" spc="-28" dirty="0">
                <a:solidFill>
                  <a:srgbClr val="BA56B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</a:t>
            </a:r>
            <a:r>
              <a:rPr sz="2400" spc="-3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4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[Bengio</a:t>
            </a:r>
            <a:r>
              <a:rPr sz="2400" spc="-4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</a:t>
            </a:r>
            <a:r>
              <a:rPr sz="2400" spc="-22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al,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1994]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2379" y="7106502"/>
            <a:ext cx="8176981" cy="183161"/>
          </a:xfrm>
          <a:prstGeom prst="rect">
            <a:avLst/>
          </a:prstGeom>
        </p:spPr>
        <p:txBody>
          <a:bodyPr vert="horz" wrap="square" lIns="0" tIns="13305" rIns="0" bIns="0" rtlCol="0">
            <a:spAutoFit/>
          </a:bodyPr>
          <a:lstStyle/>
          <a:p>
            <a:pPr marL="14006">
              <a:spcBef>
                <a:spcPts val="105"/>
              </a:spcBef>
            </a:pPr>
            <a:r>
              <a:rPr sz="1103" dirty="0">
                <a:latin typeface="Calibri"/>
                <a:cs typeface="Calibri"/>
              </a:rPr>
              <a:t>”Learning</a:t>
            </a:r>
            <a:r>
              <a:rPr sz="1103" spc="-11" dirty="0">
                <a:latin typeface="Calibri"/>
                <a:cs typeface="Calibri"/>
              </a:rPr>
              <a:t> Long-</a:t>
            </a:r>
            <a:r>
              <a:rPr sz="1103" dirty="0">
                <a:latin typeface="Calibri"/>
                <a:cs typeface="Calibri"/>
              </a:rPr>
              <a:t>Term</a:t>
            </a:r>
            <a:r>
              <a:rPr sz="1103" spc="17" dirty="0">
                <a:latin typeface="Calibri"/>
                <a:cs typeface="Calibri"/>
              </a:rPr>
              <a:t> </a:t>
            </a:r>
            <a:r>
              <a:rPr sz="1103" spc="-11" dirty="0">
                <a:latin typeface="Calibri"/>
                <a:cs typeface="Calibri"/>
              </a:rPr>
              <a:t>Dependencies</a:t>
            </a:r>
            <a:r>
              <a:rPr sz="1103" spc="11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with</a:t>
            </a:r>
            <a:r>
              <a:rPr sz="1103" spc="-6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Gradient</a:t>
            </a:r>
            <a:r>
              <a:rPr sz="1103" spc="-17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Descent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is</a:t>
            </a:r>
            <a:r>
              <a:rPr sz="1103" spc="-17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Difficult",</a:t>
            </a:r>
            <a:r>
              <a:rPr sz="1103" spc="6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Bengio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et</a:t>
            </a:r>
            <a:r>
              <a:rPr sz="1103" spc="-6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al.</a:t>
            </a:r>
            <a:r>
              <a:rPr sz="1103" spc="-17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1994,</a:t>
            </a:r>
            <a:r>
              <a:rPr sz="1103" spc="28" dirty="0">
                <a:latin typeface="Calibri"/>
                <a:cs typeface="Calibri"/>
              </a:rPr>
              <a:t> </a:t>
            </a:r>
            <a:r>
              <a:rPr sz="1103" u="sng" spc="-11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http://ai.dinfo.unifi.it/paolo//ps/tnn-</a:t>
            </a:r>
            <a:r>
              <a:rPr sz="1103" u="sng" spc="-22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94-</a:t>
            </a:r>
            <a:r>
              <a:rPr sz="1103" u="sng" spc="-11" dirty="0">
                <a:solidFill>
                  <a:srgbClr val="EE8E1C"/>
                </a:solidFill>
                <a:uFill>
                  <a:solidFill>
                    <a:srgbClr val="EE8E1C"/>
                  </a:solidFill>
                </a:uFill>
                <a:latin typeface="Calibri"/>
                <a:cs typeface="Calibri"/>
                <a:hlinkClick r:id="rId2"/>
              </a:rPr>
              <a:t>gradient.pdf</a:t>
            </a:r>
            <a:endParaRPr sz="1103">
              <a:latin typeface="Calibri"/>
              <a:cs typeface="Calibri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987494E-FF08-4C54-92C0-AA0AEB2AEA37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CN" sz="3200" dirty="0"/>
              <a:t>Is</a:t>
            </a:r>
            <a:r>
              <a:rPr lang="en-US" altLang="zh-CN" sz="3200" spc="-25" dirty="0"/>
              <a:t> </a:t>
            </a:r>
            <a:r>
              <a:rPr lang="en-US" altLang="zh-CN" sz="3200" dirty="0"/>
              <a:t>vanishing/exploding</a:t>
            </a:r>
            <a:r>
              <a:rPr lang="en-US" altLang="zh-CN" sz="3200" spc="-75" dirty="0"/>
              <a:t> </a:t>
            </a:r>
            <a:r>
              <a:rPr lang="en-US" altLang="zh-CN" sz="3200" dirty="0"/>
              <a:t>gradient</a:t>
            </a:r>
            <a:r>
              <a:rPr lang="en-US" altLang="zh-CN" sz="3200" spc="-50" dirty="0"/>
              <a:t> </a:t>
            </a:r>
            <a:r>
              <a:rPr lang="en-US" altLang="zh-CN" sz="3200" dirty="0"/>
              <a:t>just</a:t>
            </a:r>
            <a:r>
              <a:rPr lang="en-US" altLang="zh-CN" sz="3200" spc="-45" dirty="0"/>
              <a:t> </a:t>
            </a:r>
            <a:r>
              <a:rPr lang="en-US" altLang="zh-CN" sz="3200" dirty="0"/>
              <a:t>a</a:t>
            </a:r>
            <a:r>
              <a:rPr lang="en-US" altLang="zh-CN" sz="3200" spc="-20" dirty="0"/>
              <a:t> </a:t>
            </a:r>
            <a:r>
              <a:rPr lang="en-US" altLang="zh-CN" sz="3200" dirty="0"/>
              <a:t>RNN</a:t>
            </a:r>
            <a:r>
              <a:rPr lang="en-US" altLang="zh-CN" sz="3200" spc="-30" dirty="0"/>
              <a:t> </a:t>
            </a:r>
            <a:r>
              <a:rPr lang="en-US" altLang="zh-CN" sz="3200" spc="-10" dirty="0"/>
              <a:t>problem?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5184" y="5869209"/>
            <a:ext cx="31857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t</a:t>
            </a:r>
            <a:r>
              <a:rPr sz="1754" i="1" spc="-4" dirty="0">
                <a:latin typeface="Calibri"/>
                <a:cs typeface="Calibri"/>
              </a:rPr>
              <a:t>h</a:t>
            </a:r>
            <a:r>
              <a:rPr sz="1754" i="1" dirty="0">
                <a:latin typeface="Calibri"/>
                <a:cs typeface="Calibri"/>
              </a:rPr>
              <a:t>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5320" y="5869209"/>
            <a:ext cx="56920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m</a:t>
            </a:r>
            <a:r>
              <a:rPr sz="1754" i="1" spc="-13" dirty="0">
                <a:latin typeface="Calibri"/>
                <a:cs typeface="Calibri"/>
              </a:rPr>
              <a:t>o</a:t>
            </a:r>
            <a:r>
              <a:rPr sz="1754" i="1" spc="-4" dirty="0">
                <a:latin typeface="Calibri"/>
                <a:cs typeface="Calibri"/>
              </a:rPr>
              <a:t>v</a:t>
            </a:r>
            <a:r>
              <a:rPr sz="1754" i="1" dirty="0">
                <a:latin typeface="Calibri"/>
                <a:cs typeface="Calibri"/>
              </a:rPr>
              <a:t>ie</a:t>
            </a:r>
            <a:endParaRPr sz="1754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983" y="4438432"/>
            <a:ext cx="5956914" cy="14302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23590" y="5869209"/>
            <a:ext cx="13700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a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8865" y="5869209"/>
            <a:ext cx="26287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l</a:t>
            </a:r>
            <a:r>
              <a:rPr sz="1754" i="1" spc="-4" dirty="0">
                <a:latin typeface="Calibri"/>
                <a:cs typeface="Calibri"/>
              </a:rPr>
              <a:t>o</a:t>
            </a:r>
            <a:r>
              <a:rPr sz="1754" i="1" dirty="0">
                <a:latin typeface="Calibri"/>
                <a:cs typeface="Calibri"/>
              </a:rPr>
              <a:t>t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4663" y="5877229"/>
            <a:ext cx="633807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3" dirty="0">
                <a:latin typeface="Calibri"/>
                <a:cs typeface="Calibri"/>
              </a:rPr>
              <a:t>o</a:t>
            </a:r>
            <a:r>
              <a:rPr sz="1754" i="1" spc="-4" dirty="0">
                <a:latin typeface="Calibri"/>
                <a:cs typeface="Calibri"/>
              </a:rPr>
              <a:t>v</a:t>
            </a:r>
            <a:r>
              <a:rPr sz="1754" i="1" spc="-9" dirty="0">
                <a:latin typeface="Calibri"/>
                <a:cs typeface="Calibri"/>
              </a:rPr>
              <a:t>e</a:t>
            </a:r>
            <a:r>
              <a:rPr sz="1754" i="1" dirty="0">
                <a:latin typeface="Calibri"/>
                <a:cs typeface="Calibri"/>
              </a:rPr>
              <a:t>r</a:t>
            </a:r>
            <a:r>
              <a:rPr sz="1754" i="1" spc="-4" dirty="0">
                <a:latin typeface="Calibri"/>
                <a:cs typeface="Calibri"/>
              </a:rPr>
              <a:t>a</a:t>
            </a:r>
            <a:r>
              <a:rPr sz="1754" i="1" dirty="0">
                <a:latin typeface="Calibri"/>
                <a:cs typeface="Calibri"/>
              </a:rPr>
              <a:t>ll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4892" y="5877229"/>
            <a:ext cx="78530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I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9046" y="5877229"/>
            <a:ext cx="729045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9" dirty="0">
                <a:latin typeface="Calibri"/>
                <a:cs typeface="Calibri"/>
              </a:rPr>
              <a:t>enjoyed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3226" y="1886810"/>
            <a:ext cx="899471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b="1" spc="-4" dirty="0">
                <a:solidFill>
                  <a:srgbClr val="00B050"/>
                </a:solidFill>
                <a:latin typeface="Calibri"/>
                <a:cs typeface="Calibri"/>
              </a:rPr>
              <a:t>po</a:t>
            </a:r>
            <a:r>
              <a:rPr sz="2105" b="1" spc="4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105" b="1" spc="-4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105" b="1" spc="4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105" b="1" spc="-4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105" b="1" spc="-22" dirty="0">
                <a:solidFill>
                  <a:srgbClr val="00B050"/>
                </a:solidFill>
                <a:latin typeface="Calibri"/>
                <a:cs typeface="Calibri"/>
              </a:rPr>
              <a:t>v</a:t>
            </a:r>
            <a:r>
              <a:rPr sz="2105" b="1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29158" y="2168657"/>
            <a:ext cx="337510" cy="1419660"/>
            <a:chOff x="5809399" y="1469933"/>
            <a:chExt cx="384810" cy="1618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4372" y="1469933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59778" y="2902683"/>
            <a:ext cx="1023113" cy="652394"/>
          </a:xfrm>
          <a:prstGeom prst="rect">
            <a:avLst/>
          </a:prstGeom>
        </p:spPr>
        <p:txBody>
          <a:bodyPr vert="horz" wrap="square" lIns="0" tIns="8354" rIns="0" bIns="0" rtlCol="0">
            <a:spAutoFit/>
          </a:bodyPr>
          <a:lstStyle/>
          <a:p>
            <a:pPr marL="15038" marR="4456" indent="-4456">
              <a:lnSpc>
                <a:spcPct val="100800"/>
              </a:lnSpc>
              <a:spcBef>
                <a:spcPts val="66"/>
              </a:spcBef>
            </a:pP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S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2105" spc="-22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sz="2105" spc="-31" dirty="0">
                <a:solidFill>
                  <a:srgbClr val="7030A0"/>
                </a:solidFill>
                <a:latin typeface="Calibri"/>
                <a:cs typeface="Calibri"/>
              </a:rPr>
              <a:t>t</a:t>
            </a:r>
            <a:r>
              <a:rPr sz="2105" spc="4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ce  </a:t>
            </a:r>
            <a:r>
              <a:rPr sz="2105" spc="4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sz="2105" spc="-22" dirty="0">
                <a:solidFill>
                  <a:srgbClr val="7030A0"/>
                </a:solidFill>
                <a:latin typeface="Calibri"/>
                <a:cs typeface="Calibri"/>
              </a:rPr>
              <a:t>c</a:t>
            </a: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i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ng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59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6013106" y="1924236"/>
            <a:ext cx="1831245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105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105" spc="-4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compute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37780" y="2247711"/>
            <a:ext cx="2181565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105" spc="-57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8D6A3836-EE9A-4558-B2E6-2346985413FE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RNNs can be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used as </a:t>
            </a:r>
            <a:r>
              <a:rPr lang="en-US" altLang="zh-CN" sz="3200" dirty="0"/>
              <a:t>a</a:t>
            </a:r>
            <a:r>
              <a:rPr lang="en-US" altLang="zh-CN" sz="3200" spc="-5" dirty="0"/>
              <a:t> sentence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encoder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model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lang="en-US" altLang="zh-CN" sz="2800" dirty="0"/>
              <a:t>e.g.,</a:t>
            </a:r>
            <a:r>
              <a:rPr lang="en-US" altLang="zh-CN" sz="2800" spc="5" dirty="0"/>
              <a:t> </a:t>
            </a:r>
            <a:r>
              <a:rPr lang="en-US" altLang="zh-CN" sz="2800" spc="-25" dirty="0"/>
              <a:t>for</a:t>
            </a:r>
            <a:r>
              <a:rPr lang="en-US" altLang="zh-CN" sz="2800" dirty="0"/>
              <a:t> </a:t>
            </a:r>
            <a:r>
              <a:rPr lang="en-US" altLang="zh-CN" sz="2800" spc="-10" dirty="0"/>
              <a:t>sentiment</a:t>
            </a:r>
            <a:r>
              <a:rPr lang="en-US" altLang="zh-CN" sz="2800" spc="5" dirty="0"/>
              <a:t> </a:t>
            </a:r>
            <a:r>
              <a:rPr lang="en-US" altLang="zh-CN" sz="2800" spc="-10" dirty="0"/>
              <a:t>classification</a:t>
            </a:r>
            <a:endParaRPr lang="zh-CN" altLang="en-US" sz="3200" dirty="0"/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E113C181-738A-46DB-BA3F-364D6CD357BA}"/>
              </a:ext>
            </a:extLst>
          </p:cNvPr>
          <p:cNvSpPr txBox="1">
            <a:spLocks noChangeAspect="1"/>
          </p:cNvSpPr>
          <p:nvPr/>
        </p:nvSpPr>
        <p:spPr>
          <a:xfrm rot="960000">
            <a:off x="5763436" y="3716372"/>
            <a:ext cx="826327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3600" spc="-44" baseline="1157" dirty="0">
                <a:solidFill>
                  <a:srgbClr val="FF30EE"/>
                </a:solidFill>
                <a:latin typeface="Calibri"/>
                <a:cs typeface="Calibri"/>
              </a:rPr>
              <a:t>equ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als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06F7A1C-2562-4A59-8AD5-2C2E639C2717}"/>
              </a:ext>
            </a:extLst>
          </p:cNvPr>
          <p:cNvSpPr txBox="1">
            <a:spLocks noChangeAspect="1"/>
          </p:cNvSpPr>
          <p:nvPr/>
        </p:nvSpPr>
        <p:spPr>
          <a:xfrm>
            <a:off x="6190833" y="2555648"/>
            <a:ext cx="2033785" cy="11259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Basic</a:t>
            </a:r>
            <a:r>
              <a:rPr sz="2400" b="1" spc="-5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30EE"/>
                </a:solidFill>
                <a:latin typeface="Calibri"/>
                <a:cs typeface="Calibri"/>
              </a:rPr>
              <a:t>way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711835" marR="5080" indent="-699770">
              <a:lnSpc>
                <a:spcPts val="2810"/>
              </a:lnSpc>
              <a:spcBef>
                <a:spcPts val="175"/>
              </a:spcBef>
            </a:pP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Use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final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hidden </a:t>
            </a:r>
            <a:r>
              <a:rPr sz="2400" spc="-5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903E632A-D64C-4161-B711-B30EAD090A12}"/>
              </a:ext>
            </a:extLst>
          </p:cNvPr>
          <p:cNvSpPr>
            <a:spLocks noChangeAspect="1"/>
          </p:cNvSpPr>
          <p:nvPr/>
        </p:nvSpPr>
        <p:spPr>
          <a:xfrm>
            <a:off x="4548949" y="3579610"/>
            <a:ext cx="2729916" cy="876195"/>
          </a:xfrm>
          <a:custGeom>
            <a:avLst/>
            <a:gdLst/>
            <a:ahLst/>
            <a:cxnLst/>
            <a:rect l="l" t="t" r="r" b="b"/>
            <a:pathLst>
              <a:path w="3199129" h="1026795">
                <a:moveTo>
                  <a:pt x="54525" y="31670"/>
                </a:moveTo>
                <a:lnTo>
                  <a:pt x="36106" y="35925"/>
                </a:lnTo>
                <a:lnTo>
                  <a:pt x="48875" y="49863"/>
                </a:lnTo>
                <a:lnTo>
                  <a:pt x="3193296" y="1026217"/>
                </a:lnTo>
                <a:lnTo>
                  <a:pt x="3198945" y="1008024"/>
                </a:lnTo>
                <a:lnTo>
                  <a:pt x="54525" y="31670"/>
                </a:lnTo>
                <a:close/>
              </a:path>
              <a:path w="3199129" h="1026795">
                <a:moveTo>
                  <a:pt x="106988" y="0"/>
                </a:moveTo>
                <a:lnTo>
                  <a:pt x="0" y="24714"/>
                </a:lnTo>
                <a:lnTo>
                  <a:pt x="74174" y="105679"/>
                </a:lnTo>
                <a:lnTo>
                  <a:pt x="80200" y="105943"/>
                </a:lnTo>
                <a:lnTo>
                  <a:pt x="87957" y="98836"/>
                </a:lnTo>
                <a:lnTo>
                  <a:pt x="88221" y="92811"/>
                </a:lnTo>
                <a:lnTo>
                  <a:pt x="48875" y="49863"/>
                </a:lnTo>
                <a:lnTo>
                  <a:pt x="15261" y="39425"/>
                </a:lnTo>
                <a:lnTo>
                  <a:pt x="20910" y="21233"/>
                </a:lnTo>
                <a:lnTo>
                  <a:pt x="99713" y="21233"/>
                </a:lnTo>
                <a:lnTo>
                  <a:pt x="111276" y="18562"/>
                </a:lnTo>
                <a:lnTo>
                  <a:pt x="114471" y="13446"/>
                </a:lnTo>
                <a:lnTo>
                  <a:pt x="112104" y="3195"/>
                </a:lnTo>
                <a:lnTo>
                  <a:pt x="106988" y="0"/>
                </a:lnTo>
                <a:close/>
              </a:path>
              <a:path w="3199129" h="1026795">
                <a:moveTo>
                  <a:pt x="20910" y="21233"/>
                </a:moveTo>
                <a:lnTo>
                  <a:pt x="15261" y="39425"/>
                </a:lnTo>
                <a:lnTo>
                  <a:pt x="48875" y="49863"/>
                </a:lnTo>
                <a:lnTo>
                  <a:pt x="39473" y="39599"/>
                </a:lnTo>
                <a:lnTo>
                  <a:pt x="20196" y="39599"/>
                </a:lnTo>
                <a:lnTo>
                  <a:pt x="25076" y="23884"/>
                </a:lnTo>
                <a:lnTo>
                  <a:pt x="29450" y="23884"/>
                </a:lnTo>
                <a:lnTo>
                  <a:pt x="20910" y="21233"/>
                </a:lnTo>
                <a:close/>
              </a:path>
              <a:path w="3199129" h="1026795">
                <a:moveTo>
                  <a:pt x="25076" y="23884"/>
                </a:moveTo>
                <a:lnTo>
                  <a:pt x="20196" y="39599"/>
                </a:lnTo>
                <a:lnTo>
                  <a:pt x="36106" y="35925"/>
                </a:lnTo>
                <a:lnTo>
                  <a:pt x="25076" y="23884"/>
                </a:lnTo>
                <a:close/>
              </a:path>
              <a:path w="3199129" h="1026795">
                <a:moveTo>
                  <a:pt x="36106" y="35925"/>
                </a:moveTo>
                <a:lnTo>
                  <a:pt x="20196" y="39599"/>
                </a:lnTo>
                <a:lnTo>
                  <a:pt x="39473" y="39599"/>
                </a:lnTo>
                <a:lnTo>
                  <a:pt x="36106" y="35925"/>
                </a:lnTo>
                <a:close/>
              </a:path>
              <a:path w="3199129" h="1026795">
                <a:moveTo>
                  <a:pt x="29450" y="23884"/>
                </a:moveTo>
                <a:lnTo>
                  <a:pt x="25076" y="23884"/>
                </a:lnTo>
                <a:lnTo>
                  <a:pt x="36106" y="35925"/>
                </a:lnTo>
                <a:lnTo>
                  <a:pt x="54525" y="31670"/>
                </a:lnTo>
                <a:lnTo>
                  <a:pt x="29450" y="23884"/>
                </a:lnTo>
                <a:close/>
              </a:path>
              <a:path w="3199129" h="1026795">
                <a:moveTo>
                  <a:pt x="99713" y="21233"/>
                </a:moveTo>
                <a:lnTo>
                  <a:pt x="20910" y="21233"/>
                </a:lnTo>
                <a:lnTo>
                  <a:pt x="54525" y="31670"/>
                </a:lnTo>
                <a:lnTo>
                  <a:pt x="99713" y="2123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B22D0D80-5933-4906-844A-87818B6049A2}"/>
              </a:ext>
            </a:extLst>
          </p:cNvPr>
          <p:cNvSpPr/>
          <p:nvPr/>
        </p:nvSpPr>
        <p:spPr>
          <a:xfrm>
            <a:off x="1765300" y="2181225"/>
            <a:ext cx="5658431" cy="2274580"/>
          </a:xfrm>
          <a:custGeom>
            <a:avLst/>
            <a:gdLst/>
            <a:ahLst/>
            <a:cxnLst/>
            <a:rect l="l" t="t" r="r" b="b"/>
            <a:pathLst>
              <a:path w="6412865" h="2620010">
                <a:moveTo>
                  <a:pt x="3276904" y="94856"/>
                </a:moveTo>
                <a:lnTo>
                  <a:pt x="3232607" y="18910"/>
                </a:lnTo>
                <a:lnTo>
                  <a:pt x="3221571" y="0"/>
                </a:lnTo>
                <a:lnTo>
                  <a:pt x="3166249" y="94856"/>
                </a:lnTo>
                <a:lnTo>
                  <a:pt x="3167786" y="100685"/>
                </a:lnTo>
                <a:lnTo>
                  <a:pt x="3176867" y="105981"/>
                </a:lnTo>
                <a:lnTo>
                  <a:pt x="3182696" y="104444"/>
                </a:lnTo>
                <a:lnTo>
                  <a:pt x="3212046" y="54140"/>
                </a:lnTo>
                <a:lnTo>
                  <a:pt x="3212046" y="535546"/>
                </a:lnTo>
                <a:lnTo>
                  <a:pt x="3231096" y="535546"/>
                </a:lnTo>
                <a:lnTo>
                  <a:pt x="3231096" y="54140"/>
                </a:lnTo>
                <a:lnTo>
                  <a:pt x="3260445" y="104444"/>
                </a:lnTo>
                <a:lnTo>
                  <a:pt x="3266275" y="105981"/>
                </a:lnTo>
                <a:lnTo>
                  <a:pt x="3275368" y="100685"/>
                </a:lnTo>
                <a:lnTo>
                  <a:pt x="3276904" y="94856"/>
                </a:lnTo>
                <a:close/>
              </a:path>
              <a:path w="6412865" h="2620010">
                <a:moveTo>
                  <a:pt x="6412585" y="2591790"/>
                </a:moveTo>
                <a:lnTo>
                  <a:pt x="3286277" y="1621066"/>
                </a:lnTo>
                <a:lnTo>
                  <a:pt x="3324707" y="1617599"/>
                </a:lnTo>
                <a:lnTo>
                  <a:pt x="3328581" y="1612976"/>
                </a:lnTo>
                <a:lnTo>
                  <a:pt x="3328111" y="1607870"/>
                </a:lnTo>
                <a:lnTo>
                  <a:pt x="3327628" y="1602498"/>
                </a:lnTo>
                <a:lnTo>
                  <a:pt x="3325774" y="1600949"/>
                </a:lnTo>
                <a:lnTo>
                  <a:pt x="3328111" y="1597215"/>
                </a:lnTo>
                <a:lnTo>
                  <a:pt x="3325736" y="1586966"/>
                </a:lnTo>
                <a:lnTo>
                  <a:pt x="3320631" y="1583766"/>
                </a:lnTo>
                <a:lnTo>
                  <a:pt x="3213722" y="1608480"/>
                </a:lnTo>
                <a:lnTo>
                  <a:pt x="3198660" y="1605026"/>
                </a:lnTo>
                <a:lnTo>
                  <a:pt x="3106699" y="1583918"/>
                </a:lnTo>
                <a:lnTo>
                  <a:pt x="3101594" y="1587119"/>
                </a:lnTo>
                <a:lnTo>
                  <a:pt x="3099231" y="1597367"/>
                </a:lnTo>
                <a:lnTo>
                  <a:pt x="3101390" y="1600835"/>
                </a:lnTo>
                <a:lnTo>
                  <a:pt x="3099739" y="1602206"/>
                </a:lnTo>
                <a:lnTo>
                  <a:pt x="3098774" y="1612684"/>
                </a:lnTo>
                <a:lnTo>
                  <a:pt x="3102622" y="1617319"/>
                </a:lnTo>
                <a:lnTo>
                  <a:pt x="3141764" y="1620964"/>
                </a:lnTo>
                <a:lnTo>
                  <a:pt x="0" y="2601049"/>
                </a:lnTo>
                <a:lnTo>
                  <a:pt x="5676" y="2619235"/>
                </a:lnTo>
                <a:lnTo>
                  <a:pt x="3080347" y="1660080"/>
                </a:lnTo>
                <a:lnTo>
                  <a:pt x="1056081" y="2602509"/>
                </a:lnTo>
                <a:lnTo>
                  <a:pt x="1064120" y="2619781"/>
                </a:lnTo>
                <a:lnTo>
                  <a:pt x="3152114" y="1647672"/>
                </a:lnTo>
                <a:lnTo>
                  <a:pt x="3125597" y="1676692"/>
                </a:lnTo>
                <a:lnTo>
                  <a:pt x="3125622" y="1677390"/>
                </a:lnTo>
                <a:lnTo>
                  <a:pt x="2130094" y="2603157"/>
                </a:lnTo>
                <a:lnTo>
                  <a:pt x="2143061" y="2617114"/>
                </a:lnTo>
                <a:lnTo>
                  <a:pt x="3136430" y="1693341"/>
                </a:lnTo>
                <a:lnTo>
                  <a:pt x="3136506" y="1693735"/>
                </a:lnTo>
                <a:lnTo>
                  <a:pt x="3145155" y="1699742"/>
                </a:lnTo>
                <a:lnTo>
                  <a:pt x="3151086" y="1698675"/>
                </a:lnTo>
                <a:lnTo>
                  <a:pt x="3178429" y="1659305"/>
                </a:lnTo>
                <a:lnTo>
                  <a:pt x="3172968" y="1677352"/>
                </a:lnTo>
                <a:lnTo>
                  <a:pt x="3157829" y="1702993"/>
                </a:lnTo>
                <a:lnTo>
                  <a:pt x="3159328" y="1708835"/>
                </a:lnTo>
                <a:lnTo>
                  <a:pt x="3166313" y="1712963"/>
                </a:lnTo>
                <a:lnTo>
                  <a:pt x="3166541" y="1713382"/>
                </a:lnTo>
                <a:lnTo>
                  <a:pt x="3167532" y="1713687"/>
                </a:lnTo>
                <a:lnTo>
                  <a:pt x="3168383" y="1714182"/>
                </a:lnTo>
                <a:lnTo>
                  <a:pt x="3168815" y="1714080"/>
                </a:lnTo>
                <a:lnTo>
                  <a:pt x="3176613" y="1716417"/>
                </a:lnTo>
                <a:lnTo>
                  <a:pt x="3181934" y="1713572"/>
                </a:lnTo>
                <a:lnTo>
                  <a:pt x="3190557" y="1685023"/>
                </a:lnTo>
                <a:lnTo>
                  <a:pt x="3203854" y="1662531"/>
                </a:lnTo>
                <a:lnTo>
                  <a:pt x="3198672" y="2597340"/>
                </a:lnTo>
                <a:lnTo>
                  <a:pt x="3217710" y="2597442"/>
                </a:lnTo>
                <a:lnTo>
                  <a:pt x="3222904" y="1662645"/>
                </a:lnTo>
                <a:lnTo>
                  <a:pt x="3237484" y="1687969"/>
                </a:lnTo>
                <a:lnTo>
                  <a:pt x="3245193" y="1713649"/>
                </a:lnTo>
                <a:lnTo>
                  <a:pt x="3250501" y="1716506"/>
                </a:lnTo>
                <a:lnTo>
                  <a:pt x="3257156" y="1714512"/>
                </a:lnTo>
                <a:lnTo>
                  <a:pt x="3257791" y="1714677"/>
                </a:lnTo>
                <a:lnTo>
                  <a:pt x="3259086" y="1713928"/>
                </a:lnTo>
                <a:lnTo>
                  <a:pt x="3260572" y="1713484"/>
                </a:lnTo>
                <a:lnTo>
                  <a:pt x="3260877" y="1712899"/>
                </a:lnTo>
                <a:lnTo>
                  <a:pt x="3266910" y="1709432"/>
                </a:lnTo>
                <a:lnTo>
                  <a:pt x="3268484" y="1703603"/>
                </a:lnTo>
                <a:lnTo>
                  <a:pt x="3255073" y="1680337"/>
                </a:lnTo>
                <a:lnTo>
                  <a:pt x="3248799" y="1659407"/>
                </a:lnTo>
                <a:lnTo>
                  <a:pt x="3276041" y="1698828"/>
                </a:lnTo>
                <a:lnTo>
                  <a:pt x="3281972" y="1699920"/>
                </a:lnTo>
                <a:lnTo>
                  <a:pt x="3290633" y="1693938"/>
                </a:lnTo>
                <a:lnTo>
                  <a:pt x="3290709" y="1693506"/>
                </a:lnTo>
                <a:lnTo>
                  <a:pt x="4269511" y="2607856"/>
                </a:lnTo>
                <a:lnTo>
                  <a:pt x="4282516" y="2593937"/>
                </a:lnTo>
                <a:lnTo>
                  <a:pt x="3301796" y="1677797"/>
                </a:lnTo>
                <a:lnTo>
                  <a:pt x="3301860" y="1676577"/>
                </a:lnTo>
                <a:lnTo>
                  <a:pt x="3275787" y="1648129"/>
                </a:lnTo>
                <a:lnTo>
                  <a:pt x="5329237" y="2610523"/>
                </a:lnTo>
                <a:lnTo>
                  <a:pt x="5337314" y="2593276"/>
                </a:lnTo>
                <a:lnTo>
                  <a:pt x="3343249" y="1658721"/>
                </a:lnTo>
                <a:lnTo>
                  <a:pt x="6406934" y="2609989"/>
                </a:lnTo>
                <a:lnTo>
                  <a:pt x="6412585" y="259179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21">
            <a:extLst>
              <a:ext uri="{FF2B5EF4-FFF2-40B4-BE49-F238E27FC236}">
                <a16:creationId xmlns:a16="http://schemas.microsoft.com/office/drawing/2014/main" id="{C6152DFD-3E82-40FE-B5B6-6B88860225D2}"/>
              </a:ext>
            </a:extLst>
          </p:cNvPr>
          <p:cNvSpPr txBox="1"/>
          <p:nvPr/>
        </p:nvSpPr>
        <p:spPr>
          <a:xfrm>
            <a:off x="5945993" y="2580971"/>
            <a:ext cx="2324735" cy="148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4"/>
              </a:spcBef>
            </a:pPr>
            <a:r>
              <a:rPr sz="2400" b="1" spc="-5" dirty="0">
                <a:solidFill>
                  <a:srgbClr val="FF30EE"/>
                </a:solidFill>
                <a:latin typeface="Calibri"/>
                <a:cs typeface="Calibri"/>
              </a:rPr>
              <a:t>Usually </a:t>
            </a:r>
            <a:r>
              <a:rPr sz="2400" b="1" spc="-15" dirty="0">
                <a:solidFill>
                  <a:srgbClr val="FF30EE"/>
                </a:solidFill>
                <a:latin typeface="Calibri"/>
                <a:cs typeface="Calibri"/>
              </a:rPr>
              <a:t>better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: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85" dirty="0">
                <a:solidFill>
                  <a:srgbClr val="FF30E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85" dirty="0">
                <a:solidFill>
                  <a:srgbClr val="FF30EE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FF30EE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</a:t>
            </a:r>
            <a:r>
              <a:rPr sz="2400" spc="5" dirty="0">
                <a:solidFill>
                  <a:srgbClr val="FF30EE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</a:t>
            </a:r>
            <a:r>
              <a:rPr sz="2400" spc="5" dirty="0">
                <a:solidFill>
                  <a:srgbClr val="FF30EE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spc="-85" dirty="0">
                <a:solidFill>
                  <a:srgbClr val="FF30E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max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or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mean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all </a:t>
            </a:r>
            <a:r>
              <a:rPr sz="2400" spc="-5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29" grpId="0" animBg="1"/>
      <p:bldP spid="29" grpId="1" animBg="1"/>
      <p:bldP spid="31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2C0200F-DCF7-4B06-AE40-2C00ECEF1A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898722"/>
              </p:ext>
            </p:extLst>
          </p:nvPr>
        </p:nvGraphicFramePr>
        <p:xfrm>
          <a:off x="3510876" y="3599861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矩形 57">
            <a:extLst>
              <a:ext uri="{FF2B5EF4-FFF2-40B4-BE49-F238E27FC236}">
                <a16:creationId xmlns:a16="http://schemas.microsoft.com/office/drawing/2014/main" id="{97D9E5EC-B4F0-4220-8CDD-067D8E677FA1}"/>
              </a:ext>
            </a:extLst>
          </p:cNvPr>
          <p:cNvSpPr/>
          <p:nvPr/>
        </p:nvSpPr>
        <p:spPr>
          <a:xfrm>
            <a:off x="5617166" y="3612511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EB96F24-C2E1-4664-94E3-196B9B1FAEC0}"/>
              </a:ext>
            </a:extLst>
          </p:cNvPr>
          <p:cNvSpPr/>
          <p:nvPr/>
        </p:nvSpPr>
        <p:spPr>
          <a:xfrm>
            <a:off x="4595029" y="3619109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545B6B-C50C-48B7-91FF-F03CF75B4A64}"/>
              </a:ext>
            </a:extLst>
          </p:cNvPr>
          <p:cNvSpPr/>
          <p:nvPr/>
        </p:nvSpPr>
        <p:spPr>
          <a:xfrm>
            <a:off x="3538047" y="3641368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38DA1D0E-A90A-4B79-BB22-2A5DDE7BB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980101"/>
              </p:ext>
            </p:extLst>
          </p:nvPr>
        </p:nvGraphicFramePr>
        <p:xfrm>
          <a:off x="3681941" y="3780178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39D1C5-77F3-45A9-8257-877D2D043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945123"/>
              </p:ext>
            </p:extLst>
          </p:nvPr>
        </p:nvGraphicFramePr>
        <p:xfrm>
          <a:off x="3885096" y="3937230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651F7F27-E8EC-4523-976A-06F118839AC0}"/>
              </a:ext>
            </a:extLst>
          </p:cNvPr>
          <p:cNvSpPr/>
          <p:nvPr/>
        </p:nvSpPr>
        <p:spPr>
          <a:xfrm>
            <a:off x="3901102" y="3969242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33F304-C571-448A-B40C-52651FD8CD28}"/>
              </a:ext>
            </a:extLst>
          </p:cNvPr>
          <p:cNvSpPr/>
          <p:nvPr/>
        </p:nvSpPr>
        <p:spPr>
          <a:xfrm>
            <a:off x="4935613" y="3969241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95AAC3B-C3C3-4FED-85C5-71E3EDA24C33}"/>
              </a:ext>
            </a:extLst>
          </p:cNvPr>
          <p:cNvCxnSpPr>
            <a:cxnSpLocks/>
          </p:cNvCxnSpPr>
          <p:nvPr/>
        </p:nvCxnSpPr>
        <p:spPr>
          <a:xfrm>
            <a:off x="3510877" y="5084670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5733D3A-786D-41BA-8C9F-FC2451266C28}"/>
              </a:ext>
            </a:extLst>
          </p:cNvPr>
          <p:cNvCxnSpPr>
            <a:cxnSpLocks/>
          </p:cNvCxnSpPr>
          <p:nvPr/>
        </p:nvCxnSpPr>
        <p:spPr>
          <a:xfrm>
            <a:off x="3538048" y="3663595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456ACA-999D-4AC2-9A8E-435D3EA70EF2}"/>
              </a:ext>
            </a:extLst>
          </p:cNvPr>
          <p:cNvSpPr txBox="1"/>
          <p:nvPr/>
        </p:nvSpPr>
        <p:spPr>
          <a:xfrm>
            <a:off x="1623474" y="3062278"/>
            <a:ext cx="201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all channels</a:t>
            </a:r>
            <a:endParaRPr lang="zh-TW" altLang="en-US" sz="2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2431954-592B-48B8-B9A6-96FAD4D2808B}"/>
              </a:ext>
            </a:extLst>
          </p:cNvPr>
          <p:cNvCxnSpPr>
            <a:cxnSpLocks/>
          </p:cNvCxnSpPr>
          <p:nvPr/>
        </p:nvCxnSpPr>
        <p:spPr>
          <a:xfrm>
            <a:off x="5069044" y="3599862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ECB9B0BB-96BD-436E-AD41-848A239BAC19}"/>
              </a:ext>
            </a:extLst>
          </p:cNvPr>
          <p:cNvSpPr/>
          <p:nvPr/>
        </p:nvSpPr>
        <p:spPr>
          <a:xfrm>
            <a:off x="3917771" y="4950767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C9A86-33E9-4B7E-8F66-1690C6573AF9}"/>
              </a:ext>
            </a:extLst>
          </p:cNvPr>
          <p:cNvSpPr/>
          <p:nvPr/>
        </p:nvSpPr>
        <p:spPr>
          <a:xfrm>
            <a:off x="5999238" y="3975975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75CCAA1-1507-48E6-AEB4-500838C408AA}"/>
              </a:ext>
            </a:extLst>
          </p:cNvPr>
          <p:cNvCxnSpPr>
            <a:cxnSpLocks/>
          </p:cNvCxnSpPr>
          <p:nvPr/>
        </p:nvCxnSpPr>
        <p:spPr>
          <a:xfrm>
            <a:off x="6135716" y="3604889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9ECA6A6-260C-40C3-90FE-C9E05AF517D1}"/>
              </a:ext>
            </a:extLst>
          </p:cNvPr>
          <p:cNvCxnSpPr>
            <a:cxnSpLocks/>
          </p:cNvCxnSpPr>
          <p:nvPr/>
        </p:nvCxnSpPr>
        <p:spPr>
          <a:xfrm>
            <a:off x="4575024" y="3648059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B3836C48-AE30-4372-B5D6-EA15E4F3235E}"/>
              </a:ext>
            </a:extLst>
          </p:cNvPr>
          <p:cNvCxnSpPr>
            <a:cxnSpLocks/>
          </p:cNvCxnSpPr>
          <p:nvPr/>
        </p:nvCxnSpPr>
        <p:spPr>
          <a:xfrm>
            <a:off x="7201842" y="3612511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D3DC3AB-90FB-49FF-9279-3240A1D96361}"/>
              </a:ext>
            </a:extLst>
          </p:cNvPr>
          <p:cNvCxnSpPr>
            <a:cxnSpLocks/>
          </p:cNvCxnSpPr>
          <p:nvPr/>
        </p:nvCxnSpPr>
        <p:spPr>
          <a:xfrm>
            <a:off x="7188631" y="5071818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0B3C09B-E6B1-425D-84E9-BCD1C026E9A1}"/>
              </a:ext>
            </a:extLst>
          </p:cNvPr>
          <p:cNvCxnSpPr>
            <a:cxnSpLocks/>
          </p:cNvCxnSpPr>
          <p:nvPr/>
        </p:nvCxnSpPr>
        <p:spPr>
          <a:xfrm flipH="1" flipV="1">
            <a:off x="3104366" y="4324437"/>
            <a:ext cx="807902" cy="220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74B7D1B-5545-4885-B461-C39BFCED2D03}"/>
              </a:ext>
            </a:extLst>
          </p:cNvPr>
          <p:cNvCxnSpPr>
            <a:cxnSpLocks/>
          </p:cNvCxnSpPr>
          <p:nvPr/>
        </p:nvCxnSpPr>
        <p:spPr>
          <a:xfrm flipH="1" flipV="1">
            <a:off x="3117344" y="3571286"/>
            <a:ext cx="566131" cy="254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2B62F2A-B91B-4B04-93C5-F5C4D5F8AAA2}"/>
              </a:ext>
            </a:extLst>
          </p:cNvPr>
          <p:cNvSpPr txBox="1"/>
          <p:nvPr/>
        </p:nvSpPr>
        <p:spPr>
          <a:xfrm>
            <a:off x="1169304" y="2043805"/>
            <a:ext cx="840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receptive field has a set of neurons (e.g., 64 neurons).  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AE88094-6853-4745-8F6D-406C26ACF771}"/>
              </a:ext>
            </a:extLst>
          </p:cNvPr>
          <p:cNvSpPr txBox="1"/>
          <p:nvPr/>
        </p:nvSpPr>
        <p:spPr>
          <a:xfrm>
            <a:off x="3402048" y="2865767"/>
            <a:ext cx="201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stride = 2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87FA38-7F0A-4D05-B2F1-7C07238495A7}"/>
              </a:ext>
            </a:extLst>
          </p:cNvPr>
          <p:cNvSpPr txBox="1"/>
          <p:nvPr/>
        </p:nvSpPr>
        <p:spPr>
          <a:xfrm>
            <a:off x="920016" y="4086270"/>
            <a:ext cx="219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kernel size (e.g., 3 x 3) </a:t>
            </a:r>
            <a:endParaRPr lang="zh-TW" altLang="en-US" sz="2400" dirty="0"/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CEDFB89E-70E8-45D9-89D2-2FA2EB055CE1}"/>
              </a:ext>
            </a:extLst>
          </p:cNvPr>
          <p:cNvSpPr/>
          <p:nvPr/>
        </p:nvSpPr>
        <p:spPr>
          <a:xfrm rot="16200000">
            <a:off x="4180281" y="3152820"/>
            <a:ext cx="482698" cy="1027969"/>
          </a:xfrm>
          <a:prstGeom prst="rightBrace">
            <a:avLst>
              <a:gd name="adj1" fmla="val 4560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E3E69202-AC9B-401A-88AE-4317176D117F}"/>
              </a:ext>
            </a:extLst>
          </p:cNvPr>
          <p:cNvCxnSpPr>
            <a:cxnSpLocks/>
          </p:cNvCxnSpPr>
          <p:nvPr/>
        </p:nvCxnSpPr>
        <p:spPr>
          <a:xfrm flipV="1">
            <a:off x="7296046" y="4286355"/>
            <a:ext cx="573087" cy="270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771D80F-7E5B-44BA-B8AD-9B1A67AC32D7}"/>
              </a:ext>
            </a:extLst>
          </p:cNvPr>
          <p:cNvSpPr txBox="1"/>
          <p:nvPr/>
        </p:nvSpPr>
        <p:spPr>
          <a:xfrm>
            <a:off x="7893412" y="4047382"/>
            <a:ext cx="165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padding</a:t>
            </a:r>
            <a:endParaRPr lang="zh-TW" altLang="en-US" sz="2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6EED6F6-E8D9-49C5-B93A-20C8A34A2359}"/>
              </a:ext>
            </a:extLst>
          </p:cNvPr>
          <p:cNvCxnSpPr>
            <a:cxnSpLocks/>
          </p:cNvCxnSpPr>
          <p:nvPr/>
        </p:nvCxnSpPr>
        <p:spPr>
          <a:xfrm>
            <a:off x="3543552" y="4589286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180B289-EBAA-4FD7-BF5B-6E8F6D3BB98A}"/>
              </a:ext>
            </a:extLst>
          </p:cNvPr>
          <p:cNvCxnSpPr>
            <a:cxnSpLocks/>
          </p:cNvCxnSpPr>
          <p:nvPr/>
        </p:nvCxnSpPr>
        <p:spPr>
          <a:xfrm>
            <a:off x="3510877" y="6142197"/>
            <a:ext cx="391452" cy="285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4F5BA6C-F272-423C-B684-23A7A6BF6D5A}"/>
              </a:ext>
            </a:extLst>
          </p:cNvPr>
          <p:cNvCxnSpPr>
            <a:cxnSpLocks/>
          </p:cNvCxnSpPr>
          <p:nvPr/>
        </p:nvCxnSpPr>
        <p:spPr>
          <a:xfrm>
            <a:off x="3538047" y="4544472"/>
            <a:ext cx="0" cy="1597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投影片編號版面配置區 71">
            <a:extLst>
              <a:ext uri="{FF2B5EF4-FFF2-40B4-BE49-F238E27FC236}">
                <a16:creationId xmlns:a16="http://schemas.microsoft.com/office/drawing/2014/main" id="{AC32008A-2DB4-4DA0-99EB-74AF3F2C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330A4724-4971-4DD8-8A73-CE74627CA708}"/>
              </a:ext>
            </a:extLst>
          </p:cNvPr>
          <p:cNvCxnSpPr>
            <a:cxnSpLocks/>
          </p:cNvCxnSpPr>
          <p:nvPr/>
        </p:nvCxnSpPr>
        <p:spPr>
          <a:xfrm>
            <a:off x="5613963" y="3623126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45969CF-0FD6-403B-82DB-41541BF6AFCF}"/>
              </a:ext>
            </a:extLst>
          </p:cNvPr>
          <p:cNvSpPr/>
          <p:nvPr/>
        </p:nvSpPr>
        <p:spPr>
          <a:xfrm>
            <a:off x="4957331" y="4949203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5E7505-89AD-4FF7-B61F-5AD6D692380C}"/>
              </a:ext>
            </a:extLst>
          </p:cNvPr>
          <p:cNvSpPr txBox="1"/>
          <p:nvPr/>
        </p:nvSpPr>
        <p:spPr>
          <a:xfrm>
            <a:off x="7243002" y="5638674"/>
            <a:ext cx="3022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receptive fields cover the whole image.</a:t>
            </a:r>
            <a:endParaRPr lang="zh-TW" altLang="en-US" sz="2400" dirty="0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36413F1-1DAB-44D8-82FC-8B6EFA4806BD}"/>
              </a:ext>
            </a:extLst>
          </p:cNvPr>
          <p:cNvCxnSpPr>
            <a:cxnSpLocks/>
          </p:cNvCxnSpPr>
          <p:nvPr/>
        </p:nvCxnSpPr>
        <p:spPr>
          <a:xfrm flipV="1">
            <a:off x="5105607" y="3364950"/>
            <a:ext cx="787068" cy="443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558E7E5-00E5-4E6A-81C2-67330F49AF63}"/>
              </a:ext>
            </a:extLst>
          </p:cNvPr>
          <p:cNvSpPr txBox="1"/>
          <p:nvPr/>
        </p:nvSpPr>
        <p:spPr>
          <a:xfrm>
            <a:off x="5530727" y="2897520"/>
            <a:ext cx="165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overlap</a:t>
            </a:r>
            <a:endParaRPr lang="zh-TW" altLang="en-US" sz="2400" dirty="0"/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69ABD289-7130-4418-9329-DDE7ADC0A107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Filter typical</a:t>
            </a:r>
            <a:r>
              <a:rPr lang="zh-TW" altLang="en-US" sz="3200" dirty="0"/>
              <a:t> </a:t>
            </a:r>
            <a:r>
              <a:rPr lang="en-US" altLang="zh-CN" sz="3200" dirty="0"/>
              <a:t>setting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4" grpId="0" animBg="1"/>
      <p:bldP spid="15" grpId="0" animBg="1"/>
      <p:bldP spid="32" grpId="0"/>
      <p:bldP spid="51" grpId="0" animBg="1"/>
      <p:bldP spid="53" grpId="0" animBg="1"/>
      <p:bldP spid="62" grpId="0"/>
      <p:bldP spid="64" grpId="0"/>
      <p:bldP spid="65" grpId="0"/>
      <p:bldP spid="24" grpId="0" animBg="1"/>
      <p:bldP spid="67" grpId="0"/>
      <p:bldP spid="34" grpId="0" animBg="1"/>
      <p:bldP spid="36" grpId="0"/>
      <p:bldP spid="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22915" y="5881340"/>
            <a:ext cx="67112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8" dirty="0">
                <a:latin typeface="Calibri"/>
                <a:cs typeface="Calibri"/>
              </a:rPr>
              <a:t>t</a:t>
            </a:r>
            <a:r>
              <a:rPr sz="1754" i="1" spc="-9" dirty="0">
                <a:latin typeface="Calibri"/>
                <a:cs typeface="Calibri"/>
              </a:rPr>
              <a:t>e</a:t>
            </a:r>
            <a:r>
              <a:rPr sz="1754" i="1" dirty="0">
                <a:latin typeface="Calibri"/>
                <a:cs typeface="Calibri"/>
              </a:rPr>
              <a:t>rri</a:t>
            </a:r>
            <a:r>
              <a:rPr sz="1754" i="1" spc="-4" dirty="0">
                <a:latin typeface="Calibri"/>
                <a:cs typeface="Calibri"/>
              </a:rPr>
              <a:t>b</a:t>
            </a:r>
            <a:r>
              <a:rPr sz="1754" i="1" dirty="0">
                <a:latin typeface="Calibri"/>
                <a:cs typeface="Calibri"/>
              </a:rPr>
              <a:t>ly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7144" y="5881340"/>
            <a:ext cx="71512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3" dirty="0">
                <a:latin typeface="Calibri"/>
                <a:cs typeface="Calibri"/>
              </a:rPr>
              <a:t>exciting</a:t>
            </a:r>
            <a:endParaRPr sz="1754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7736" y="4449680"/>
            <a:ext cx="5012751" cy="1430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19230" y="5881340"/>
            <a:ext cx="9523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!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647" y="5889361"/>
            <a:ext cx="31857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t</a:t>
            </a:r>
            <a:r>
              <a:rPr sz="1754" i="1" spc="-4" dirty="0">
                <a:latin typeface="Calibri"/>
                <a:cs typeface="Calibri"/>
              </a:rPr>
              <a:t>h</a:t>
            </a:r>
            <a:r>
              <a:rPr sz="1754" i="1" dirty="0">
                <a:latin typeface="Calibri"/>
                <a:cs typeface="Calibri"/>
              </a:rPr>
              <a:t>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4396" y="5889361"/>
            <a:ext cx="138512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1013664" algn="l"/>
              </a:tabLst>
            </a:pPr>
            <a:r>
              <a:rPr sz="1754" i="1" spc="4" dirty="0">
                <a:latin typeface="Calibri"/>
                <a:cs typeface="Calibri"/>
              </a:rPr>
              <a:t>m</a:t>
            </a:r>
            <a:r>
              <a:rPr sz="1754" i="1" spc="-13" dirty="0">
                <a:latin typeface="Calibri"/>
                <a:cs typeface="Calibri"/>
              </a:rPr>
              <a:t>o</a:t>
            </a:r>
            <a:r>
              <a:rPr sz="1754" i="1" spc="-4" dirty="0">
                <a:latin typeface="Calibri"/>
                <a:cs typeface="Calibri"/>
              </a:rPr>
              <a:t>v</a:t>
            </a:r>
            <a:r>
              <a:rPr sz="1754" i="1" dirty="0">
                <a:latin typeface="Calibri"/>
                <a:cs typeface="Calibri"/>
              </a:rPr>
              <a:t>ie	</a:t>
            </a:r>
            <a:r>
              <a:rPr sz="1754" i="1" spc="-4" dirty="0">
                <a:latin typeface="Calibri"/>
                <a:cs typeface="Calibri"/>
              </a:rPr>
              <a:t>wa</a:t>
            </a:r>
            <a:r>
              <a:rPr sz="1754" i="1" dirty="0">
                <a:latin typeface="Calibri"/>
                <a:cs typeface="Calibri"/>
              </a:rPr>
              <a:t>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1836" y="1896268"/>
            <a:ext cx="899471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b="1" spc="-4" dirty="0">
                <a:solidFill>
                  <a:srgbClr val="00B050"/>
                </a:solidFill>
                <a:latin typeface="Calibri"/>
                <a:cs typeface="Calibri"/>
              </a:rPr>
              <a:t>po</a:t>
            </a:r>
            <a:r>
              <a:rPr sz="2105" b="1" spc="4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105" b="1" spc="-4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105" b="1" spc="4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105" b="1" spc="-4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105" b="1" spc="-22" dirty="0">
                <a:solidFill>
                  <a:srgbClr val="00B050"/>
                </a:solidFill>
                <a:latin typeface="Calibri"/>
                <a:cs typeface="Calibri"/>
              </a:rPr>
              <a:t>v</a:t>
            </a:r>
            <a:r>
              <a:rPr sz="2105" b="1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53579" y="2179905"/>
            <a:ext cx="4681147" cy="2297410"/>
            <a:chOff x="2455386" y="1603038"/>
            <a:chExt cx="5337175" cy="26193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6807" y="2232092"/>
              <a:ext cx="165353" cy="173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6807" y="2464511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6807" y="2696931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6807" y="2929350"/>
              <a:ext cx="165353" cy="1739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66602" y="213857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5379" y="1603044"/>
              <a:ext cx="5337175" cy="2619375"/>
            </a:xfrm>
            <a:custGeom>
              <a:avLst/>
              <a:gdLst/>
              <a:ahLst/>
              <a:cxnLst/>
              <a:rect l="l" t="t" r="r" b="b"/>
              <a:pathLst>
                <a:path w="5337175" h="2619375">
                  <a:moveTo>
                    <a:pt x="2757322" y="94843"/>
                  </a:moveTo>
                  <a:lnTo>
                    <a:pt x="2713024" y="18910"/>
                  </a:lnTo>
                  <a:lnTo>
                    <a:pt x="2701988" y="0"/>
                  </a:lnTo>
                  <a:lnTo>
                    <a:pt x="2646667" y="94843"/>
                  </a:lnTo>
                  <a:lnTo>
                    <a:pt x="2648204" y="100685"/>
                  </a:lnTo>
                  <a:lnTo>
                    <a:pt x="2657284" y="105981"/>
                  </a:lnTo>
                  <a:lnTo>
                    <a:pt x="2663113" y="104444"/>
                  </a:lnTo>
                  <a:lnTo>
                    <a:pt x="2692463" y="54140"/>
                  </a:lnTo>
                  <a:lnTo>
                    <a:pt x="2692463" y="535533"/>
                  </a:lnTo>
                  <a:lnTo>
                    <a:pt x="2711513" y="535533"/>
                  </a:lnTo>
                  <a:lnTo>
                    <a:pt x="2711513" y="54140"/>
                  </a:lnTo>
                  <a:lnTo>
                    <a:pt x="2740863" y="104444"/>
                  </a:lnTo>
                  <a:lnTo>
                    <a:pt x="2746705" y="105981"/>
                  </a:lnTo>
                  <a:lnTo>
                    <a:pt x="2755785" y="100685"/>
                  </a:lnTo>
                  <a:lnTo>
                    <a:pt x="2757322" y="94843"/>
                  </a:lnTo>
                  <a:close/>
                </a:path>
                <a:path w="5337175" h="2619375">
                  <a:moveTo>
                    <a:pt x="5337124" y="2592984"/>
                  </a:moveTo>
                  <a:lnTo>
                    <a:pt x="2778976" y="1630260"/>
                  </a:lnTo>
                  <a:lnTo>
                    <a:pt x="2803194" y="1631035"/>
                  </a:lnTo>
                  <a:lnTo>
                    <a:pt x="2807601" y="1626908"/>
                  </a:lnTo>
                  <a:lnTo>
                    <a:pt x="2807932" y="1616392"/>
                  </a:lnTo>
                  <a:lnTo>
                    <a:pt x="2803817" y="1611985"/>
                  </a:lnTo>
                  <a:lnTo>
                    <a:pt x="2789859" y="1611541"/>
                  </a:lnTo>
                  <a:lnTo>
                    <a:pt x="2805506" y="1608886"/>
                  </a:lnTo>
                  <a:lnTo>
                    <a:pt x="2807385" y="1606219"/>
                  </a:lnTo>
                  <a:lnTo>
                    <a:pt x="2808998" y="1603971"/>
                  </a:lnTo>
                  <a:lnTo>
                    <a:pt x="2807233" y="1593596"/>
                  </a:lnTo>
                  <a:lnTo>
                    <a:pt x="2802318" y="1590103"/>
                  </a:lnTo>
                  <a:lnTo>
                    <a:pt x="2694140" y="1608480"/>
                  </a:lnTo>
                  <a:lnTo>
                    <a:pt x="2680728" y="1606156"/>
                  </a:lnTo>
                  <a:lnTo>
                    <a:pt x="2585948" y="1589709"/>
                  </a:lnTo>
                  <a:lnTo>
                    <a:pt x="2581021" y="1593189"/>
                  </a:lnTo>
                  <a:lnTo>
                    <a:pt x="2579217" y="1603552"/>
                  </a:lnTo>
                  <a:lnTo>
                    <a:pt x="2582697" y="1608480"/>
                  </a:lnTo>
                  <a:lnTo>
                    <a:pt x="2595397" y="1610690"/>
                  </a:lnTo>
                  <a:lnTo>
                    <a:pt x="2584361" y="1610931"/>
                  </a:lnTo>
                  <a:lnTo>
                    <a:pt x="2580195" y="1615287"/>
                  </a:lnTo>
                  <a:lnTo>
                    <a:pt x="2580424" y="1625815"/>
                  </a:lnTo>
                  <a:lnTo>
                    <a:pt x="2584780" y="1629981"/>
                  </a:lnTo>
                  <a:lnTo>
                    <a:pt x="2610612" y="1629410"/>
                  </a:lnTo>
                  <a:lnTo>
                    <a:pt x="0" y="2601201"/>
                  </a:lnTo>
                  <a:lnTo>
                    <a:pt x="6642" y="2619057"/>
                  </a:lnTo>
                  <a:lnTo>
                    <a:pt x="2605722" y="1651558"/>
                  </a:lnTo>
                  <a:lnTo>
                    <a:pt x="1055598" y="2603030"/>
                  </a:lnTo>
                  <a:lnTo>
                    <a:pt x="1065568" y="2619260"/>
                  </a:lnTo>
                  <a:lnTo>
                    <a:pt x="2601747" y="1676349"/>
                  </a:lnTo>
                  <a:lnTo>
                    <a:pt x="2603538" y="1679346"/>
                  </a:lnTo>
                  <a:lnTo>
                    <a:pt x="2609380" y="1680845"/>
                  </a:lnTo>
                  <a:lnTo>
                    <a:pt x="2611018" y="1679867"/>
                  </a:lnTo>
                  <a:lnTo>
                    <a:pt x="2609812" y="1681353"/>
                  </a:lnTo>
                  <a:lnTo>
                    <a:pt x="2610408" y="1687347"/>
                  </a:lnTo>
                  <a:lnTo>
                    <a:pt x="2618549" y="1694014"/>
                  </a:lnTo>
                  <a:lnTo>
                    <a:pt x="2624556" y="1693418"/>
                  </a:lnTo>
                  <a:lnTo>
                    <a:pt x="2631529" y="1684909"/>
                  </a:lnTo>
                  <a:lnTo>
                    <a:pt x="2625458" y="1696237"/>
                  </a:lnTo>
                  <a:lnTo>
                    <a:pt x="2627198" y="1702015"/>
                  </a:lnTo>
                  <a:lnTo>
                    <a:pt x="2630271" y="1703666"/>
                  </a:lnTo>
                  <a:lnTo>
                    <a:pt x="2128736" y="2605506"/>
                  </a:lnTo>
                  <a:lnTo>
                    <a:pt x="2145385" y="2614765"/>
                  </a:lnTo>
                  <a:lnTo>
                    <a:pt x="2676131" y="1660398"/>
                  </a:lnTo>
                  <a:lnTo>
                    <a:pt x="2677325" y="1718627"/>
                  </a:lnTo>
                  <a:lnTo>
                    <a:pt x="2681681" y="1722805"/>
                  </a:lnTo>
                  <a:lnTo>
                    <a:pt x="2692196" y="1722589"/>
                  </a:lnTo>
                  <a:lnTo>
                    <a:pt x="2692514" y="1722259"/>
                  </a:lnTo>
                  <a:lnTo>
                    <a:pt x="2692831" y="1722602"/>
                  </a:lnTo>
                  <a:lnTo>
                    <a:pt x="2703347" y="1723110"/>
                  </a:lnTo>
                  <a:lnTo>
                    <a:pt x="2707805" y="1719046"/>
                  </a:lnTo>
                  <a:lnTo>
                    <a:pt x="2710611" y="1660880"/>
                  </a:lnTo>
                  <a:lnTo>
                    <a:pt x="3200235" y="2601785"/>
                  </a:lnTo>
                  <a:lnTo>
                    <a:pt x="3217126" y="2592997"/>
                  </a:lnTo>
                  <a:lnTo>
                    <a:pt x="2755163" y="1705241"/>
                  </a:lnTo>
                  <a:lnTo>
                    <a:pt x="2760091" y="1702650"/>
                  </a:lnTo>
                  <a:lnTo>
                    <a:pt x="2761894" y="1696897"/>
                  </a:lnTo>
                  <a:lnTo>
                    <a:pt x="2754528" y="1682851"/>
                  </a:lnTo>
                  <a:lnTo>
                    <a:pt x="2763342" y="1693672"/>
                  </a:lnTo>
                  <a:lnTo>
                    <a:pt x="2769336" y="1694281"/>
                  </a:lnTo>
                  <a:lnTo>
                    <a:pt x="2777502" y="1687652"/>
                  </a:lnTo>
                  <a:lnTo>
                    <a:pt x="2777985" y="1682902"/>
                  </a:lnTo>
                  <a:lnTo>
                    <a:pt x="2782659" y="1681835"/>
                  </a:lnTo>
                  <a:lnTo>
                    <a:pt x="2785618" y="1677149"/>
                  </a:lnTo>
                  <a:lnTo>
                    <a:pt x="4271442" y="2608961"/>
                  </a:lnTo>
                  <a:lnTo>
                    <a:pt x="4281563" y="2592819"/>
                  </a:lnTo>
                  <a:lnTo>
                    <a:pt x="2779445" y="1650796"/>
                  </a:lnTo>
                  <a:lnTo>
                    <a:pt x="5330406" y="2610815"/>
                  </a:lnTo>
                  <a:lnTo>
                    <a:pt x="5337124" y="259298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78390" y="2786492"/>
            <a:ext cx="1023113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5038" marR="4456" indent="-4456">
              <a:spcBef>
                <a:spcPts val="88"/>
              </a:spcBef>
            </a:pP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S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2105" spc="-22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sz="2105" spc="-31" dirty="0">
                <a:solidFill>
                  <a:srgbClr val="7030A0"/>
                </a:solidFill>
                <a:latin typeface="Calibri"/>
                <a:cs typeface="Calibri"/>
              </a:rPr>
              <a:t>t</a:t>
            </a:r>
            <a:r>
              <a:rPr sz="2105" spc="4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ce  </a:t>
            </a:r>
            <a:r>
              <a:rPr sz="2105" spc="4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n</a:t>
            </a:r>
            <a:r>
              <a:rPr sz="2105" spc="-22" dirty="0">
                <a:solidFill>
                  <a:srgbClr val="7030A0"/>
                </a:solidFill>
                <a:latin typeface="Calibri"/>
                <a:cs typeface="Calibri"/>
              </a:rPr>
              <a:t>c</a:t>
            </a: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2105" spc="-4" dirty="0">
                <a:solidFill>
                  <a:srgbClr val="7030A0"/>
                </a:solidFill>
                <a:latin typeface="Calibri"/>
                <a:cs typeface="Calibri"/>
              </a:rPr>
              <a:t>i</a:t>
            </a:r>
            <a:r>
              <a:rPr sz="2105" dirty="0">
                <a:solidFill>
                  <a:srgbClr val="7030A0"/>
                </a:solidFill>
                <a:latin typeface="Calibri"/>
                <a:cs typeface="Calibri"/>
              </a:rPr>
              <a:t>ng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 rot="20400000">
            <a:off x="2164171" y="3804322"/>
            <a:ext cx="2039952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9"/>
              </a:lnSpc>
            </a:pPr>
            <a:r>
              <a:rPr sz="1579" spc="-13" dirty="0">
                <a:solidFill>
                  <a:srgbClr val="7F7F7F"/>
                </a:solidFill>
                <a:latin typeface="Calibri"/>
                <a:cs typeface="Calibri"/>
              </a:rPr>
              <a:t>elemen</a:t>
            </a:r>
            <a:r>
              <a:rPr sz="2368" spc="-19" baseline="1543" dirty="0">
                <a:solidFill>
                  <a:srgbClr val="7F7F7F"/>
                </a:solidFill>
                <a:latin typeface="Calibri"/>
                <a:cs typeface="Calibri"/>
              </a:rPr>
              <a:t>t-wise</a:t>
            </a:r>
            <a:r>
              <a:rPr sz="2368" spc="-59" baseline="1543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368" spc="-19" baseline="1543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r>
              <a:rPr sz="2368" spc="-19" baseline="3086" dirty="0">
                <a:solidFill>
                  <a:srgbClr val="7F7F7F"/>
                </a:solidFill>
                <a:latin typeface="Calibri"/>
                <a:cs typeface="Calibri"/>
              </a:rPr>
              <a:t>/max</a:t>
            </a:r>
            <a:endParaRPr sz="2368" baseline="3086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4836072" y="3792047"/>
            <a:ext cx="2039952" cy="207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9"/>
              </a:lnSpc>
            </a:pPr>
            <a:r>
              <a:rPr sz="2368" spc="-19" baseline="3086" dirty="0">
                <a:solidFill>
                  <a:srgbClr val="7F7F7F"/>
                </a:solidFill>
                <a:latin typeface="Calibri"/>
                <a:cs typeface="Calibri"/>
              </a:rPr>
              <a:t>elemen</a:t>
            </a:r>
            <a:r>
              <a:rPr sz="2368" spc="-19" baseline="1543" dirty="0">
                <a:solidFill>
                  <a:srgbClr val="7F7F7F"/>
                </a:solidFill>
                <a:latin typeface="Calibri"/>
                <a:cs typeface="Calibri"/>
              </a:rPr>
              <a:t>t-wise</a:t>
            </a:r>
            <a:r>
              <a:rPr sz="2368" spc="-59" baseline="1543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368" spc="-19" baseline="1543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r>
              <a:rPr sz="1579" spc="-13" dirty="0">
                <a:solidFill>
                  <a:srgbClr val="7F7F7F"/>
                </a:solidFill>
                <a:latin typeface="Calibri"/>
                <a:cs typeface="Calibri"/>
              </a:rPr>
              <a:t>/max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6213" y="1773671"/>
            <a:ext cx="3339460" cy="891171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25619" rIns="0" bIns="0" rtlCol="0">
            <a:spAutoFit/>
          </a:bodyPr>
          <a:lstStyle/>
          <a:p>
            <a:pPr marL="79645" marR="123645">
              <a:lnSpc>
                <a:spcPct val="100800"/>
              </a:lnSpc>
              <a:spcBef>
                <a:spcPts val="201"/>
              </a:spcBef>
            </a:pPr>
            <a:r>
              <a:rPr sz="1403" spc="-26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can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regard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hidden </a:t>
            </a:r>
            <a:r>
              <a:rPr sz="1403" spc="-18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a 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representation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word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“</a:t>
            </a:r>
            <a:r>
              <a:rPr sz="1403" i="1" dirty="0">
                <a:solidFill>
                  <a:srgbClr val="4285F4"/>
                </a:solidFill>
                <a:latin typeface="Calibri"/>
                <a:cs typeface="Calibri"/>
              </a:rPr>
              <a:t>terribly”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in the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context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this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sentence.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26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call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this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1403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i="1" spc="-9" dirty="0">
                <a:solidFill>
                  <a:srgbClr val="4285F4"/>
                </a:solidFill>
                <a:latin typeface="Calibri"/>
                <a:cs typeface="Calibri"/>
              </a:rPr>
              <a:t>contextual </a:t>
            </a:r>
            <a:r>
              <a:rPr sz="1403" i="1" spc="-4" dirty="0">
                <a:solidFill>
                  <a:srgbClr val="4285F4"/>
                </a:solidFill>
                <a:latin typeface="Calibri"/>
                <a:cs typeface="Calibri"/>
              </a:rPr>
              <a:t>representation.</a:t>
            </a:r>
            <a:endParaRPr sz="1403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64396" y="2713925"/>
            <a:ext cx="1260930" cy="2862712"/>
            <a:chOff x="5318076" y="2211898"/>
            <a:chExt cx="1437640" cy="3263900"/>
          </a:xfrm>
        </p:grpSpPr>
        <p:sp>
          <p:nvSpPr>
            <p:cNvPr id="22" name="object 22"/>
            <p:cNvSpPr/>
            <p:nvPr/>
          </p:nvSpPr>
          <p:spPr>
            <a:xfrm>
              <a:off x="5668783" y="2211898"/>
              <a:ext cx="1086485" cy="1822450"/>
            </a:xfrm>
            <a:custGeom>
              <a:avLst/>
              <a:gdLst/>
              <a:ahLst/>
              <a:cxnLst/>
              <a:rect l="l" t="t" r="r" b="b"/>
              <a:pathLst>
                <a:path w="1086484" h="1822450">
                  <a:moveTo>
                    <a:pt x="6779" y="1726469"/>
                  </a:moveTo>
                  <a:lnTo>
                    <a:pt x="0" y="1822072"/>
                  </a:lnTo>
                  <a:lnTo>
                    <a:pt x="80549" y="1770134"/>
                  </a:lnTo>
                  <a:lnTo>
                    <a:pt x="76726" y="1767871"/>
                  </a:lnTo>
                  <a:lnTo>
                    <a:pt x="48684" y="1767871"/>
                  </a:lnTo>
                  <a:lnTo>
                    <a:pt x="24093" y="1753317"/>
                  </a:lnTo>
                  <a:lnTo>
                    <a:pt x="31369" y="1741024"/>
                  </a:lnTo>
                  <a:lnTo>
                    <a:pt x="6779" y="1726469"/>
                  </a:lnTo>
                  <a:close/>
                </a:path>
                <a:path w="1086484" h="1822450">
                  <a:moveTo>
                    <a:pt x="31369" y="1741024"/>
                  </a:moveTo>
                  <a:lnTo>
                    <a:pt x="24093" y="1753317"/>
                  </a:lnTo>
                  <a:lnTo>
                    <a:pt x="48684" y="1767871"/>
                  </a:lnTo>
                  <a:lnTo>
                    <a:pt x="55959" y="1755579"/>
                  </a:lnTo>
                  <a:lnTo>
                    <a:pt x="31369" y="1741024"/>
                  </a:lnTo>
                  <a:close/>
                </a:path>
                <a:path w="1086484" h="1822450">
                  <a:moveTo>
                    <a:pt x="55959" y="1755579"/>
                  </a:moveTo>
                  <a:lnTo>
                    <a:pt x="48684" y="1767871"/>
                  </a:lnTo>
                  <a:lnTo>
                    <a:pt x="76726" y="1767871"/>
                  </a:lnTo>
                  <a:lnTo>
                    <a:pt x="55959" y="1755579"/>
                  </a:lnTo>
                  <a:close/>
                </a:path>
                <a:path w="1086484" h="1822450">
                  <a:moveTo>
                    <a:pt x="1061882" y="0"/>
                  </a:moveTo>
                  <a:lnTo>
                    <a:pt x="31369" y="1741024"/>
                  </a:lnTo>
                  <a:lnTo>
                    <a:pt x="55959" y="1755579"/>
                  </a:lnTo>
                  <a:lnTo>
                    <a:pt x="1086472" y="14554"/>
                  </a:lnTo>
                  <a:lnTo>
                    <a:pt x="106188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2364" y="4033971"/>
              <a:ext cx="673100" cy="1427480"/>
            </a:xfrm>
            <a:custGeom>
              <a:avLst/>
              <a:gdLst/>
              <a:ahLst/>
              <a:cxnLst/>
              <a:rect l="l" t="t" r="r" b="b"/>
              <a:pathLst>
                <a:path w="673100" h="1427479">
                  <a:moveTo>
                    <a:pt x="0" y="0"/>
                  </a:moveTo>
                  <a:lnTo>
                    <a:pt x="672838" y="0"/>
                  </a:lnTo>
                  <a:lnTo>
                    <a:pt x="672838" y="1427356"/>
                  </a:lnTo>
                  <a:lnTo>
                    <a:pt x="0" y="142735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7125" y="2964808"/>
            <a:ext cx="1981621" cy="3257336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27847" rIns="0" bIns="0" rtlCol="0">
            <a:spAutoFit/>
          </a:bodyPr>
          <a:lstStyle/>
          <a:p>
            <a:pPr marL="79645" marR="242277">
              <a:lnSpc>
                <a:spcPct val="100299"/>
              </a:lnSpc>
              <a:spcBef>
                <a:spcPts val="219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These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contextual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representations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only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contain information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about the </a:t>
            </a:r>
            <a:r>
              <a:rPr sz="1403" i="1" spc="-4" dirty="0">
                <a:solidFill>
                  <a:srgbClr val="4285F4"/>
                </a:solidFill>
                <a:latin typeface="Calibri"/>
                <a:cs typeface="Calibri"/>
              </a:rPr>
              <a:t>left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context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(e.g.</a:t>
            </a:r>
            <a:r>
              <a:rPr sz="1403" spc="-3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i="1" dirty="0">
                <a:solidFill>
                  <a:srgbClr val="4285F4"/>
                </a:solidFill>
                <a:latin typeface="Calibri"/>
                <a:cs typeface="Calibri"/>
              </a:rPr>
              <a:t>“the</a:t>
            </a:r>
            <a:r>
              <a:rPr sz="1403" i="1" spc="-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i="1" spc="-4" dirty="0">
                <a:solidFill>
                  <a:srgbClr val="4285F4"/>
                </a:solidFill>
                <a:latin typeface="Calibri"/>
                <a:cs typeface="Calibri"/>
              </a:rPr>
              <a:t>movie</a:t>
            </a:r>
            <a:r>
              <a:rPr sz="1403" i="1" spc="-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i="1" dirty="0">
                <a:solidFill>
                  <a:srgbClr val="4285F4"/>
                </a:solidFill>
                <a:latin typeface="Calibri"/>
                <a:cs typeface="Calibri"/>
              </a:rPr>
              <a:t>was”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).</a:t>
            </a:r>
            <a:endParaRPr sz="1403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1316">
              <a:latin typeface="Calibri"/>
              <a:cs typeface="Calibri"/>
            </a:endParaRPr>
          </a:p>
          <a:p>
            <a:pPr marL="79645">
              <a:lnSpc>
                <a:spcPts val="1675"/>
              </a:lnSpc>
              <a:spcBef>
                <a:spcPts val="4"/>
              </a:spcBef>
            </a:pPr>
            <a:r>
              <a:rPr sz="1403" b="1" spc="-9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403" b="1" spc="-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b="1" spc="-4" dirty="0">
                <a:solidFill>
                  <a:srgbClr val="4285F4"/>
                </a:solidFill>
                <a:latin typeface="Calibri"/>
                <a:cs typeface="Calibri"/>
              </a:rPr>
              <a:t>about</a:t>
            </a:r>
            <a:r>
              <a:rPr sz="1403" b="1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b="1" i="1" spc="-4" dirty="0">
                <a:solidFill>
                  <a:srgbClr val="4285F4"/>
                </a:solidFill>
                <a:latin typeface="Calibri"/>
                <a:cs typeface="Calibri"/>
              </a:rPr>
              <a:t>right</a:t>
            </a:r>
            <a:endParaRPr sz="1403">
              <a:latin typeface="Calibri"/>
              <a:cs typeface="Calibri"/>
            </a:endParaRPr>
          </a:p>
          <a:p>
            <a:pPr marL="79645">
              <a:lnSpc>
                <a:spcPts val="1675"/>
              </a:lnSpc>
            </a:pPr>
            <a:r>
              <a:rPr sz="1403" b="1" spc="-13" dirty="0">
                <a:solidFill>
                  <a:srgbClr val="4285F4"/>
                </a:solidFill>
                <a:latin typeface="Calibri"/>
                <a:cs typeface="Calibri"/>
              </a:rPr>
              <a:t>context?</a:t>
            </a:r>
            <a:endParaRPr sz="1403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1403">
              <a:latin typeface="Calibri"/>
              <a:cs typeface="Calibri"/>
            </a:endParaRPr>
          </a:p>
          <a:p>
            <a:pPr marL="79645" marR="121417"/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In this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example,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i="1" spc="-18" dirty="0">
                <a:solidFill>
                  <a:srgbClr val="4285F4"/>
                </a:solidFill>
                <a:latin typeface="Calibri"/>
                <a:cs typeface="Calibri"/>
              </a:rPr>
              <a:t>“exciting”</a:t>
            </a:r>
            <a:r>
              <a:rPr sz="1403" i="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is in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right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4285F4"/>
                </a:solidFill>
                <a:latin typeface="Calibri"/>
                <a:cs typeface="Calibri"/>
              </a:rPr>
              <a:t>context</a:t>
            </a:r>
            <a:r>
              <a:rPr sz="1403" spc="22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403" spc="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modifies the meaning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i="1" dirty="0">
                <a:solidFill>
                  <a:srgbClr val="4285F4"/>
                </a:solidFill>
                <a:latin typeface="Calibri"/>
                <a:cs typeface="Calibri"/>
              </a:rPr>
              <a:t>“terribly”</a:t>
            </a:r>
            <a:r>
              <a:rPr sz="1403" i="1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(from</a:t>
            </a:r>
            <a:r>
              <a:rPr sz="1403" spc="-3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negative </a:t>
            </a:r>
            <a:r>
              <a:rPr sz="1403" spc="-3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positive)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60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1626654" y="896148"/>
            <a:ext cx="2415483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u="sng" spc="-3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Task:</a:t>
            </a:r>
            <a:r>
              <a:rPr sz="1579" u="sng" spc="-2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579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Sentiment</a:t>
            </a:r>
            <a:r>
              <a:rPr sz="1579" u="sng" spc="-3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579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sz="1579" dirty="0">
              <a:latin typeface="Calibri"/>
              <a:cs typeface="Calibri"/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8096A1B5-793A-439D-B006-2EEC5E35B137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Bidirectional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and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Multi-layer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RNNs:</a:t>
            </a:r>
            <a:r>
              <a:rPr lang="en-US" altLang="zh-CN" sz="3200" spc="15" dirty="0"/>
              <a:t> </a:t>
            </a:r>
            <a:r>
              <a:rPr lang="en-US" altLang="zh-CN" sz="3200" spc="-5" dirty="0"/>
              <a:t>motivation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88219" y="6263630"/>
            <a:ext cx="1477026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817057" algn="l"/>
              </a:tabLst>
            </a:pPr>
            <a:r>
              <a:rPr sz="1754" i="1" spc="-4" dirty="0">
                <a:latin typeface="Calibri"/>
                <a:cs typeface="Calibri"/>
              </a:rPr>
              <a:t>wa</a:t>
            </a:r>
            <a:r>
              <a:rPr sz="1754" i="1" dirty="0">
                <a:latin typeface="Calibri"/>
                <a:cs typeface="Calibri"/>
              </a:rPr>
              <a:t>s	</a:t>
            </a:r>
            <a:r>
              <a:rPr sz="2631" i="1" spc="-26" baseline="1388" dirty="0">
                <a:latin typeface="Calibri"/>
                <a:cs typeface="Calibri"/>
              </a:rPr>
              <a:t>t</a:t>
            </a:r>
            <a:r>
              <a:rPr sz="2631" i="1" spc="-13" baseline="1388" dirty="0">
                <a:latin typeface="Calibri"/>
                <a:cs typeface="Calibri"/>
              </a:rPr>
              <a:t>e</a:t>
            </a:r>
            <a:r>
              <a:rPr sz="2631" i="1" baseline="1388" dirty="0">
                <a:latin typeface="Calibri"/>
                <a:cs typeface="Calibri"/>
              </a:rPr>
              <a:t>rri</a:t>
            </a:r>
            <a:r>
              <a:rPr sz="2631" i="1" spc="-6" baseline="1388" dirty="0">
                <a:latin typeface="Calibri"/>
                <a:cs typeface="Calibri"/>
              </a:rPr>
              <a:t>b</a:t>
            </a:r>
            <a:r>
              <a:rPr sz="2631" i="1" baseline="1388" dirty="0">
                <a:latin typeface="Calibri"/>
                <a:cs typeface="Calibri"/>
              </a:rPr>
              <a:t>ly</a:t>
            </a:r>
            <a:endParaRPr sz="2631" baseline="13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8156" y="6255609"/>
            <a:ext cx="71512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3" dirty="0">
                <a:latin typeface="Calibri"/>
                <a:cs typeface="Calibri"/>
              </a:rPr>
              <a:t>exciting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4212" y="6255609"/>
            <a:ext cx="9523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!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8660" y="6263630"/>
            <a:ext cx="31857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t</a:t>
            </a:r>
            <a:r>
              <a:rPr sz="1754" i="1" spc="-4" dirty="0">
                <a:latin typeface="Calibri"/>
                <a:cs typeface="Calibri"/>
              </a:rPr>
              <a:t>h</a:t>
            </a:r>
            <a:r>
              <a:rPr sz="1754" i="1" dirty="0">
                <a:latin typeface="Calibri"/>
                <a:cs typeface="Calibri"/>
              </a:rPr>
              <a:t>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257" y="6263630"/>
            <a:ext cx="56920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m</a:t>
            </a:r>
            <a:r>
              <a:rPr sz="1754" i="1" spc="-13" dirty="0">
                <a:latin typeface="Calibri"/>
                <a:cs typeface="Calibri"/>
              </a:rPr>
              <a:t>o</a:t>
            </a:r>
            <a:r>
              <a:rPr sz="1754" i="1" spc="-4" dirty="0">
                <a:latin typeface="Calibri"/>
                <a:cs typeface="Calibri"/>
              </a:rPr>
              <a:t>v</a:t>
            </a:r>
            <a:r>
              <a:rPr sz="1754" i="1" dirty="0">
                <a:latin typeface="Calibri"/>
                <a:cs typeface="Calibri"/>
              </a:rPr>
              <a:t>ie</a:t>
            </a:r>
            <a:endParaRPr sz="1754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1940" y="1740065"/>
            <a:ext cx="5521827" cy="451450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2249" y="5141714"/>
            <a:ext cx="111222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13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579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2248" y="4203369"/>
            <a:ext cx="1226399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9" dirty="0">
                <a:solidFill>
                  <a:srgbClr val="175E54"/>
                </a:solidFill>
                <a:latin typeface="Calibri"/>
                <a:cs typeface="Calibri"/>
              </a:rPr>
              <a:t>Backward</a:t>
            </a:r>
            <a:r>
              <a:rPr sz="1579" spc="-48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579" spc="-4" dirty="0">
                <a:solidFill>
                  <a:srgbClr val="175E54"/>
                </a:solidFill>
                <a:latin typeface="Calibri"/>
                <a:cs typeface="Calibri"/>
              </a:rPr>
              <a:t>RNN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2249" y="2393510"/>
            <a:ext cx="1154553" cy="486973"/>
          </a:xfrm>
          <a:prstGeom prst="rect">
            <a:avLst/>
          </a:prstGeom>
        </p:spPr>
        <p:txBody>
          <a:bodyPr vert="horz" wrap="square" lIns="0" tIns="25063" rIns="0" bIns="0" rtlCol="0">
            <a:spAutoFit/>
          </a:bodyPr>
          <a:lstStyle/>
          <a:p>
            <a:pPr marL="11139" marR="4456">
              <a:lnSpc>
                <a:spcPts val="1833"/>
              </a:lnSpc>
              <a:spcBef>
                <a:spcPts val="197"/>
              </a:spcBef>
            </a:pP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Con</a:t>
            </a:r>
            <a:r>
              <a:rPr sz="1579" spc="-13" dirty="0">
                <a:solidFill>
                  <a:srgbClr val="FF30EE"/>
                </a:solidFill>
                <a:latin typeface="Calibri"/>
                <a:cs typeface="Calibri"/>
              </a:rPr>
              <a:t>c</a:t>
            </a:r>
            <a:r>
              <a:rPr sz="1579" spc="-18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t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e</a:t>
            </a:r>
            <a:r>
              <a:rPr sz="1579" spc="4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1579" spc="-18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t</a:t>
            </a:r>
            <a:r>
              <a:rPr sz="1579" dirty="0">
                <a:solidFill>
                  <a:srgbClr val="FF30EE"/>
                </a:solidFill>
                <a:latin typeface="Calibri"/>
                <a:cs typeface="Calibri"/>
              </a:rPr>
              <a:t>ed  </a:t>
            </a:r>
            <a:r>
              <a:rPr sz="1579" spc="-4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1579" spc="-22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79" spc="-18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5307" y="882539"/>
            <a:ext cx="3339460" cy="466709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7316" rIns="0" bIns="0" rtlCol="0">
            <a:spAutoFit/>
          </a:bodyPr>
          <a:lstStyle/>
          <a:p>
            <a:pPr marL="79645" marR="137569">
              <a:lnSpc>
                <a:spcPts val="1666"/>
              </a:lnSpc>
              <a:spcBef>
                <a:spcPts val="294"/>
              </a:spcBef>
            </a:pP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contextual representation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of “terribly” </a:t>
            </a:r>
            <a:r>
              <a:rPr sz="1403" spc="-307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has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both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left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 right</a:t>
            </a:r>
            <a:r>
              <a:rPr sz="140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403" spc="-9" dirty="0">
                <a:solidFill>
                  <a:srgbClr val="4285F4"/>
                </a:solidFill>
                <a:latin typeface="Calibri"/>
                <a:cs typeface="Calibri"/>
              </a:rPr>
              <a:t>context!</a:t>
            </a:r>
            <a:endParaRPr sz="140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06105" y="1383399"/>
            <a:ext cx="1012531" cy="2315232"/>
            <a:chOff x="6847816" y="694908"/>
            <a:chExt cx="1154430" cy="2639695"/>
          </a:xfrm>
        </p:grpSpPr>
        <p:sp>
          <p:nvSpPr>
            <p:cNvPr id="14" name="object 14"/>
            <p:cNvSpPr/>
            <p:nvPr/>
          </p:nvSpPr>
          <p:spPr>
            <a:xfrm>
              <a:off x="7198523" y="694908"/>
              <a:ext cx="803910" cy="262890"/>
            </a:xfrm>
            <a:custGeom>
              <a:avLst/>
              <a:gdLst/>
              <a:ahLst/>
              <a:cxnLst/>
              <a:rect l="l" t="t" r="r" b="b"/>
              <a:pathLst>
                <a:path w="803909" h="262890">
                  <a:moveTo>
                    <a:pt x="70426" y="180120"/>
                  </a:moveTo>
                  <a:lnTo>
                    <a:pt x="0" y="245129"/>
                  </a:lnTo>
                  <a:lnTo>
                    <a:pt x="94263" y="262464"/>
                  </a:lnTo>
                  <a:lnTo>
                    <a:pt x="87467" y="238988"/>
                  </a:lnTo>
                  <a:lnTo>
                    <a:pt x="72593" y="238988"/>
                  </a:lnTo>
                  <a:lnTo>
                    <a:pt x="64648" y="211541"/>
                  </a:lnTo>
                  <a:lnTo>
                    <a:pt x="78372" y="207568"/>
                  </a:lnTo>
                  <a:lnTo>
                    <a:pt x="70426" y="180120"/>
                  </a:lnTo>
                  <a:close/>
                </a:path>
                <a:path w="803909" h="262890">
                  <a:moveTo>
                    <a:pt x="78372" y="207568"/>
                  </a:moveTo>
                  <a:lnTo>
                    <a:pt x="64648" y="211541"/>
                  </a:lnTo>
                  <a:lnTo>
                    <a:pt x="72593" y="238988"/>
                  </a:lnTo>
                  <a:lnTo>
                    <a:pt x="86317" y="235015"/>
                  </a:lnTo>
                  <a:lnTo>
                    <a:pt x="78372" y="207568"/>
                  </a:lnTo>
                  <a:close/>
                </a:path>
                <a:path w="803909" h="262890">
                  <a:moveTo>
                    <a:pt x="86317" y="235015"/>
                  </a:moveTo>
                  <a:lnTo>
                    <a:pt x="72593" y="238988"/>
                  </a:lnTo>
                  <a:lnTo>
                    <a:pt x="87467" y="238988"/>
                  </a:lnTo>
                  <a:lnTo>
                    <a:pt x="86317" y="235015"/>
                  </a:lnTo>
                  <a:close/>
                </a:path>
                <a:path w="803909" h="262890">
                  <a:moveTo>
                    <a:pt x="795434" y="0"/>
                  </a:moveTo>
                  <a:lnTo>
                    <a:pt x="78372" y="207568"/>
                  </a:lnTo>
                  <a:lnTo>
                    <a:pt x="86317" y="235015"/>
                  </a:lnTo>
                  <a:lnTo>
                    <a:pt x="803380" y="27447"/>
                  </a:lnTo>
                  <a:lnTo>
                    <a:pt x="79543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62104" y="940037"/>
              <a:ext cx="673100" cy="2379980"/>
            </a:xfrm>
            <a:custGeom>
              <a:avLst/>
              <a:gdLst/>
              <a:ahLst/>
              <a:cxnLst/>
              <a:rect l="l" t="t" r="r" b="b"/>
              <a:pathLst>
                <a:path w="673100" h="2379979">
                  <a:moveTo>
                    <a:pt x="0" y="0"/>
                  </a:moveTo>
                  <a:lnTo>
                    <a:pt x="672838" y="0"/>
                  </a:lnTo>
                  <a:lnTo>
                    <a:pt x="672838" y="2379959"/>
                  </a:lnTo>
                  <a:lnTo>
                    <a:pt x="0" y="237995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61</a:t>
            </a:fld>
            <a:endParaRPr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05E89B0B-FE36-44EE-84DE-57377AC15E56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Bidirectional</a:t>
            </a:r>
            <a:r>
              <a:rPr lang="en-US" altLang="zh-CN" sz="3200" spc="-30" dirty="0"/>
              <a:t> </a:t>
            </a:r>
            <a:r>
              <a:rPr lang="en-US" altLang="zh-CN" sz="3200" spc="-5" dirty="0"/>
              <a:t>RNNs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0596" y="3198719"/>
            <a:ext cx="3119549" cy="12583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6216" y="3262349"/>
            <a:ext cx="2294068" cy="109872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93005">
              <a:spcBef>
                <a:spcPts val="88"/>
              </a:spcBef>
            </a:pPr>
            <a:r>
              <a:rPr sz="1579" spc="-13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579" spc="-4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579">
              <a:latin typeface="Calibri"/>
              <a:cs typeface="Calibri"/>
            </a:endParaRPr>
          </a:p>
          <a:p>
            <a:pPr marL="11139" marR="4456" indent="1067689">
              <a:lnSpc>
                <a:spcPct val="185600"/>
              </a:lnSpc>
            </a:pPr>
            <a:r>
              <a:rPr sz="1579" spc="-9" dirty="0">
                <a:solidFill>
                  <a:srgbClr val="175E54"/>
                </a:solidFill>
                <a:latin typeface="Calibri"/>
                <a:cs typeface="Calibri"/>
              </a:rPr>
              <a:t>Backward</a:t>
            </a:r>
            <a:r>
              <a:rPr sz="1579" spc="-57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579" spc="-4" dirty="0">
                <a:solidFill>
                  <a:srgbClr val="175E54"/>
                </a:solidFill>
                <a:latin typeface="Calibri"/>
                <a:cs typeface="Calibri"/>
              </a:rPr>
              <a:t>RNN </a:t>
            </a:r>
            <a:r>
              <a:rPr sz="1579" spc="-346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FF30EE"/>
                </a:solidFill>
                <a:latin typeface="Calibri"/>
                <a:cs typeface="Calibri"/>
              </a:rPr>
              <a:t>Concatenated </a:t>
            </a:r>
            <a:r>
              <a:rPr sz="1579" spc="-4" dirty="0">
                <a:solidFill>
                  <a:srgbClr val="FF30EE"/>
                </a:solidFill>
                <a:latin typeface="Calibri"/>
                <a:cs typeface="Calibri"/>
              </a:rPr>
              <a:t>hidden </a:t>
            </a:r>
            <a:r>
              <a:rPr sz="1579" spc="-18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8623" y="1597833"/>
            <a:ext cx="4207742" cy="1314677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6151" rIns="0" bIns="0" rtlCol="0">
            <a:spAutoFit/>
          </a:bodyPr>
          <a:lstStyle/>
          <a:p>
            <a:pPr marL="80202" marR="321365">
              <a:lnSpc>
                <a:spcPct val="100600"/>
              </a:lnSpc>
              <a:spcBef>
                <a:spcPts val="127"/>
              </a:spcBef>
            </a:pP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This is a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general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notation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mean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22" dirty="0">
                <a:solidFill>
                  <a:srgbClr val="4285F4"/>
                </a:solidFill>
                <a:latin typeface="Calibri"/>
                <a:cs typeface="Calibri"/>
              </a:rPr>
              <a:t>“compute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one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forward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step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of the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RNN”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–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it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could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be a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simple RNN or </a:t>
            </a:r>
            <a:r>
              <a:rPr sz="2105" spc="-46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LSTM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computation.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55635" y="2962558"/>
            <a:ext cx="1330549" cy="631022"/>
            <a:chOff x="5536116" y="2495374"/>
            <a:chExt cx="1517015" cy="719455"/>
          </a:xfrm>
        </p:grpSpPr>
        <p:sp>
          <p:nvSpPr>
            <p:cNvPr id="8" name="object 8"/>
            <p:cNvSpPr/>
            <p:nvPr/>
          </p:nvSpPr>
          <p:spPr>
            <a:xfrm>
              <a:off x="6071264" y="2495374"/>
              <a:ext cx="981710" cy="325120"/>
            </a:xfrm>
            <a:custGeom>
              <a:avLst/>
              <a:gdLst/>
              <a:ahLst/>
              <a:cxnLst/>
              <a:rect l="l" t="t" r="r" b="b"/>
              <a:pathLst>
                <a:path w="981709" h="325119">
                  <a:moveTo>
                    <a:pt x="69707" y="242517"/>
                  </a:moveTo>
                  <a:lnTo>
                    <a:pt x="0" y="308296"/>
                  </a:lnTo>
                  <a:lnTo>
                    <a:pt x="94447" y="324595"/>
                  </a:lnTo>
                  <a:lnTo>
                    <a:pt x="87443" y="301359"/>
                  </a:lnTo>
                  <a:lnTo>
                    <a:pt x="72520" y="301359"/>
                  </a:lnTo>
                  <a:lnTo>
                    <a:pt x="64273" y="274001"/>
                  </a:lnTo>
                  <a:lnTo>
                    <a:pt x="77954" y="269877"/>
                  </a:lnTo>
                  <a:lnTo>
                    <a:pt x="69707" y="242517"/>
                  </a:lnTo>
                  <a:close/>
                </a:path>
                <a:path w="981709" h="325119">
                  <a:moveTo>
                    <a:pt x="77954" y="269877"/>
                  </a:moveTo>
                  <a:lnTo>
                    <a:pt x="64273" y="274001"/>
                  </a:lnTo>
                  <a:lnTo>
                    <a:pt x="72520" y="301359"/>
                  </a:lnTo>
                  <a:lnTo>
                    <a:pt x="86200" y="297236"/>
                  </a:lnTo>
                  <a:lnTo>
                    <a:pt x="77954" y="269877"/>
                  </a:lnTo>
                  <a:close/>
                </a:path>
                <a:path w="981709" h="325119">
                  <a:moveTo>
                    <a:pt x="86200" y="297236"/>
                  </a:moveTo>
                  <a:lnTo>
                    <a:pt x="72520" y="301359"/>
                  </a:lnTo>
                  <a:lnTo>
                    <a:pt x="87443" y="301359"/>
                  </a:lnTo>
                  <a:lnTo>
                    <a:pt x="86200" y="297236"/>
                  </a:lnTo>
                  <a:close/>
                </a:path>
                <a:path w="981709" h="325119">
                  <a:moveTo>
                    <a:pt x="973324" y="0"/>
                  </a:moveTo>
                  <a:lnTo>
                    <a:pt x="77954" y="269877"/>
                  </a:lnTo>
                  <a:lnTo>
                    <a:pt x="86200" y="297236"/>
                  </a:lnTo>
                  <a:lnTo>
                    <a:pt x="981570" y="27359"/>
                  </a:lnTo>
                  <a:lnTo>
                    <a:pt x="97332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50404" y="2803671"/>
              <a:ext cx="1042035" cy="396875"/>
            </a:xfrm>
            <a:custGeom>
              <a:avLst/>
              <a:gdLst/>
              <a:ahLst/>
              <a:cxnLst/>
              <a:rect l="l" t="t" r="r" b="b"/>
              <a:pathLst>
                <a:path w="1042034" h="396875">
                  <a:moveTo>
                    <a:pt x="0" y="0"/>
                  </a:moveTo>
                  <a:lnTo>
                    <a:pt x="1041720" y="0"/>
                  </a:lnTo>
                  <a:lnTo>
                    <a:pt x="1041720" y="396729"/>
                  </a:lnTo>
                  <a:lnTo>
                    <a:pt x="0" y="39672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10845" y="5228544"/>
            <a:ext cx="3737677" cy="1314116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5595" rIns="0" bIns="0" rtlCol="0">
            <a:spAutoFit/>
          </a:bodyPr>
          <a:lstStyle/>
          <a:p>
            <a:pPr marL="80202" marR="412705" algn="just">
              <a:lnSpc>
                <a:spcPct val="100600"/>
              </a:lnSpc>
              <a:spcBef>
                <a:spcPts val="123"/>
              </a:spcBef>
            </a:pPr>
            <a:r>
              <a:rPr sz="2105" spc="-39" dirty="0">
                <a:solidFill>
                  <a:srgbClr val="4285F4"/>
                </a:solidFill>
                <a:latin typeface="Calibri"/>
                <a:cs typeface="Calibri"/>
              </a:rPr>
              <a:t>We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regard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as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“the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hidden </a:t>
            </a:r>
            <a:r>
              <a:rPr sz="2105" spc="-4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state”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bidirectional RNN.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 This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pass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on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to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105" spc="-4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next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network.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66091" y="4090581"/>
            <a:ext cx="624896" cy="1143414"/>
            <a:chOff x="4635924" y="3781481"/>
            <a:chExt cx="712470" cy="1303655"/>
          </a:xfrm>
        </p:grpSpPr>
        <p:sp>
          <p:nvSpPr>
            <p:cNvPr id="12" name="object 12"/>
            <p:cNvSpPr/>
            <p:nvPr/>
          </p:nvSpPr>
          <p:spPr>
            <a:xfrm>
              <a:off x="4959187" y="4259234"/>
              <a:ext cx="389255" cy="826135"/>
            </a:xfrm>
            <a:custGeom>
              <a:avLst/>
              <a:gdLst/>
              <a:ahLst/>
              <a:cxnLst/>
              <a:rect l="l" t="t" r="r" b="b"/>
              <a:pathLst>
                <a:path w="389254" h="826135">
                  <a:moveTo>
                    <a:pt x="52026" y="72124"/>
                  </a:moveTo>
                  <a:lnTo>
                    <a:pt x="26012" y="83950"/>
                  </a:lnTo>
                  <a:lnTo>
                    <a:pt x="363193" y="825601"/>
                  </a:lnTo>
                  <a:lnTo>
                    <a:pt x="389206" y="813775"/>
                  </a:lnTo>
                  <a:lnTo>
                    <a:pt x="52026" y="72124"/>
                  </a:lnTo>
                  <a:close/>
                </a:path>
                <a:path w="389254" h="826135">
                  <a:moveTo>
                    <a:pt x="3540" y="0"/>
                  </a:moveTo>
                  <a:lnTo>
                    <a:pt x="0" y="95777"/>
                  </a:lnTo>
                  <a:lnTo>
                    <a:pt x="26012" y="83950"/>
                  </a:lnTo>
                  <a:lnTo>
                    <a:pt x="20099" y="70943"/>
                  </a:lnTo>
                  <a:lnTo>
                    <a:pt x="46112" y="59117"/>
                  </a:lnTo>
                  <a:lnTo>
                    <a:pt x="76579" y="59117"/>
                  </a:lnTo>
                  <a:lnTo>
                    <a:pt x="3540" y="0"/>
                  </a:lnTo>
                  <a:close/>
                </a:path>
                <a:path w="389254" h="826135">
                  <a:moveTo>
                    <a:pt x="46112" y="59117"/>
                  </a:moveTo>
                  <a:lnTo>
                    <a:pt x="20099" y="70943"/>
                  </a:lnTo>
                  <a:lnTo>
                    <a:pt x="26012" y="83950"/>
                  </a:lnTo>
                  <a:lnTo>
                    <a:pt x="52026" y="72124"/>
                  </a:lnTo>
                  <a:lnTo>
                    <a:pt x="46112" y="59117"/>
                  </a:lnTo>
                  <a:close/>
                </a:path>
                <a:path w="389254" h="826135">
                  <a:moveTo>
                    <a:pt x="76579" y="59117"/>
                  </a:moveTo>
                  <a:lnTo>
                    <a:pt x="46112" y="59117"/>
                  </a:lnTo>
                  <a:lnTo>
                    <a:pt x="52026" y="72124"/>
                  </a:lnTo>
                  <a:lnTo>
                    <a:pt x="78038" y="60298"/>
                  </a:lnTo>
                  <a:lnTo>
                    <a:pt x="76579" y="59117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50211" y="3795769"/>
              <a:ext cx="625475" cy="463550"/>
            </a:xfrm>
            <a:custGeom>
              <a:avLst/>
              <a:gdLst/>
              <a:ahLst/>
              <a:cxnLst/>
              <a:rect l="l" t="t" r="r" b="b"/>
              <a:pathLst>
                <a:path w="625475" h="463550">
                  <a:moveTo>
                    <a:pt x="0" y="0"/>
                  </a:moveTo>
                  <a:lnTo>
                    <a:pt x="625031" y="0"/>
                  </a:lnTo>
                  <a:lnTo>
                    <a:pt x="625031" y="463464"/>
                  </a:lnTo>
                  <a:lnTo>
                    <a:pt x="0" y="4634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7432541" y="3263805"/>
            <a:ext cx="243943" cy="771373"/>
          </a:xfrm>
          <a:custGeom>
            <a:avLst/>
            <a:gdLst/>
            <a:ahLst/>
            <a:cxnLst/>
            <a:rect l="l" t="t" r="r" b="b"/>
            <a:pathLst>
              <a:path w="278129" h="879475">
                <a:moveTo>
                  <a:pt x="0" y="0"/>
                </a:moveTo>
                <a:lnTo>
                  <a:pt x="54064" y="6367"/>
                </a:lnTo>
                <a:lnTo>
                  <a:pt x="98215" y="23730"/>
                </a:lnTo>
                <a:lnTo>
                  <a:pt x="127981" y="49484"/>
                </a:lnTo>
                <a:lnTo>
                  <a:pt x="138897" y="81021"/>
                </a:lnTo>
                <a:lnTo>
                  <a:pt x="138897" y="358407"/>
                </a:lnTo>
                <a:lnTo>
                  <a:pt x="149812" y="389944"/>
                </a:lnTo>
                <a:lnTo>
                  <a:pt x="179578" y="415698"/>
                </a:lnTo>
                <a:lnTo>
                  <a:pt x="223729" y="433061"/>
                </a:lnTo>
                <a:lnTo>
                  <a:pt x="277794" y="439429"/>
                </a:lnTo>
                <a:lnTo>
                  <a:pt x="223729" y="445796"/>
                </a:lnTo>
                <a:lnTo>
                  <a:pt x="179578" y="463159"/>
                </a:lnTo>
                <a:lnTo>
                  <a:pt x="149812" y="488913"/>
                </a:lnTo>
                <a:lnTo>
                  <a:pt x="138897" y="520450"/>
                </a:lnTo>
                <a:lnTo>
                  <a:pt x="138897" y="797836"/>
                </a:lnTo>
                <a:lnTo>
                  <a:pt x="127981" y="829373"/>
                </a:lnTo>
                <a:lnTo>
                  <a:pt x="98215" y="855127"/>
                </a:lnTo>
                <a:lnTo>
                  <a:pt x="54064" y="872490"/>
                </a:lnTo>
                <a:lnTo>
                  <a:pt x="0" y="878858"/>
                </a:lnTo>
              </a:path>
            </a:pathLst>
          </a:custGeom>
          <a:ln w="1905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45250" y="3265023"/>
            <a:ext cx="1404066" cy="734109"/>
          </a:xfrm>
          <a:prstGeom prst="rect">
            <a:avLst/>
          </a:prstGeom>
        </p:spPr>
        <p:txBody>
          <a:bodyPr vert="horz" wrap="square" lIns="0" tIns="12253" rIns="0" bIns="0" rtlCol="0">
            <a:spAutoFit/>
          </a:bodyPr>
          <a:lstStyle/>
          <a:p>
            <a:pPr marL="11139" marR="4456">
              <a:lnSpc>
                <a:spcPct val="99400"/>
              </a:lnSpc>
              <a:spcBef>
                <a:spcPts val="96"/>
              </a:spcBef>
            </a:pPr>
            <a:r>
              <a:rPr sz="1579" spc="-18" dirty="0">
                <a:solidFill>
                  <a:srgbClr val="4285F4"/>
                </a:solidFill>
                <a:latin typeface="Calibri"/>
                <a:cs typeface="Calibri"/>
              </a:rPr>
              <a:t>Generally, </a:t>
            </a:r>
            <a:r>
              <a:rPr sz="1579" spc="-4" dirty="0">
                <a:solidFill>
                  <a:srgbClr val="4285F4"/>
                </a:solidFill>
                <a:latin typeface="Calibri"/>
                <a:cs typeface="Calibri"/>
              </a:rPr>
              <a:t>these </a:t>
            </a:r>
            <a:r>
              <a:rPr sz="157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4285F4"/>
                </a:solidFill>
                <a:latin typeface="Calibri"/>
                <a:cs typeface="Calibri"/>
              </a:rPr>
              <a:t>two </a:t>
            </a:r>
            <a:r>
              <a:rPr sz="1579" spc="-4" dirty="0">
                <a:solidFill>
                  <a:srgbClr val="4285F4"/>
                </a:solidFill>
                <a:latin typeface="Calibri"/>
                <a:cs typeface="Calibri"/>
              </a:rPr>
              <a:t>RNNs </a:t>
            </a:r>
            <a:r>
              <a:rPr sz="1579" spc="-13" dirty="0">
                <a:solidFill>
                  <a:srgbClr val="4285F4"/>
                </a:solidFill>
                <a:latin typeface="Calibri"/>
                <a:cs typeface="Calibri"/>
              </a:rPr>
              <a:t>have </a:t>
            </a:r>
            <a:r>
              <a:rPr sz="1579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79" spc="-13" dirty="0">
                <a:solidFill>
                  <a:srgbClr val="4285F4"/>
                </a:solidFill>
                <a:latin typeface="Calibri"/>
                <a:cs typeface="Calibri"/>
              </a:rPr>
              <a:t>separate</a:t>
            </a:r>
            <a:r>
              <a:rPr sz="1579" spc="-3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579" spc="-9" dirty="0">
                <a:solidFill>
                  <a:srgbClr val="4285F4"/>
                </a:solidFill>
                <a:latin typeface="Calibri"/>
                <a:cs typeface="Calibri"/>
              </a:rPr>
              <a:t>weights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1679" y="1839236"/>
            <a:ext cx="132497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dirty="0">
                <a:latin typeface="Calibri"/>
                <a:cs typeface="Calibri"/>
              </a:rPr>
              <a:t>On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timestep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i="1" dirty="0">
                <a:latin typeface="Calibri"/>
                <a:cs typeface="Calibri"/>
              </a:rPr>
              <a:t>t</a:t>
            </a:r>
            <a:r>
              <a:rPr sz="1754" dirty="0">
                <a:latin typeface="Calibri"/>
                <a:cs typeface="Calibri"/>
              </a:rPr>
              <a:t>: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623F54F6-DDC3-43CA-8518-2AA6E785A1C0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Bidirectional</a:t>
            </a:r>
            <a:r>
              <a:rPr lang="en-US" altLang="zh-CN" sz="3200" spc="-30" dirty="0"/>
              <a:t> </a:t>
            </a:r>
            <a:r>
              <a:rPr lang="en-US" altLang="zh-CN" sz="3200" spc="-5" dirty="0"/>
              <a:t>RNNs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74160" y="4119604"/>
            <a:ext cx="67112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8" dirty="0">
                <a:latin typeface="Calibri"/>
                <a:cs typeface="Calibri"/>
              </a:rPr>
              <a:t>t</a:t>
            </a:r>
            <a:r>
              <a:rPr sz="1754" i="1" spc="-9" dirty="0">
                <a:latin typeface="Calibri"/>
                <a:cs typeface="Calibri"/>
              </a:rPr>
              <a:t>e</a:t>
            </a:r>
            <a:r>
              <a:rPr sz="1754" i="1" dirty="0">
                <a:latin typeface="Calibri"/>
                <a:cs typeface="Calibri"/>
              </a:rPr>
              <a:t>rri</a:t>
            </a:r>
            <a:r>
              <a:rPr sz="1754" i="1" spc="-4" dirty="0">
                <a:latin typeface="Calibri"/>
                <a:cs typeface="Calibri"/>
              </a:rPr>
              <a:t>b</a:t>
            </a:r>
            <a:r>
              <a:rPr sz="1754" i="1" dirty="0">
                <a:latin typeface="Calibri"/>
                <a:cs typeface="Calibri"/>
              </a:rPr>
              <a:t>ly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8388" y="4119604"/>
            <a:ext cx="71512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3" dirty="0">
                <a:latin typeface="Calibri"/>
                <a:cs typeface="Calibri"/>
              </a:rPr>
              <a:t>exciting</a:t>
            </a:r>
            <a:endParaRPr sz="1754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981" y="2688677"/>
            <a:ext cx="5012751" cy="1430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70473" y="4119604"/>
            <a:ext cx="9523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!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63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758892" y="4127624"/>
            <a:ext cx="31857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t</a:t>
            </a:r>
            <a:r>
              <a:rPr sz="1754" i="1" spc="-4" dirty="0">
                <a:latin typeface="Calibri"/>
                <a:cs typeface="Calibri"/>
              </a:rPr>
              <a:t>h</a:t>
            </a:r>
            <a:r>
              <a:rPr sz="1754" i="1" dirty="0">
                <a:latin typeface="Calibri"/>
                <a:cs typeface="Calibri"/>
              </a:rPr>
              <a:t>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5641" y="4127624"/>
            <a:ext cx="138512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1013664" algn="l"/>
              </a:tabLst>
            </a:pPr>
            <a:r>
              <a:rPr sz="1754" i="1" spc="4" dirty="0">
                <a:latin typeface="Calibri"/>
                <a:cs typeface="Calibri"/>
              </a:rPr>
              <a:t>m</a:t>
            </a:r>
            <a:r>
              <a:rPr sz="1754" i="1" spc="-13" dirty="0">
                <a:latin typeface="Calibri"/>
                <a:cs typeface="Calibri"/>
              </a:rPr>
              <a:t>o</a:t>
            </a:r>
            <a:r>
              <a:rPr sz="1754" i="1" spc="-4" dirty="0">
                <a:latin typeface="Calibri"/>
                <a:cs typeface="Calibri"/>
              </a:rPr>
              <a:t>v</a:t>
            </a:r>
            <a:r>
              <a:rPr sz="1754" i="1" dirty="0">
                <a:latin typeface="Calibri"/>
                <a:cs typeface="Calibri"/>
              </a:rPr>
              <a:t>ie	</a:t>
            </a:r>
            <a:r>
              <a:rPr sz="1754" i="1" spc="-4" dirty="0">
                <a:latin typeface="Calibri"/>
                <a:cs typeface="Calibri"/>
              </a:rPr>
              <a:t>wa</a:t>
            </a:r>
            <a:r>
              <a:rPr sz="1754" i="1" dirty="0">
                <a:latin typeface="Calibri"/>
                <a:cs typeface="Calibri"/>
              </a:rPr>
              <a:t>s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3861" y="5040627"/>
            <a:ext cx="5732108" cy="989238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7265" rIns="0" bIns="0" rtlCol="0">
            <a:spAutoFit/>
          </a:bodyPr>
          <a:lstStyle/>
          <a:p>
            <a:pPr marL="181568" marR="173214" indent="-2228" algn="ctr">
              <a:lnSpc>
                <a:spcPct val="100400"/>
              </a:lnSpc>
              <a:spcBef>
                <a:spcPts val="136"/>
              </a:spcBef>
            </a:pP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two-way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arrows indicate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bidirectionality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and </a:t>
            </a:r>
            <a:r>
              <a:rPr sz="2105" spc="4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the depicted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hidden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states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are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assumed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to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be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105" spc="-4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concatenated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forwards+backwards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EE165C2-AC96-4450-9CD4-289E5570C07B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Bidirectional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RNNs: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simplified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diagram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5415" y="1783986"/>
            <a:ext cx="9321080" cy="357100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marR="147037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Note: bidirectional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RNNs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only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applicable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if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you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have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access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entire</a:t>
            </a:r>
            <a:r>
              <a:rPr sz="2105" spc="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input </a:t>
            </a:r>
            <a:r>
              <a:rPr sz="2105" spc="-4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sequence</a:t>
            </a:r>
            <a:endParaRPr sz="2105" dirty="0">
              <a:latin typeface="Calibri"/>
              <a:cs typeface="Calibri"/>
            </a:endParaRPr>
          </a:p>
          <a:p>
            <a:pPr marL="612097" marR="4456" lvl="1" indent="-200505">
              <a:lnSpc>
                <a:spcPct val="100800"/>
              </a:lnSpc>
              <a:spcBef>
                <a:spcPts val="526"/>
              </a:spcBef>
              <a:buClr>
                <a:srgbClr val="007C92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dirty="0">
                <a:latin typeface="Calibri"/>
                <a:cs typeface="Calibri"/>
              </a:rPr>
              <a:t>They are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b="1" spc="-4" dirty="0">
                <a:latin typeface="Calibri"/>
                <a:cs typeface="Calibri"/>
              </a:rPr>
              <a:t>not</a:t>
            </a:r>
            <a:r>
              <a:rPr sz="2105" b="1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applicable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 Language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Modeling,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because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</a:t>
            </a:r>
            <a:r>
              <a:rPr sz="2105" dirty="0">
                <a:latin typeface="Calibri"/>
                <a:cs typeface="Calibri"/>
              </a:rPr>
              <a:t> LM</a:t>
            </a:r>
            <a:r>
              <a:rPr sz="2105" spc="-4" dirty="0">
                <a:latin typeface="Calibri"/>
                <a:cs typeface="Calibri"/>
              </a:rPr>
              <a:t> you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only </a:t>
            </a:r>
            <a:r>
              <a:rPr sz="2105" spc="-4" dirty="0">
                <a:latin typeface="Calibri"/>
                <a:cs typeface="Calibri"/>
              </a:rPr>
              <a:t>have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left </a:t>
            </a:r>
            <a:r>
              <a:rPr sz="2105" spc="-460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context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available.</a:t>
            </a:r>
            <a:endParaRPr sz="2105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007C92"/>
              </a:buClr>
              <a:buFont typeface="Times New Roman"/>
              <a:buChar char="•"/>
            </a:pPr>
            <a:endParaRPr sz="2894" dirty="0">
              <a:latin typeface="Calibri"/>
              <a:cs typeface="Calibri"/>
            </a:endParaRPr>
          </a:p>
          <a:p>
            <a:pPr marL="311340" marR="41772" indent="-300758">
              <a:spcBef>
                <a:spcPts val="4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If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you</a:t>
            </a:r>
            <a:r>
              <a:rPr sz="2105" dirty="0">
                <a:latin typeface="Calibri"/>
                <a:cs typeface="Calibri"/>
              </a:rPr>
              <a:t> do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have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entire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input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sequence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(e.g.,</a:t>
            </a:r>
            <a:r>
              <a:rPr sz="2105" dirty="0">
                <a:latin typeface="Calibri"/>
                <a:cs typeface="Calibri"/>
              </a:rPr>
              <a:t> any </a:t>
            </a:r>
            <a:r>
              <a:rPr sz="2105" spc="-4" dirty="0">
                <a:latin typeface="Calibri"/>
                <a:cs typeface="Calibri"/>
              </a:rPr>
              <a:t>kind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encoding),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bidirectionality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is </a:t>
            </a:r>
            <a:r>
              <a:rPr sz="2105" spc="-4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powerful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(you should </a:t>
            </a:r>
            <a:r>
              <a:rPr sz="2105" dirty="0">
                <a:latin typeface="Calibri"/>
                <a:cs typeface="Calibri"/>
              </a:rPr>
              <a:t>use </a:t>
            </a:r>
            <a:r>
              <a:rPr sz="2105" spc="-4" dirty="0">
                <a:latin typeface="Calibri"/>
                <a:cs typeface="Calibri"/>
              </a:rPr>
              <a:t>it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by</a:t>
            </a:r>
            <a:r>
              <a:rPr sz="2105" spc="-4" dirty="0">
                <a:latin typeface="Calibri"/>
                <a:cs typeface="Calibri"/>
              </a:rPr>
              <a:t> default).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26"/>
              </a:spcBef>
              <a:buClr>
                <a:srgbClr val="8C1515"/>
              </a:buClr>
              <a:buFont typeface="Times New Roman"/>
              <a:buChar char="•"/>
            </a:pPr>
            <a:endParaRPr sz="2982" dirty="0">
              <a:latin typeface="Calibri"/>
              <a:cs typeface="Calibri"/>
            </a:endParaRPr>
          </a:p>
          <a:p>
            <a:pPr marL="311340" marR="40101" indent="-300758">
              <a:lnSpc>
                <a:spcPts val="2465"/>
              </a:lnSpc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For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example,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BERT</a:t>
            </a:r>
            <a:r>
              <a:rPr sz="2105" spc="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</a:t>
            </a:r>
            <a:r>
              <a:rPr sz="2105" b="1" spc="-4" dirty="0">
                <a:latin typeface="Calibri"/>
                <a:cs typeface="Calibri"/>
              </a:rPr>
              <a:t>Bidirectional</a:t>
            </a:r>
            <a:r>
              <a:rPr sz="2105" b="1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Encoder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Representations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from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Transformers)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powerful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pretrained </a:t>
            </a:r>
            <a:r>
              <a:rPr sz="2105" spc="-4" dirty="0">
                <a:latin typeface="Calibri"/>
                <a:cs typeface="Calibri"/>
              </a:rPr>
              <a:t>contextual representation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system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built on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bidirectionality</a:t>
            </a:r>
            <a:r>
              <a:rPr sz="2105" spc="-4" dirty="0">
                <a:latin typeface="Calibri"/>
                <a:cs typeface="Calibri"/>
              </a:rPr>
              <a:t>.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8F72DB3-82B8-4116-BD4A-60F5AF5FE029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Bidirectional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RNNs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83986"/>
            <a:ext cx="8786410" cy="144202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897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RNNs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already “deep”</a:t>
            </a:r>
            <a:r>
              <a:rPr sz="2105" spc="-4" dirty="0">
                <a:latin typeface="Calibri"/>
                <a:cs typeface="Calibri"/>
              </a:rPr>
              <a:t> on one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dimension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(they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unroll </a:t>
            </a:r>
            <a:r>
              <a:rPr sz="2105" dirty="0">
                <a:latin typeface="Calibri"/>
                <a:cs typeface="Calibri"/>
              </a:rPr>
              <a:t>over</a:t>
            </a:r>
            <a:r>
              <a:rPr sz="2105" spc="-4" dirty="0">
                <a:latin typeface="Calibri"/>
                <a:cs typeface="Calibri"/>
              </a:rPr>
              <a:t> many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timesteps)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8C1515"/>
              </a:buClr>
              <a:buFont typeface="Times New Roman"/>
              <a:buChar char="•"/>
            </a:pPr>
            <a:endParaRPr sz="3026" dirty="0">
              <a:latin typeface="Calibri"/>
              <a:cs typeface="Calibri"/>
            </a:endParaRPr>
          </a:p>
          <a:p>
            <a:pPr marL="311340" marR="2331428" indent="-300758">
              <a:lnSpc>
                <a:spcPts val="2465"/>
              </a:lnSpc>
              <a:spcBef>
                <a:spcPts val="4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We </a:t>
            </a:r>
            <a:r>
              <a:rPr sz="2105" spc="-4" dirty="0">
                <a:latin typeface="Calibri"/>
                <a:cs typeface="Calibri"/>
              </a:rPr>
              <a:t>can also make </a:t>
            </a:r>
            <a:r>
              <a:rPr sz="2105" dirty="0">
                <a:latin typeface="Calibri"/>
                <a:cs typeface="Calibri"/>
              </a:rPr>
              <a:t>them “deep” </a:t>
            </a:r>
            <a:r>
              <a:rPr sz="2105" spc="-4" dirty="0">
                <a:latin typeface="Calibri"/>
                <a:cs typeface="Calibri"/>
              </a:rPr>
              <a:t>in another dimension </a:t>
            </a:r>
            <a:r>
              <a:rPr sz="2105" dirty="0">
                <a:latin typeface="Calibri"/>
                <a:cs typeface="Calibri"/>
              </a:rPr>
              <a:t>by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applying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multiple RNNs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–</a:t>
            </a:r>
            <a:r>
              <a:rPr sz="2105" spc="-4" dirty="0">
                <a:latin typeface="Calibri"/>
                <a:cs typeface="Calibri"/>
              </a:rPr>
              <a:t> this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4" dirty="0">
                <a:latin typeface="Calibri"/>
                <a:cs typeface="Calibri"/>
              </a:rPr>
              <a:t> multi-layer RNN.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414" y="3599191"/>
            <a:ext cx="9508215" cy="1087239"/>
          </a:xfrm>
          <a:prstGeom prst="rect">
            <a:avLst/>
          </a:prstGeom>
        </p:spPr>
        <p:txBody>
          <a:bodyPr vert="horz" wrap="square" lIns="0" tIns="67391" rIns="0" bIns="0" rtlCol="0">
            <a:spAutoFit/>
          </a:bodyPr>
          <a:lstStyle/>
          <a:p>
            <a:pPr marL="311897" indent="-300758">
              <a:spcBef>
                <a:spcPts val="531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This</a:t>
            </a:r>
            <a:r>
              <a:rPr sz="2105" spc="-4" dirty="0">
                <a:latin typeface="Calibri"/>
                <a:cs typeface="Calibri"/>
              </a:rPr>
              <a:t> allows the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network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 compute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more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complex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representations</a:t>
            </a:r>
            <a:endParaRPr sz="2105">
              <a:latin typeface="Calibri"/>
              <a:cs typeface="Calibri"/>
            </a:endParaRPr>
          </a:p>
          <a:p>
            <a:pPr marL="612097" marR="4456" lvl="1" indent="-200505">
              <a:lnSpc>
                <a:spcPct val="100800"/>
              </a:lnSpc>
              <a:spcBef>
                <a:spcPts val="421"/>
              </a:spcBef>
              <a:buClr>
                <a:srgbClr val="007C92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lower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should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compute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lower-level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features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higher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should </a:t>
            </a:r>
            <a:r>
              <a:rPr sz="2105" spc="-460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compute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higher-level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features</a:t>
            </a:r>
            <a:r>
              <a:rPr sz="2105" dirty="0">
                <a:latin typeface="Calibri"/>
                <a:cs typeface="Calibri"/>
              </a:rPr>
              <a:t>.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415" y="5125674"/>
            <a:ext cx="5396268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897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Multi-layer RNNs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also called </a:t>
            </a:r>
            <a:r>
              <a:rPr sz="2105" i="1" spc="-4" dirty="0">
                <a:solidFill>
                  <a:srgbClr val="FF30EE"/>
                </a:solidFill>
                <a:latin typeface="Calibri"/>
                <a:cs typeface="Calibri"/>
              </a:rPr>
              <a:t>stacked</a:t>
            </a:r>
            <a:r>
              <a:rPr sz="2105" i="1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i="1" spc="-4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105" spc="-4" dirty="0">
                <a:latin typeface="Calibri"/>
                <a:cs typeface="Calibri"/>
              </a:rPr>
              <a:t>.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78618" y="4717098"/>
            <a:ext cx="1670844" cy="1604010"/>
            <a:chOff x="8298662" y="4495800"/>
            <a:chExt cx="1905000" cy="1828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8662" y="5038487"/>
              <a:ext cx="645538" cy="12861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62" y="4772113"/>
              <a:ext cx="645538" cy="4538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62" y="4495800"/>
              <a:ext cx="645538" cy="4538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3164" y="5007235"/>
              <a:ext cx="650156" cy="13173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164" y="4778828"/>
              <a:ext cx="650156" cy="4204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164" y="4495800"/>
              <a:ext cx="650156" cy="4204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7626" y="5035251"/>
              <a:ext cx="652614" cy="1289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7626" y="4774088"/>
              <a:ext cx="652614" cy="450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7626" y="4495800"/>
              <a:ext cx="652614" cy="450015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65</a:t>
            </a:fld>
            <a:endParaRPr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266C77AB-BC40-43A7-A4BB-6F95B7061521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Multi-layer</a:t>
            </a:r>
            <a:r>
              <a:rPr lang="en-US" altLang="zh-CN" sz="3200" spc="-50" dirty="0"/>
              <a:t> </a:t>
            </a:r>
            <a:r>
              <a:rPr lang="en-US" altLang="zh-CN" sz="3200" spc="-5" dirty="0"/>
              <a:t>RNNs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88219" y="6263630"/>
            <a:ext cx="1477026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817057" algn="l"/>
              </a:tabLst>
            </a:pPr>
            <a:r>
              <a:rPr sz="1754" i="1" spc="-4" dirty="0">
                <a:latin typeface="Calibri"/>
                <a:cs typeface="Calibri"/>
              </a:rPr>
              <a:t>wa</a:t>
            </a:r>
            <a:r>
              <a:rPr sz="1754" i="1" dirty="0">
                <a:latin typeface="Calibri"/>
                <a:cs typeface="Calibri"/>
              </a:rPr>
              <a:t>s	</a:t>
            </a:r>
            <a:r>
              <a:rPr sz="2631" i="1" spc="-26" baseline="1388" dirty="0">
                <a:latin typeface="Calibri"/>
                <a:cs typeface="Calibri"/>
              </a:rPr>
              <a:t>t</a:t>
            </a:r>
            <a:r>
              <a:rPr sz="2631" i="1" spc="-13" baseline="1388" dirty="0">
                <a:latin typeface="Calibri"/>
                <a:cs typeface="Calibri"/>
              </a:rPr>
              <a:t>e</a:t>
            </a:r>
            <a:r>
              <a:rPr sz="2631" i="1" baseline="1388" dirty="0">
                <a:latin typeface="Calibri"/>
                <a:cs typeface="Calibri"/>
              </a:rPr>
              <a:t>rri</a:t>
            </a:r>
            <a:r>
              <a:rPr sz="2631" i="1" spc="-6" baseline="1388" dirty="0">
                <a:latin typeface="Calibri"/>
                <a:cs typeface="Calibri"/>
              </a:rPr>
              <a:t>b</a:t>
            </a:r>
            <a:r>
              <a:rPr sz="2631" i="1" baseline="1388" dirty="0">
                <a:latin typeface="Calibri"/>
                <a:cs typeface="Calibri"/>
              </a:rPr>
              <a:t>ly</a:t>
            </a:r>
            <a:endParaRPr sz="2631" baseline="13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8156" y="6255609"/>
            <a:ext cx="71512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-13" dirty="0">
                <a:latin typeface="Calibri"/>
                <a:cs typeface="Calibri"/>
              </a:rPr>
              <a:t>exciting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4212" y="6255609"/>
            <a:ext cx="95238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!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8660" y="6263630"/>
            <a:ext cx="31857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t</a:t>
            </a:r>
            <a:r>
              <a:rPr sz="1754" i="1" spc="-4" dirty="0">
                <a:latin typeface="Calibri"/>
                <a:cs typeface="Calibri"/>
              </a:rPr>
              <a:t>h</a:t>
            </a:r>
            <a:r>
              <a:rPr sz="1754" i="1" dirty="0">
                <a:latin typeface="Calibri"/>
                <a:cs typeface="Calibri"/>
              </a:rPr>
              <a:t>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257" y="6263630"/>
            <a:ext cx="56920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spc="4" dirty="0">
                <a:latin typeface="Calibri"/>
                <a:cs typeface="Calibri"/>
              </a:rPr>
              <a:t>m</a:t>
            </a:r>
            <a:r>
              <a:rPr sz="1754" i="1" spc="-13" dirty="0">
                <a:latin typeface="Calibri"/>
                <a:cs typeface="Calibri"/>
              </a:rPr>
              <a:t>o</a:t>
            </a:r>
            <a:r>
              <a:rPr sz="1754" i="1" spc="-4" dirty="0">
                <a:latin typeface="Calibri"/>
                <a:cs typeface="Calibri"/>
              </a:rPr>
              <a:t>v</a:t>
            </a:r>
            <a:r>
              <a:rPr sz="1754" i="1" dirty="0">
                <a:latin typeface="Calibri"/>
                <a:cs typeface="Calibri"/>
              </a:rPr>
              <a:t>ie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497" y="5160428"/>
            <a:ext cx="979671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13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579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6160" y="1984053"/>
            <a:ext cx="5025339" cy="42705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25497" y="3751573"/>
            <a:ext cx="979671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13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725497" y="2310637"/>
            <a:ext cx="979671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spc="-13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579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579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8973" y="1030954"/>
            <a:ext cx="4332498" cy="666428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8379" rIns="0" bIns="0" rtlCol="0">
            <a:spAutoFit/>
          </a:bodyPr>
          <a:lstStyle/>
          <a:p>
            <a:pPr marL="80202">
              <a:spcBef>
                <a:spcPts val="145"/>
              </a:spcBef>
            </a:pP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states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layer </a:t>
            </a:r>
            <a:r>
              <a:rPr sz="2105" i="1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2105">
              <a:latin typeface="Calibri"/>
              <a:cs typeface="Calibri"/>
            </a:endParaRPr>
          </a:p>
          <a:p>
            <a:pPr marL="80202">
              <a:spcBef>
                <a:spcPts val="18"/>
              </a:spcBef>
            </a:pP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the inputs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to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i="1" spc="-4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+1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54B7484C-65AA-49F1-BEAB-EC1097392EEE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Multi-layer</a:t>
            </a:r>
            <a:r>
              <a:rPr lang="en-US" altLang="zh-CN" sz="3200" spc="-50" dirty="0"/>
              <a:t> </a:t>
            </a:r>
            <a:r>
              <a:rPr lang="en-US" altLang="zh-CN" sz="3200" spc="-5" dirty="0"/>
              <a:t>RNNs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83986"/>
            <a:ext cx="9571150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marR="4456">
              <a:spcBef>
                <a:spcPts val="88"/>
              </a:spcBef>
            </a:pPr>
            <a:r>
              <a:rPr sz="2105" b="1" spc="-4" dirty="0">
                <a:latin typeface="Calibri"/>
                <a:cs typeface="Calibri"/>
              </a:rPr>
              <a:t>Machine</a:t>
            </a:r>
            <a:r>
              <a:rPr sz="2105" b="1" dirty="0">
                <a:latin typeface="Calibri"/>
                <a:cs typeface="Calibri"/>
              </a:rPr>
              <a:t> </a:t>
            </a:r>
            <a:r>
              <a:rPr sz="2105" b="1" spc="-4" dirty="0">
                <a:latin typeface="Calibri"/>
                <a:cs typeface="Calibri"/>
              </a:rPr>
              <a:t>Translation (MT)</a:t>
            </a:r>
            <a:r>
              <a:rPr sz="2105" b="1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 the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task of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translating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sentence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x </a:t>
            </a:r>
            <a:r>
              <a:rPr sz="2105" dirty="0">
                <a:latin typeface="Calibri"/>
                <a:cs typeface="Calibri"/>
              </a:rPr>
              <a:t>from</a:t>
            </a:r>
            <a:r>
              <a:rPr sz="2105" spc="-4" dirty="0">
                <a:latin typeface="Calibri"/>
                <a:cs typeface="Calibri"/>
              </a:rPr>
              <a:t> one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language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(the </a:t>
            </a:r>
            <a:r>
              <a:rPr sz="2105" spc="-460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source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105" spc="-4" dirty="0">
                <a:latin typeface="Calibri"/>
                <a:cs typeface="Calibri"/>
              </a:rPr>
              <a:t>)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sentence </a:t>
            </a:r>
            <a:r>
              <a:rPr sz="2105" i="1" dirty="0">
                <a:latin typeface="Calibri"/>
                <a:cs typeface="Calibri"/>
              </a:rPr>
              <a:t>y</a:t>
            </a:r>
            <a:r>
              <a:rPr sz="2105" i="1" spc="-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another language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(the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target language</a:t>
            </a:r>
            <a:r>
              <a:rPr sz="2105" spc="-4" dirty="0">
                <a:latin typeface="Calibri"/>
                <a:cs typeface="Calibri"/>
              </a:rPr>
              <a:t>).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6002" y="3174129"/>
            <a:ext cx="209412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i="1" spc="-4" dirty="0">
                <a:latin typeface="Calibri"/>
                <a:cs typeface="Calibri"/>
              </a:rPr>
              <a:t>x: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8007" y="3174129"/>
            <a:ext cx="5455305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i="1" spc="-4" dirty="0">
                <a:latin typeface="Calibri"/>
                <a:cs typeface="Calibri"/>
              </a:rPr>
              <a:t>L'homme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est</a:t>
            </a:r>
            <a:r>
              <a:rPr sz="2105" i="1" spc="-13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né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spc="-4" dirty="0">
                <a:latin typeface="Calibri"/>
                <a:cs typeface="Calibri"/>
              </a:rPr>
              <a:t>libre, </a:t>
            </a:r>
            <a:r>
              <a:rPr sz="2105" i="1" dirty="0">
                <a:latin typeface="Calibri"/>
                <a:cs typeface="Calibri"/>
              </a:rPr>
              <a:t>et</a:t>
            </a:r>
            <a:r>
              <a:rPr sz="2105" i="1" spc="-18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partout</a:t>
            </a:r>
            <a:r>
              <a:rPr sz="2105" i="1" spc="-13" dirty="0">
                <a:latin typeface="Calibri"/>
                <a:cs typeface="Calibri"/>
              </a:rPr>
              <a:t> </a:t>
            </a:r>
            <a:r>
              <a:rPr sz="2105" i="1" spc="-4" dirty="0">
                <a:latin typeface="Calibri"/>
                <a:cs typeface="Calibri"/>
              </a:rPr>
              <a:t>il </a:t>
            </a:r>
            <a:r>
              <a:rPr sz="2105" i="1" dirty="0">
                <a:latin typeface="Calibri"/>
                <a:cs typeface="Calibri"/>
              </a:rPr>
              <a:t>est</a:t>
            </a:r>
            <a:r>
              <a:rPr sz="2105" i="1" spc="-13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dans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les</a:t>
            </a:r>
            <a:r>
              <a:rPr sz="2105" i="1" spc="-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fers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1730" y="5280729"/>
            <a:ext cx="213868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i="1" dirty="0">
                <a:latin typeface="Calibri"/>
                <a:cs typeface="Calibri"/>
              </a:rPr>
              <a:t>y: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3737" y="5280729"/>
            <a:ext cx="5184071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i="1" spc="-4" dirty="0">
                <a:latin typeface="Calibri"/>
                <a:cs typeface="Calibri"/>
              </a:rPr>
              <a:t>Man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spc="-4" dirty="0">
                <a:latin typeface="Calibri"/>
                <a:cs typeface="Calibri"/>
              </a:rPr>
              <a:t>is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born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free,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but</a:t>
            </a:r>
            <a:r>
              <a:rPr sz="2105" i="1" spc="-13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everywhere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he</a:t>
            </a:r>
            <a:r>
              <a:rPr sz="2105" i="1" spc="-4" dirty="0">
                <a:latin typeface="Calibri"/>
                <a:cs typeface="Calibri"/>
              </a:rPr>
              <a:t> is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spc="-4" dirty="0">
                <a:latin typeface="Calibri"/>
                <a:cs typeface="Calibri"/>
              </a:rPr>
              <a:t>in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spc="-4" dirty="0">
                <a:latin typeface="Calibri"/>
                <a:cs typeface="Calibri"/>
              </a:rPr>
              <a:t>chains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4052" y="5972234"/>
            <a:ext cx="1050404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i="1" dirty="0">
                <a:latin typeface="Calibri"/>
                <a:cs typeface="Calibri"/>
              </a:rPr>
              <a:t>–</a:t>
            </a:r>
            <a:r>
              <a:rPr sz="1754" i="1" spc="-48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Rousseau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32717" y="3946185"/>
            <a:ext cx="100251" cy="827625"/>
          </a:xfrm>
          <a:custGeom>
            <a:avLst/>
            <a:gdLst/>
            <a:ahLst/>
            <a:cxnLst/>
            <a:rect l="l" t="t" r="r" b="b"/>
            <a:pathLst>
              <a:path w="114300" h="943610">
                <a:moveTo>
                  <a:pt x="38099" y="828974"/>
                </a:moveTo>
                <a:lnTo>
                  <a:pt x="0" y="828974"/>
                </a:lnTo>
                <a:lnTo>
                  <a:pt x="57150" y="943274"/>
                </a:lnTo>
                <a:lnTo>
                  <a:pt x="104775" y="848024"/>
                </a:lnTo>
                <a:lnTo>
                  <a:pt x="38100" y="848024"/>
                </a:lnTo>
                <a:lnTo>
                  <a:pt x="38099" y="828974"/>
                </a:lnTo>
                <a:close/>
              </a:path>
              <a:path w="114300" h="943610">
                <a:moveTo>
                  <a:pt x="76198" y="0"/>
                </a:moveTo>
                <a:lnTo>
                  <a:pt x="38098" y="0"/>
                </a:lnTo>
                <a:lnTo>
                  <a:pt x="38100" y="848024"/>
                </a:lnTo>
                <a:lnTo>
                  <a:pt x="76200" y="848024"/>
                </a:lnTo>
                <a:lnTo>
                  <a:pt x="76198" y="0"/>
                </a:lnTo>
                <a:close/>
              </a:path>
              <a:path w="114300" h="943610">
                <a:moveTo>
                  <a:pt x="114300" y="828974"/>
                </a:moveTo>
                <a:lnTo>
                  <a:pt x="76199" y="828974"/>
                </a:lnTo>
                <a:lnTo>
                  <a:pt x="76200" y="848024"/>
                </a:lnTo>
                <a:lnTo>
                  <a:pt x="104775" y="848024"/>
                </a:lnTo>
                <a:lnTo>
                  <a:pt x="114300" y="828974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67</a:t>
            </a:fld>
            <a:endParaRPr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91D7927-E5D1-4634-923A-9367945E155A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Machine</a:t>
            </a:r>
            <a:r>
              <a:rPr lang="en-US" altLang="zh-CN" sz="3200" spc="-20" dirty="0"/>
              <a:t> </a:t>
            </a:r>
            <a:r>
              <a:rPr lang="en-US" altLang="zh-CN" sz="3200" spc="-5" dirty="0"/>
              <a:t>Translation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141251" y="1304430"/>
            <a:ext cx="8568475" cy="2448769"/>
          </a:xfrm>
          <a:prstGeom prst="rect">
            <a:avLst/>
          </a:prstGeom>
        </p:spPr>
        <p:txBody>
          <a:bodyPr vert="horz" wrap="square" lIns="0" tIns="69618" rIns="0" bIns="0" rtlCol="0">
            <a:spAutoFit/>
          </a:bodyPr>
          <a:lstStyle/>
          <a:p>
            <a:pPr marL="516301" indent="-285720">
              <a:spcBef>
                <a:spcPts val="548"/>
              </a:spcBef>
              <a:buClr>
                <a:srgbClr val="8C1515"/>
              </a:buClr>
              <a:buFont typeface="Times New Roman"/>
              <a:buChar char="•"/>
              <a:tabLst>
                <a:tab pos="516301" algn="l"/>
                <a:tab pos="516857" algn="l"/>
              </a:tabLst>
            </a:pPr>
            <a:r>
              <a:rPr sz="2300" u="sng" spc="-9" dirty="0">
                <a:uFill>
                  <a:solidFill>
                    <a:srgbClr val="000000"/>
                  </a:solidFill>
                </a:uFill>
              </a:rPr>
              <a:t>Core</a:t>
            </a:r>
            <a:r>
              <a:rPr sz="2300" u="sng" spc="-18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300" u="sng" spc="-9" dirty="0">
                <a:uFill>
                  <a:solidFill>
                    <a:srgbClr val="000000"/>
                  </a:solidFill>
                </a:uFill>
              </a:rPr>
              <a:t>idea</a:t>
            </a:r>
            <a:r>
              <a:rPr sz="2300" spc="-9" dirty="0"/>
              <a:t>:</a:t>
            </a:r>
            <a:r>
              <a:rPr sz="2300" spc="-18" dirty="0"/>
              <a:t> </a:t>
            </a:r>
            <a:r>
              <a:rPr sz="2300" spc="-9" dirty="0"/>
              <a:t>Learn</a:t>
            </a:r>
            <a:r>
              <a:rPr sz="2300" spc="-22" dirty="0"/>
              <a:t> </a:t>
            </a:r>
            <a:r>
              <a:rPr sz="2300" dirty="0"/>
              <a:t>a</a:t>
            </a:r>
            <a:r>
              <a:rPr sz="2300" spc="-22" dirty="0"/>
              <a:t> </a:t>
            </a:r>
            <a:r>
              <a:rPr sz="2300" spc="-9" dirty="0">
                <a:solidFill>
                  <a:srgbClr val="FF30EE"/>
                </a:solidFill>
              </a:rPr>
              <a:t>probabilistic</a:t>
            </a:r>
            <a:r>
              <a:rPr sz="2300" spc="-22" dirty="0">
                <a:solidFill>
                  <a:srgbClr val="FF30EE"/>
                </a:solidFill>
              </a:rPr>
              <a:t> </a:t>
            </a:r>
            <a:r>
              <a:rPr sz="2300" spc="-9" dirty="0">
                <a:solidFill>
                  <a:srgbClr val="FF30EE"/>
                </a:solidFill>
              </a:rPr>
              <a:t>model</a:t>
            </a:r>
            <a:r>
              <a:rPr sz="2300" spc="-18" dirty="0">
                <a:solidFill>
                  <a:srgbClr val="FF30EE"/>
                </a:solidFill>
              </a:rPr>
              <a:t> </a:t>
            </a:r>
            <a:r>
              <a:rPr sz="2300" spc="-9" dirty="0"/>
              <a:t>from</a:t>
            </a:r>
            <a:r>
              <a:rPr sz="2300" spc="-22" dirty="0"/>
              <a:t> </a:t>
            </a:r>
            <a:r>
              <a:rPr sz="2300" spc="-13" dirty="0">
                <a:solidFill>
                  <a:srgbClr val="FF30EE"/>
                </a:solidFill>
              </a:rPr>
              <a:t>data</a:t>
            </a:r>
          </a:p>
          <a:p>
            <a:pPr marL="516301" indent="-285720">
              <a:spcBef>
                <a:spcPts val="465"/>
              </a:spcBef>
              <a:buClr>
                <a:srgbClr val="8C1515"/>
              </a:buClr>
              <a:buFont typeface="Times New Roman"/>
              <a:buChar char="•"/>
              <a:tabLst>
                <a:tab pos="516301" algn="l"/>
                <a:tab pos="516857" algn="l"/>
              </a:tabLst>
            </a:pPr>
            <a:r>
              <a:rPr sz="2300" spc="-9" dirty="0"/>
              <a:t>Suppose</a:t>
            </a:r>
            <a:r>
              <a:rPr sz="2300" spc="-22" dirty="0"/>
              <a:t> </a:t>
            </a:r>
            <a:r>
              <a:rPr sz="2300" spc="-9" dirty="0"/>
              <a:t>we’re</a:t>
            </a:r>
            <a:r>
              <a:rPr sz="2300" spc="-22" dirty="0"/>
              <a:t> </a:t>
            </a:r>
            <a:r>
              <a:rPr sz="2300" spc="-9" dirty="0"/>
              <a:t>translating</a:t>
            </a:r>
            <a:r>
              <a:rPr sz="2300" spc="-22" dirty="0"/>
              <a:t> </a:t>
            </a:r>
            <a:r>
              <a:rPr sz="2300" spc="-9" dirty="0"/>
              <a:t>French</a:t>
            </a:r>
            <a:r>
              <a:rPr sz="2300" spc="-26" dirty="0"/>
              <a:t> </a:t>
            </a:r>
            <a:r>
              <a:rPr sz="2300" dirty="0"/>
              <a:t>→</a:t>
            </a:r>
            <a:r>
              <a:rPr sz="2300" spc="-31" dirty="0"/>
              <a:t> </a:t>
            </a:r>
            <a:r>
              <a:rPr sz="2300" spc="-9" dirty="0"/>
              <a:t>English.</a:t>
            </a:r>
          </a:p>
          <a:p>
            <a:pPr marL="516301" indent="-285720">
              <a:spcBef>
                <a:spcPts val="399"/>
              </a:spcBef>
              <a:buClr>
                <a:srgbClr val="8C1515"/>
              </a:buClr>
              <a:buFont typeface="Times New Roman"/>
              <a:buChar char="•"/>
              <a:tabLst>
                <a:tab pos="516301" algn="l"/>
                <a:tab pos="516857" algn="l"/>
              </a:tabLst>
            </a:pPr>
            <a:r>
              <a:rPr sz="2300" spc="-13" dirty="0"/>
              <a:t>We</a:t>
            </a:r>
            <a:r>
              <a:rPr sz="2300" spc="-22" dirty="0"/>
              <a:t> </a:t>
            </a:r>
            <a:r>
              <a:rPr sz="2300" spc="-13" dirty="0"/>
              <a:t>want</a:t>
            </a:r>
            <a:r>
              <a:rPr sz="2300" spc="-18" dirty="0"/>
              <a:t> </a:t>
            </a:r>
            <a:r>
              <a:rPr sz="2300" spc="-4" dirty="0"/>
              <a:t>to</a:t>
            </a:r>
            <a:r>
              <a:rPr sz="2300" spc="-26" dirty="0"/>
              <a:t> </a:t>
            </a:r>
            <a:r>
              <a:rPr sz="2300" spc="-4" dirty="0"/>
              <a:t>find</a:t>
            </a:r>
            <a:r>
              <a:rPr sz="2300" spc="-9" dirty="0"/>
              <a:t> </a:t>
            </a:r>
            <a:r>
              <a:rPr sz="2300" spc="-9" dirty="0">
                <a:solidFill>
                  <a:srgbClr val="FF30EE"/>
                </a:solidFill>
              </a:rPr>
              <a:t>best</a:t>
            </a:r>
            <a:r>
              <a:rPr sz="2300" spc="-22" dirty="0">
                <a:solidFill>
                  <a:srgbClr val="FF30EE"/>
                </a:solidFill>
              </a:rPr>
              <a:t> </a:t>
            </a:r>
            <a:r>
              <a:rPr sz="2300" spc="-9" dirty="0">
                <a:solidFill>
                  <a:srgbClr val="FF30EE"/>
                </a:solidFill>
              </a:rPr>
              <a:t>English</a:t>
            </a:r>
            <a:r>
              <a:rPr sz="2300" spc="-18" dirty="0">
                <a:solidFill>
                  <a:srgbClr val="FF30EE"/>
                </a:solidFill>
              </a:rPr>
              <a:t> </a:t>
            </a:r>
            <a:r>
              <a:rPr sz="2300" spc="-9" dirty="0">
                <a:solidFill>
                  <a:srgbClr val="FF30EE"/>
                </a:solidFill>
              </a:rPr>
              <a:t>sentence</a:t>
            </a:r>
            <a:r>
              <a:rPr sz="2300" spc="-22" dirty="0">
                <a:solidFill>
                  <a:srgbClr val="FF30EE"/>
                </a:solidFill>
              </a:rPr>
              <a:t> </a:t>
            </a:r>
            <a:r>
              <a:rPr sz="2300" i="1" spc="-4" dirty="0"/>
              <a:t>y,</a:t>
            </a:r>
            <a:r>
              <a:rPr sz="2300" i="1" spc="-9" dirty="0"/>
              <a:t> </a:t>
            </a:r>
            <a:r>
              <a:rPr sz="2300" spc="-9" dirty="0"/>
              <a:t>given</a:t>
            </a:r>
            <a:r>
              <a:rPr sz="2300" spc="-22" dirty="0"/>
              <a:t> </a:t>
            </a:r>
            <a:r>
              <a:rPr sz="2300" spc="-9" dirty="0">
                <a:solidFill>
                  <a:srgbClr val="FF30EE"/>
                </a:solidFill>
              </a:rPr>
              <a:t>French</a:t>
            </a:r>
            <a:r>
              <a:rPr sz="2300" spc="-18" dirty="0">
                <a:solidFill>
                  <a:srgbClr val="FF30EE"/>
                </a:solidFill>
              </a:rPr>
              <a:t> </a:t>
            </a:r>
            <a:r>
              <a:rPr sz="2300" spc="-9" dirty="0">
                <a:solidFill>
                  <a:srgbClr val="FF30EE"/>
                </a:solidFill>
              </a:rPr>
              <a:t>sentence</a:t>
            </a:r>
            <a:r>
              <a:rPr sz="2300" spc="-13" dirty="0">
                <a:solidFill>
                  <a:srgbClr val="FF30EE"/>
                </a:solidFill>
              </a:rPr>
              <a:t> </a:t>
            </a:r>
            <a:r>
              <a:rPr sz="2300" i="1" dirty="0">
                <a:latin typeface="Calibri"/>
                <a:cs typeface="Calibri"/>
              </a:rPr>
              <a:t>x</a:t>
            </a:r>
          </a:p>
          <a:p>
            <a:pPr marL="219442">
              <a:buClr>
                <a:srgbClr val="8C1515"/>
              </a:buClr>
              <a:buFont typeface="Times New Roman"/>
              <a:buChar char="•"/>
            </a:pPr>
            <a:endParaRPr sz="2300" dirty="0"/>
          </a:p>
          <a:p>
            <a:pPr marL="515744" marR="4456" indent="-285720">
              <a:lnSpc>
                <a:spcPts val="2377"/>
              </a:lnSpc>
              <a:spcBef>
                <a:spcPts val="1794"/>
              </a:spcBef>
              <a:buClr>
                <a:srgbClr val="8C1515"/>
              </a:buClr>
              <a:buFont typeface="Times New Roman"/>
              <a:buChar char="•"/>
              <a:tabLst>
                <a:tab pos="516301" algn="l"/>
                <a:tab pos="516857" algn="l"/>
              </a:tabLst>
            </a:pPr>
            <a:r>
              <a:rPr sz="2300" spc="-9" dirty="0"/>
              <a:t>Use Bayes Rule </a:t>
            </a:r>
            <a:r>
              <a:rPr sz="2300" spc="-4" dirty="0"/>
              <a:t>to </a:t>
            </a:r>
            <a:r>
              <a:rPr sz="2300" spc="-9" dirty="0"/>
              <a:t>break this </a:t>
            </a:r>
            <a:r>
              <a:rPr sz="2300" spc="-13" dirty="0"/>
              <a:t>down </a:t>
            </a:r>
            <a:r>
              <a:rPr sz="2300" spc="-9" dirty="0"/>
              <a:t>into </a:t>
            </a:r>
            <a:r>
              <a:rPr sz="2300" spc="-9" dirty="0">
                <a:solidFill>
                  <a:srgbClr val="FF30EE"/>
                </a:solidFill>
              </a:rPr>
              <a:t>two </a:t>
            </a:r>
            <a:r>
              <a:rPr sz="2300" spc="-13" dirty="0">
                <a:solidFill>
                  <a:srgbClr val="FF30EE"/>
                </a:solidFill>
              </a:rPr>
              <a:t>components </a:t>
            </a:r>
            <a:r>
              <a:rPr sz="2300" spc="-4" dirty="0"/>
              <a:t>to be </a:t>
            </a:r>
            <a:r>
              <a:rPr sz="2300" spc="-9" dirty="0"/>
              <a:t>learned </a:t>
            </a:r>
            <a:r>
              <a:rPr sz="2300" spc="-443" dirty="0"/>
              <a:t> </a:t>
            </a:r>
            <a:r>
              <a:rPr sz="2300" spc="-9" dirty="0"/>
              <a:t>separately: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9249" y="2638425"/>
            <a:ext cx="2092111" cy="40100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84461" y="3982971"/>
            <a:ext cx="3124478" cy="619326"/>
            <a:chOff x="4345779" y="3891558"/>
            <a:chExt cx="3562350" cy="7061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5779" y="3891558"/>
              <a:ext cx="3497263" cy="45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74968" y="4332652"/>
              <a:ext cx="986790" cy="250825"/>
            </a:xfrm>
            <a:custGeom>
              <a:avLst/>
              <a:gdLst/>
              <a:ahLst/>
              <a:cxnLst/>
              <a:rect l="l" t="t" r="r" b="b"/>
              <a:pathLst>
                <a:path w="986790" h="250825">
                  <a:moveTo>
                    <a:pt x="986312" y="0"/>
                  </a:moveTo>
                  <a:lnTo>
                    <a:pt x="978769" y="48729"/>
                  </a:lnTo>
                  <a:lnTo>
                    <a:pt x="958200" y="88520"/>
                  </a:lnTo>
                  <a:lnTo>
                    <a:pt x="927691" y="115348"/>
                  </a:lnTo>
                  <a:lnTo>
                    <a:pt x="890329" y="125185"/>
                  </a:lnTo>
                  <a:lnTo>
                    <a:pt x="589138" y="125185"/>
                  </a:lnTo>
                  <a:lnTo>
                    <a:pt x="551776" y="135022"/>
                  </a:lnTo>
                  <a:lnTo>
                    <a:pt x="521267" y="161850"/>
                  </a:lnTo>
                  <a:lnTo>
                    <a:pt x="500698" y="201641"/>
                  </a:lnTo>
                  <a:lnTo>
                    <a:pt x="493156" y="250371"/>
                  </a:lnTo>
                  <a:lnTo>
                    <a:pt x="485613" y="201641"/>
                  </a:lnTo>
                  <a:lnTo>
                    <a:pt x="465044" y="161850"/>
                  </a:lnTo>
                  <a:lnTo>
                    <a:pt x="434535" y="135022"/>
                  </a:lnTo>
                  <a:lnTo>
                    <a:pt x="397173" y="125185"/>
                  </a:lnTo>
                  <a:lnTo>
                    <a:pt x="95982" y="125185"/>
                  </a:lnTo>
                  <a:lnTo>
                    <a:pt x="58620" y="115348"/>
                  </a:lnTo>
                  <a:lnTo>
                    <a:pt x="28111" y="88520"/>
                  </a:lnTo>
                  <a:lnTo>
                    <a:pt x="7542" y="4872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95900" y="4326153"/>
              <a:ext cx="798195" cy="250825"/>
            </a:xfrm>
            <a:custGeom>
              <a:avLst/>
              <a:gdLst/>
              <a:ahLst/>
              <a:cxnLst/>
              <a:rect l="l" t="t" r="r" b="b"/>
              <a:pathLst>
                <a:path w="798195" h="250825">
                  <a:moveTo>
                    <a:pt x="797830" y="0"/>
                  </a:moveTo>
                  <a:lnTo>
                    <a:pt x="790289" y="48729"/>
                  </a:lnTo>
                  <a:lnTo>
                    <a:pt x="769725" y="88521"/>
                  </a:lnTo>
                  <a:lnTo>
                    <a:pt x="739223" y="115349"/>
                  </a:lnTo>
                  <a:lnTo>
                    <a:pt x="701868" y="125186"/>
                  </a:lnTo>
                  <a:lnTo>
                    <a:pt x="494876" y="125186"/>
                  </a:lnTo>
                  <a:lnTo>
                    <a:pt x="457521" y="135023"/>
                  </a:lnTo>
                  <a:lnTo>
                    <a:pt x="427019" y="161851"/>
                  </a:lnTo>
                  <a:lnTo>
                    <a:pt x="406455" y="201643"/>
                  </a:lnTo>
                  <a:lnTo>
                    <a:pt x="398915" y="250373"/>
                  </a:lnTo>
                  <a:lnTo>
                    <a:pt x="391374" y="201643"/>
                  </a:lnTo>
                  <a:lnTo>
                    <a:pt x="370810" y="161851"/>
                  </a:lnTo>
                  <a:lnTo>
                    <a:pt x="340308" y="135023"/>
                  </a:lnTo>
                  <a:lnTo>
                    <a:pt x="302953" y="125186"/>
                  </a:lnTo>
                  <a:lnTo>
                    <a:pt x="95961" y="125186"/>
                  </a:lnTo>
                  <a:lnTo>
                    <a:pt x="58606" y="115349"/>
                  </a:lnTo>
                  <a:lnTo>
                    <a:pt x="28104" y="88521"/>
                  </a:lnTo>
                  <a:lnTo>
                    <a:pt x="7540" y="4872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7344" y="5033105"/>
            <a:ext cx="3036480" cy="1372738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29518" rIns="0" bIns="0" rtlCol="0">
            <a:spAutoFit/>
          </a:bodyPr>
          <a:lstStyle/>
          <a:p>
            <a:pPr marL="557" algn="ctr">
              <a:spcBef>
                <a:spcPts val="232"/>
              </a:spcBef>
            </a:pPr>
            <a:r>
              <a:rPr sz="1754" b="1" u="sng" spc="-18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Translation</a:t>
            </a:r>
            <a:r>
              <a:rPr sz="1754" b="1" u="sng" spc="-31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Model</a:t>
            </a:r>
            <a:endParaRPr sz="1754"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 sz="1710">
              <a:latin typeface="Calibri"/>
              <a:cs typeface="Calibri"/>
            </a:endParaRPr>
          </a:p>
          <a:p>
            <a:pPr marL="52911" marR="47898" algn="ctr"/>
            <a:r>
              <a:rPr sz="1754" b="1" u="sng" spc="-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Models how </a:t>
            </a:r>
            <a:r>
              <a:rPr sz="1754" b="1" u="sng" spc="-13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words </a:t>
            </a:r>
            <a:r>
              <a:rPr sz="1754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and </a:t>
            </a:r>
            <a:r>
              <a:rPr sz="1754" b="1" u="sng" spc="-9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phrases </a:t>
            </a:r>
            <a:r>
              <a:rPr sz="1754" b="1" spc="-386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b="1" u="sng" spc="-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should</a:t>
            </a:r>
            <a:r>
              <a:rPr sz="1754" b="1" u="sng" spc="-9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be </a:t>
            </a:r>
            <a:r>
              <a:rPr sz="1754" b="1" u="sng" spc="-13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translated</a:t>
            </a:r>
            <a:r>
              <a:rPr sz="1754" b="1" u="sng" spc="-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(</a:t>
            </a:r>
            <a:r>
              <a:rPr sz="1754" b="1" i="1" u="sng" spc="-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fidelity</a:t>
            </a:r>
            <a:r>
              <a:rPr sz="1754" b="1" u="sng" spc="-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).</a:t>
            </a:r>
            <a:endParaRPr sz="1754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754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Learned</a:t>
            </a:r>
            <a:r>
              <a:rPr sz="1754" b="1" u="sng" spc="-13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9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from</a:t>
            </a:r>
            <a:r>
              <a:rPr sz="1754" b="1" u="sng" spc="-18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9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parallel</a:t>
            </a:r>
            <a:r>
              <a:rPr sz="1754" b="1" u="sng" spc="-13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9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data.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82829" y="4671644"/>
            <a:ext cx="631022" cy="1016430"/>
          </a:xfrm>
          <a:custGeom>
            <a:avLst/>
            <a:gdLst/>
            <a:ahLst/>
            <a:cxnLst/>
            <a:rect l="l" t="t" r="r" b="b"/>
            <a:pathLst>
              <a:path w="719454" h="1158875">
                <a:moveTo>
                  <a:pt x="662355" y="65554"/>
                </a:moveTo>
                <a:lnTo>
                  <a:pt x="0" y="1143301"/>
                </a:lnTo>
                <a:lnTo>
                  <a:pt x="24344" y="1158263"/>
                </a:lnTo>
                <a:lnTo>
                  <a:pt x="686700" y="80516"/>
                </a:lnTo>
                <a:lnTo>
                  <a:pt x="662355" y="65554"/>
                </a:lnTo>
                <a:close/>
              </a:path>
              <a:path w="719454" h="1158875">
                <a:moveTo>
                  <a:pt x="714735" y="53383"/>
                </a:moveTo>
                <a:lnTo>
                  <a:pt x="669836" y="53383"/>
                </a:lnTo>
                <a:lnTo>
                  <a:pt x="694180" y="68345"/>
                </a:lnTo>
                <a:lnTo>
                  <a:pt x="686700" y="80516"/>
                </a:lnTo>
                <a:lnTo>
                  <a:pt x="711046" y="95478"/>
                </a:lnTo>
                <a:lnTo>
                  <a:pt x="714735" y="53383"/>
                </a:lnTo>
                <a:close/>
              </a:path>
              <a:path w="719454" h="1158875">
                <a:moveTo>
                  <a:pt x="669836" y="53383"/>
                </a:moveTo>
                <a:lnTo>
                  <a:pt x="662355" y="65554"/>
                </a:lnTo>
                <a:lnTo>
                  <a:pt x="686700" y="80516"/>
                </a:lnTo>
                <a:lnTo>
                  <a:pt x="694180" y="68345"/>
                </a:lnTo>
                <a:lnTo>
                  <a:pt x="669836" y="53383"/>
                </a:lnTo>
                <a:close/>
              </a:path>
              <a:path w="719454" h="1158875">
                <a:moveTo>
                  <a:pt x="719414" y="0"/>
                </a:moveTo>
                <a:lnTo>
                  <a:pt x="638011" y="50592"/>
                </a:lnTo>
                <a:lnTo>
                  <a:pt x="662355" y="65554"/>
                </a:lnTo>
                <a:lnTo>
                  <a:pt x="669836" y="53383"/>
                </a:lnTo>
                <a:lnTo>
                  <a:pt x="714735" y="53383"/>
                </a:lnTo>
                <a:lnTo>
                  <a:pt x="719414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8976" y="5030048"/>
            <a:ext cx="3156780" cy="13733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wrap="square" lIns="0" tIns="30075" rIns="0" bIns="0" rtlCol="0">
            <a:spAutoFit/>
          </a:bodyPr>
          <a:lstStyle/>
          <a:p>
            <a:pPr algn="ctr">
              <a:spcBef>
                <a:spcPts val="237"/>
              </a:spcBef>
            </a:pPr>
            <a:r>
              <a:rPr sz="1754" b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Language</a:t>
            </a:r>
            <a:r>
              <a:rPr sz="1754" b="1" u="sng" spc="-31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Model</a:t>
            </a:r>
            <a:endParaRPr sz="1754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710">
              <a:latin typeface="Calibri"/>
              <a:cs typeface="Calibri"/>
            </a:endParaRPr>
          </a:p>
          <a:p>
            <a:pPr marL="538022" marR="531895" indent="-1671" algn="ctr">
              <a:spcBef>
                <a:spcPts val="4"/>
              </a:spcBef>
            </a:pPr>
            <a:r>
              <a:rPr sz="1754" b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Models how </a:t>
            </a:r>
            <a:r>
              <a:rPr sz="1754" b="1" u="sng" spc="-13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to </a:t>
            </a:r>
            <a:r>
              <a:rPr sz="1754" b="1" u="sng" spc="-9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write </a:t>
            </a:r>
            <a:r>
              <a:rPr sz="1754" b="1" spc="-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754" b="1" u="sng" spc="-9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good</a:t>
            </a:r>
            <a:r>
              <a:rPr sz="1754" b="1" u="sng" spc="-26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English</a:t>
            </a:r>
            <a:r>
              <a:rPr sz="1754" b="1" u="sng" spc="-22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(</a:t>
            </a:r>
            <a:r>
              <a:rPr sz="1754" b="1" i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fluency</a:t>
            </a:r>
            <a:r>
              <a:rPr sz="1754" b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).</a:t>
            </a:r>
            <a:endParaRPr sz="1754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754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Learned</a:t>
            </a:r>
            <a:r>
              <a:rPr sz="1754" b="1" u="sng" spc="-13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9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from</a:t>
            </a:r>
            <a:r>
              <a:rPr sz="1754" b="1" u="sng" spc="-13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4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monolingual</a:t>
            </a:r>
            <a:r>
              <a:rPr sz="1754" b="1" u="sng" spc="-13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754" b="1" u="sng" spc="-9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data.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37204" y="4656525"/>
            <a:ext cx="998051" cy="385408"/>
          </a:xfrm>
          <a:custGeom>
            <a:avLst/>
            <a:gdLst/>
            <a:ahLst/>
            <a:cxnLst/>
            <a:rect l="l" t="t" r="r" b="b"/>
            <a:pathLst>
              <a:path w="1137920" h="439420">
                <a:moveTo>
                  <a:pt x="85405" y="26828"/>
                </a:moveTo>
                <a:lnTo>
                  <a:pt x="75570" y="53657"/>
                </a:lnTo>
                <a:lnTo>
                  <a:pt x="1127540" y="439284"/>
                </a:lnTo>
                <a:lnTo>
                  <a:pt x="1137375" y="412454"/>
                </a:lnTo>
                <a:lnTo>
                  <a:pt x="85405" y="26828"/>
                </a:lnTo>
                <a:close/>
              </a:path>
              <a:path w="1137920" h="439420">
                <a:moveTo>
                  <a:pt x="95239" y="0"/>
                </a:moveTo>
                <a:lnTo>
                  <a:pt x="0" y="10739"/>
                </a:lnTo>
                <a:lnTo>
                  <a:pt x="65735" y="80487"/>
                </a:lnTo>
                <a:lnTo>
                  <a:pt x="75570" y="53657"/>
                </a:lnTo>
                <a:lnTo>
                  <a:pt x="62155" y="48740"/>
                </a:lnTo>
                <a:lnTo>
                  <a:pt x="71989" y="21911"/>
                </a:lnTo>
                <a:lnTo>
                  <a:pt x="87207" y="21911"/>
                </a:lnTo>
                <a:lnTo>
                  <a:pt x="95239" y="0"/>
                </a:lnTo>
                <a:close/>
              </a:path>
              <a:path w="1137920" h="439420">
                <a:moveTo>
                  <a:pt x="71989" y="21911"/>
                </a:moveTo>
                <a:lnTo>
                  <a:pt x="62155" y="48740"/>
                </a:lnTo>
                <a:lnTo>
                  <a:pt x="75570" y="53657"/>
                </a:lnTo>
                <a:lnTo>
                  <a:pt x="85405" y="26828"/>
                </a:lnTo>
                <a:lnTo>
                  <a:pt x="71989" y="21911"/>
                </a:lnTo>
                <a:close/>
              </a:path>
              <a:path w="1137920" h="439420">
                <a:moveTo>
                  <a:pt x="87207" y="21911"/>
                </a:moveTo>
                <a:lnTo>
                  <a:pt x="71989" y="21911"/>
                </a:lnTo>
                <a:lnTo>
                  <a:pt x="85405" y="26828"/>
                </a:lnTo>
                <a:lnTo>
                  <a:pt x="87207" y="21911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2FF788F-A915-401E-9828-E89B494A029D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1990s-2010s: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Statistical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Machine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Translation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0174" y="3331856"/>
            <a:ext cx="8391326" cy="3203482"/>
          </a:xfrm>
          <a:prstGeom prst="rect">
            <a:avLst/>
          </a:prstGeom>
        </p:spPr>
        <p:txBody>
          <a:bodyPr vert="horz" wrap="square" lIns="0" tIns="10582" rIns="0" bIns="0" rtlCol="0">
            <a:spAutoFit/>
          </a:bodyPr>
          <a:lstStyle/>
          <a:p>
            <a:pPr marL="11139" marR="14481">
              <a:lnSpc>
                <a:spcPct val="108700"/>
              </a:lnSpc>
              <a:spcBef>
                <a:spcPts val="83"/>
              </a:spcBef>
            </a:pPr>
            <a:r>
              <a:rPr sz="2631" dirty="0">
                <a:latin typeface="Calibri"/>
                <a:cs typeface="Calibri"/>
              </a:rPr>
              <a:t>1519</a:t>
            </a:r>
            <a:r>
              <a:rPr sz="2631" dirty="0">
                <a:latin typeface="MS Gothic"/>
                <a:cs typeface="MS Gothic"/>
              </a:rPr>
              <a:t>年</a:t>
            </a:r>
            <a:r>
              <a:rPr sz="2631" dirty="0">
                <a:latin typeface="Calibri"/>
                <a:cs typeface="Calibri"/>
              </a:rPr>
              <a:t>600</a:t>
            </a:r>
            <a:r>
              <a:rPr sz="2631" dirty="0">
                <a:latin typeface="MS Gothic"/>
                <a:cs typeface="MS Gothic"/>
              </a:rPr>
              <a:t>名西班牙人在墨西哥登</a:t>
            </a:r>
            <a:r>
              <a:rPr lang="zh-TW" altLang="en-US" sz="2631" dirty="0">
                <a:latin typeface="MS Gothic"/>
                <a:cs typeface="MS Gothic"/>
              </a:rPr>
              <a:t>陸</a:t>
            </a:r>
            <a:r>
              <a:rPr sz="2631" dirty="0">
                <a:latin typeface="MS Gothic"/>
                <a:cs typeface="MS Gothic"/>
              </a:rPr>
              <a:t>，</a:t>
            </a:r>
            <a:r>
              <a:rPr sz="2631" dirty="0" err="1">
                <a:latin typeface="MS Gothic"/>
                <a:cs typeface="MS Gothic"/>
              </a:rPr>
              <a:t>去征服</a:t>
            </a:r>
            <a:r>
              <a:rPr lang="zh-TW" altLang="en-US" sz="2631" dirty="0">
                <a:solidFill>
                  <a:srgbClr val="E98300"/>
                </a:solidFill>
                <a:latin typeface="MS Gothic"/>
                <a:cs typeface="MS Gothic"/>
              </a:rPr>
              <a:t>幾</a:t>
            </a:r>
            <a:r>
              <a:rPr sz="2631" dirty="0">
                <a:solidFill>
                  <a:srgbClr val="E98300"/>
                </a:solidFill>
                <a:latin typeface="MS Gothic"/>
                <a:cs typeface="MS Gothic"/>
              </a:rPr>
              <a:t>百</a:t>
            </a:r>
            <a:r>
              <a:rPr lang="zh-TW" altLang="en-US" sz="2631" dirty="0">
                <a:solidFill>
                  <a:srgbClr val="E98300"/>
                </a:solidFill>
                <a:latin typeface="MS Gothic"/>
                <a:cs typeface="MS Gothic"/>
              </a:rPr>
              <a:t>萬</a:t>
            </a:r>
            <a:r>
              <a:rPr sz="2631" dirty="0" err="1">
                <a:solidFill>
                  <a:srgbClr val="E98300"/>
                </a:solidFill>
                <a:latin typeface="MS Gothic"/>
                <a:cs typeface="MS Gothic"/>
              </a:rPr>
              <a:t>人口</a:t>
            </a:r>
            <a:r>
              <a:rPr sz="2631" dirty="0">
                <a:solidFill>
                  <a:srgbClr val="E98300"/>
                </a:solidFill>
                <a:latin typeface="MS Gothic"/>
                <a:cs typeface="MS Gothic"/>
              </a:rPr>
              <a:t> </a:t>
            </a:r>
            <a:r>
              <a:rPr sz="2631" dirty="0" err="1">
                <a:solidFill>
                  <a:srgbClr val="8C1515"/>
                </a:solidFill>
                <a:latin typeface="MS Gothic"/>
                <a:cs typeface="MS Gothic"/>
              </a:rPr>
              <a:t>的</a:t>
            </a:r>
            <a:r>
              <a:rPr sz="2631" dirty="0" err="1">
                <a:solidFill>
                  <a:srgbClr val="175E54"/>
                </a:solidFill>
                <a:latin typeface="MS Gothic"/>
                <a:cs typeface="MS Gothic"/>
              </a:rPr>
              <a:t>阿</a:t>
            </a:r>
            <a:r>
              <a:rPr lang="zh-TW" altLang="en-US" sz="2631" dirty="0">
                <a:solidFill>
                  <a:srgbClr val="175E54"/>
                </a:solidFill>
                <a:latin typeface="Yu Gothic"/>
                <a:cs typeface="MS Gothic"/>
              </a:rPr>
              <a:t>茲</a:t>
            </a:r>
            <a:r>
              <a:rPr sz="2631" dirty="0" err="1">
                <a:solidFill>
                  <a:srgbClr val="175E54"/>
                </a:solidFill>
                <a:latin typeface="MS Gothic"/>
                <a:cs typeface="MS Gothic"/>
              </a:rPr>
              <a:t>特克帝</a:t>
            </a:r>
            <a:r>
              <a:rPr lang="zh-TW" altLang="en-US" sz="2631" dirty="0">
                <a:solidFill>
                  <a:srgbClr val="175E54"/>
                </a:solidFill>
                <a:latin typeface="MS Gothic"/>
                <a:cs typeface="MS Gothic"/>
              </a:rPr>
              <a:t>國</a:t>
            </a:r>
            <a:r>
              <a:rPr sz="2631" dirty="0">
                <a:latin typeface="MS Gothic"/>
                <a:cs typeface="MS Gothic"/>
              </a:rPr>
              <a:t>，</a:t>
            </a:r>
            <a:r>
              <a:rPr sz="2631" dirty="0" err="1">
                <a:latin typeface="MS Gothic"/>
                <a:cs typeface="MS Gothic"/>
              </a:rPr>
              <a:t>初次交</a:t>
            </a:r>
            <a:r>
              <a:rPr lang="zh-TW" altLang="en-US" sz="2631" dirty="0">
                <a:latin typeface="Microsoft JhengHei"/>
                <a:cs typeface="MS Gothic"/>
              </a:rPr>
              <a:t>鋒</a:t>
            </a:r>
            <a:r>
              <a:rPr sz="2631" dirty="0">
                <a:latin typeface="MS Gothic"/>
                <a:cs typeface="MS Gothic"/>
              </a:rPr>
              <a:t>他</a:t>
            </a:r>
            <a:r>
              <a:rPr lang="zh-TW" altLang="en-US" sz="2631" dirty="0">
                <a:latin typeface="MS Gothic"/>
                <a:cs typeface="MS Gothic"/>
              </a:rPr>
              <a:t>們損失了</a:t>
            </a:r>
            <a:r>
              <a:rPr sz="2631" dirty="0" err="1">
                <a:latin typeface="MS Gothic"/>
                <a:cs typeface="MS Gothic"/>
              </a:rPr>
              <a:t>三分之二</a:t>
            </a:r>
            <a:r>
              <a:rPr lang="zh-TW" altLang="en-US" sz="2631" dirty="0">
                <a:latin typeface="MS Gothic"/>
                <a:cs typeface="MS Gothic"/>
              </a:rPr>
              <a:t>的士兵</a:t>
            </a:r>
            <a:r>
              <a:rPr sz="2631" dirty="0">
                <a:latin typeface="MS Gothic"/>
                <a:cs typeface="MS Gothic"/>
              </a:rPr>
              <a:t>。</a:t>
            </a:r>
          </a:p>
          <a:p>
            <a:pPr marL="11139" marR="594275">
              <a:lnSpc>
                <a:spcPts val="1938"/>
              </a:lnSpc>
              <a:spcBef>
                <a:spcPts val="640"/>
              </a:spcBef>
            </a:pPr>
            <a:r>
              <a:rPr sz="1754" spc="-4" dirty="0">
                <a:latin typeface="Calibri"/>
                <a:cs typeface="Calibri"/>
              </a:rPr>
              <a:t>In 1519,</a:t>
            </a:r>
            <a:r>
              <a:rPr sz="1754" dirty="0">
                <a:latin typeface="Calibri"/>
                <a:cs typeface="Calibri"/>
              </a:rPr>
              <a:t> six</a:t>
            </a:r>
            <a:r>
              <a:rPr sz="1754" spc="-4" dirty="0">
                <a:latin typeface="Calibri"/>
                <a:cs typeface="Calibri"/>
              </a:rPr>
              <a:t> hundred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Spaniards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landed</a:t>
            </a:r>
            <a:r>
              <a:rPr sz="1754" dirty="0">
                <a:latin typeface="Calibri"/>
                <a:cs typeface="Calibri"/>
              </a:rPr>
              <a:t> in </a:t>
            </a:r>
            <a:r>
              <a:rPr sz="1754" spc="-4" dirty="0">
                <a:latin typeface="Calibri"/>
                <a:cs typeface="Calibri"/>
              </a:rPr>
              <a:t>Mexico </a:t>
            </a:r>
            <a:r>
              <a:rPr sz="1754" dirty="0">
                <a:latin typeface="Calibri"/>
                <a:cs typeface="Calibri"/>
              </a:rPr>
              <a:t>to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conquer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the</a:t>
            </a:r>
            <a:r>
              <a:rPr sz="1754" spc="4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Aztec</a:t>
            </a:r>
            <a:r>
              <a:rPr sz="1754" spc="4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175E54"/>
                </a:solidFill>
                <a:latin typeface="Calibri"/>
                <a:cs typeface="Calibri"/>
              </a:rPr>
              <a:t>Empire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E98300"/>
                </a:solidFill>
                <a:latin typeface="Calibri"/>
                <a:cs typeface="Calibri"/>
              </a:rPr>
              <a:t>with a </a:t>
            </a:r>
            <a:r>
              <a:rPr sz="1754" spc="-381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E98300"/>
                </a:solidFill>
                <a:latin typeface="Calibri"/>
                <a:cs typeface="Calibri"/>
              </a:rPr>
              <a:t>population of</a:t>
            </a:r>
            <a:r>
              <a:rPr sz="1754" spc="4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E98300"/>
                </a:solidFill>
                <a:latin typeface="Calibri"/>
                <a:cs typeface="Calibri"/>
              </a:rPr>
              <a:t>a</a:t>
            </a:r>
            <a:r>
              <a:rPr sz="1754" spc="4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E98300"/>
                </a:solidFill>
                <a:latin typeface="Calibri"/>
                <a:cs typeface="Calibri"/>
              </a:rPr>
              <a:t>few</a:t>
            </a:r>
            <a:r>
              <a:rPr sz="1754" spc="-4" dirty="0">
                <a:solidFill>
                  <a:srgbClr val="E98300"/>
                </a:solidFill>
                <a:latin typeface="Calibri"/>
                <a:cs typeface="Calibri"/>
              </a:rPr>
              <a:t> million</a:t>
            </a:r>
            <a:r>
              <a:rPr sz="1754" spc="-4" dirty="0">
                <a:latin typeface="Calibri"/>
                <a:cs typeface="Calibri"/>
              </a:rPr>
              <a:t>.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They </a:t>
            </a:r>
            <a:r>
              <a:rPr sz="1754" dirty="0">
                <a:latin typeface="Calibri"/>
                <a:cs typeface="Calibri"/>
              </a:rPr>
              <a:t>lost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two</a:t>
            </a:r>
            <a:r>
              <a:rPr sz="1754" spc="-4" dirty="0">
                <a:latin typeface="Calibri"/>
                <a:cs typeface="Calibri"/>
              </a:rPr>
              <a:t> thirds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dirty="0">
                <a:latin typeface="Calibri"/>
                <a:cs typeface="Calibri"/>
              </a:rPr>
              <a:t> their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soldiers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the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first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clash.</a:t>
            </a:r>
            <a:endParaRPr sz="1754" dirty="0">
              <a:latin typeface="Calibri"/>
              <a:cs typeface="Calibri"/>
            </a:endParaRPr>
          </a:p>
          <a:p>
            <a:pPr marL="11139" marR="214429">
              <a:spcBef>
                <a:spcPts val="1184"/>
              </a:spcBef>
            </a:pPr>
            <a:r>
              <a:rPr sz="1754" spc="-4" dirty="0">
                <a:solidFill>
                  <a:srgbClr val="4BACC6"/>
                </a:solidFill>
                <a:latin typeface="Calibri"/>
                <a:cs typeface="Calibri"/>
              </a:rPr>
              <a:t>translate.google.com</a:t>
            </a:r>
            <a:r>
              <a:rPr sz="1754" spc="9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4BACC6"/>
                </a:solidFill>
                <a:latin typeface="Calibri"/>
                <a:cs typeface="Calibri"/>
              </a:rPr>
              <a:t>(2009):</a:t>
            </a:r>
            <a:r>
              <a:rPr sz="1754" spc="9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1519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600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Spaniards</a:t>
            </a:r>
            <a:r>
              <a:rPr sz="1754" spc="13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landed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Mexico,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millions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of</a:t>
            </a:r>
            <a:r>
              <a:rPr sz="1754" spc="13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people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to </a:t>
            </a:r>
            <a:r>
              <a:rPr sz="1754" spc="-381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conquer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 the Aztec empire</a:t>
            </a:r>
            <a:r>
              <a:rPr sz="1754" dirty="0">
                <a:latin typeface="Calibri"/>
                <a:cs typeface="Calibri"/>
              </a:rPr>
              <a:t>,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the first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two-thirds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soldiers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against</a:t>
            </a:r>
            <a:r>
              <a:rPr sz="1754" dirty="0">
                <a:latin typeface="Calibri"/>
                <a:cs typeface="Calibri"/>
              </a:rPr>
              <a:t> their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loss. 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4BACC6"/>
                </a:solidFill>
                <a:latin typeface="Calibri"/>
                <a:cs typeface="Calibri"/>
              </a:rPr>
              <a:t>translate.google.com</a:t>
            </a:r>
            <a:r>
              <a:rPr sz="1754" spc="4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4BACC6"/>
                </a:solidFill>
                <a:latin typeface="Calibri"/>
                <a:cs typeface="Calibri"/>
              </a:rPr>
              <a:t>(2013):</a:t>
            </a:r>
            <a:r>
              <a:rPr sz="1754" spc="9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1519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600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Spaniards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landed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 </a:t>
            </a:r>
            <a:r>
              <a:rPr sz="1754" spc="-4" dirty="0">
                <a:latin typeface="Calibri"/>
                <a:cs typeface="Calibri"/>
              </a:rPr>
              <a:t>Mexico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to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conquer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the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Aztec</a:t>
            </a:r>
            <a:endParaRPr sz="1754" dirty="0">
              <a:latin typeface="Calibri"/>
              <a:cs typeface="Calibri"/>
            </a:endParaRPr>
          </a:p>
          <a:p>
            <a:pPr marL="11139">
              <a:lnSpc>
                <a:spcPts val="1938"/>
              </a:lnSpc>
            </a:pP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empire,</a:t>
            </a:r>
            <a:r>
              <a:rPr sz="1754" spc="4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hundreds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of</a:t>
            </a:r>
            <a:r>
              <a:rPr sz="1754" spc="4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millions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of</a:t>
            </a:r>
            <a:r>
              <a:rPr sz="1754" spc="13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people</a:t>
            </a:r>
            <a:r>
              <a:rPr sz="1754" spc="-4" dirty="0">
                <a:latin typeface="Calibri"/>
                <a:cs typeface="Calibri"/>
              </a:rPr>
              <a:t>,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the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initial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confrontation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loss</a:t>
            </a:r>
            <a:r>
              <a:rPr sz="1754" spc="13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soldiers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two-thirds.</a:t>
            </a:r>
            <a:endParaRPr sz="1754" dirty="0">
              <a:latin typeface="Calibri"/>
              <a:cs typeface="Calibri"/>
            </a:endParaRPr>
          </a:p>
          <a:p>
            <a:pPr marL="11139" marR="214429">
              <a:lnSpc>
                <a:spcPts val="1938"/>
              </a:lnSpc>
              <a:spcBef>
                <a:spcPts val="368"/>
              </a:spcBef>
            </a:pPr>
            <a:r>
              <a:rPr sz="1754" spc="-4" dirty="0">
                <a:solidFill>
                  <a:srgbClr val="4BACC6"/>
                </a:solidFill>
                <a:latin typeface="Calibri"/>
                <a:cs typeface="Calibri"/>
              </a:rPr>
              <a:t>translate.google.com</a:t>
            </a:r>
            <a:r>
              <a:rPr sz="1754" spc="9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4BACC6"/>
                </a:solidFill>
                <a:latin typeface="Calibri"/>
                <a:cs typeface="Calibri"/>
              </a:rPr>
              <a:t>(2015):</a:t>
            </a:r>
            <a:r>
              <a:rPr sz="1754" spc="9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1519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600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Spaniards</a:t>
            </a:r>
            <a:r>
              <a:rPr sz="1754" spc="13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landed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in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Mexico,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millions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of</a:t>
            </a:r>
            <a:r>
              <a:rPr sz="1754" spc="13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people</a:t>
            </a:r>
            <a:r>
              <a:rPr sz="1754" spc="9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to </a:t>
            </a:r>
            <a:r>
              <a:rPr sz="1754" spc="-381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8C1515"/>
                </a:solidFill>
                <a:latin typeface="Calibri"/>
                <a:cs typeface="Calibri"/>
              </a:rPr>
              <a:t>conquer</a:t>
            </a:r>
            <a:r>
              <a:rPr sz="1754" dirty="0">
                <a:solidFill>
                  <a:srgbClr val="8C1515"/>
                </a:solidFill>
                <a:latin typeface="Calibri"/>
                <a:cs typeface="Calibri"/>
              </a:rPr>
              <a:t> the Aztec empire</a:t>
            </a:r>
            <a:r>
              <a:rPr sz="1754" dirty="0">
                <a:latin typeface="Calibri"/>
                <a:cs typeface="Calibri"/>
              </a:rPr>
              <a:t>,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the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first </a:t>
            </a:r>
            <a:r>
              <a:rPr sz="1754" spc="-4" dirty="0">
                <a:latin typeface="Calibri"/>
                <a:cs typeface="Calibri"/>
              </a:rPr>
              <a:t>two-thirds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of</a:t>
            </a:r>
            <a:r>
              <a:rPr sz="1754" dirty="0">
                <a:latin typeface="Calibri"/>
                <a:cs typeface="Calibri"/>
              </a:rPr>
              <a:t> the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loss </a:t>
            </a:r>
            <a:r>
              <a:rPr sz="1754" spc="-4" dirty="0">
                <a:latin typeface="Calibri"/>
                <a:cs typeface="Calibri"/>
              </a:rPr>
              <a:t>of soldiers</a:t>
            </a:r>
            <a:r>
              <a:rPr sz="1754" dirty="0">
                <a:latin typeface="Calibri"/>
                <a:cs typeface="Calibri"/>
              </a:rPr>
              <a:t> they</a:t>
            </a:r>
            <a:r>
              <a:rPr sz="1754" spc="-4" dirty="0">
                <a:latin typeface="Calibri"/>
                <a:cs typeface="Calibri"/>
              </a:rPr>
              <a:t> clash.</a:t>
            </a:r>
            <a:endParaRPr sz="1754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4796" y="1834915"/>
            <a:ext cx="5470094" cy="11993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120CD0B-EDDA-451D-9F09-26453F90CC62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What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happens </a:t>
            </a:r>
            <a:r>
              <a:rPr lang="en-US" altLang="zh-CN" sz="3200" dirty="0"/>
              <a:t>in</a:t>
            </a:r>
            <a:r>
              <a:rPr lang="en-US" altLang="zh-CN" sz="3200" spc="-5" dirty="0"/>
              <a:t> translation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isn’t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trivial</a:t>
            </a:r>
            <a:r>
              <a:rPr lang="en-US" altLang="zh-CN" sz="3200" dirty="0"/>
              <a:t> to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model!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8F458-1054-4EA6-BFD1-3BA467D10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80" y="1723898"/>
            <a:ext cx="9030119" cy="861774"/>
          </a:xfrm>
        </p:spPr>
        <p:txBody>
          <a:bodyPr/>
          <a:lstStyle/>
          <a:p>
            <a:r>
              <a:rPr lang="en-US" altLang="zh-TW" sz="2800" dirty="0"/>
              <a:t>The same patterns appear in different regions.</a:t>
            </a:r>
            <a:endParaRPr lang="zh-TW" altLang="en-US" sz="2800" dirty="0"/>
          </a:p>
          <a:p>
            <a:endParaRPr lang="zh-TW" altLang="en-US" sz="2800" dirty="0"/>
          </a:p>
        </p:txBody>
      </p:sp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635DA742-B5D4-44C5-BE88-C0FDE86D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98" y="4967474"/>
            <a:ext cx="2741134" cy="19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F97AE53A-2744-4407-8ACE-F175F440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98" y="2873892"/>
            <a:ext cx="2741134" cy="18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12B8A8-413D-48E8-8326-64BCAF2C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660" y="3193004"/>
            <a:ext cx="2372333" cy="1411388"/>
          </a:xfrm>
          <a:prstGeom prst="rect">
            <a:avLst/>
          </a:prstGeom>
        </p:spPr>
      </p:pic>
      <p:sp>
        <p:nvSpPr>
          <p:cNvPr id="7" name="雲朵形圖說文字 9">
            <a:extLst>
              <a:ext uri="{FF2B5EF4-FFF2-40B4-BE49-F238E27FC236}">
                <a16:creationId xmlns:a16="http://schemas.microsoft.com/office/drawing/2014/main" id="{11BD8F66-6423-467D-A7F2-F532F8656B8E}"/>
              </a:ext>
            </a:extLst>
          </p:cNvPr>
          <p:cNvSpPr/>
          <p:nvPr/>
        </p:nvSpPr>
        <p:spPr>
          <a:xfrm>
            <a:off x="5966790" y="2705370"/>
            <a:ext cx="4136644" cy="104952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 detect “beak” in my receptive field.</a:t>
            </a:r>
            <a:endParaRPr lang="zh-TW" altLang="en-US" sz="240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1B0E46-E55A-4C46-9820-57591AC67C74}"/>
              </a:ext>
            </a:extLst>
          </p:cNvPr>
          <p:cNvSpPr/>
          <p:nvPr/>
        </p:nvSpPr>
        <p:spPr>
          <a:xfrm>
            <a:off x="1791393" y="2928952"/>
            <a:ext cx="448169" cy="41845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7465AA-90CC-42B9-97DB-018390ADBAB6}"/>
              </a:ext>
            </a:extLst>
          </p:cNvPr>
          <p:cNvSpPr/>
          <p:nvPr/>
        </p:nvSpPr>
        <p:spPr>
          <a:xfrm>
            <a:off x="2359107" y="5537461"/>
            <a:ext cx="448169" cy="418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4200" rtl="0">
              <a:defRPr/>
            </a:pPr>
            <a:endParaRPr lang="zh-TW" altLang="en-US" sz="1985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6B5E2D-DEE7-4F4E-AAEA-6A02E97EA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01" y="5161549"/>
            <a:ext cx="2531454" cy="1754161"/>
          </a:xfrm>
          <a:prstGeom prst="rect">
            <a:avLst/>
          </a:prstGeom>
        </p:spPr>
      </p:pic>
      <p:sp>
        <p:nvSpPr>
          <p:cNvPr id="11" name="雲朵形圖說文字 30">
            <a:extLst>
              <a:ext uri="{FF2B5EF4-FFF2-40B4-BE49-F238E27FC236}">
                <a16:creationId xmlns:a16="http://schemas.microsoft.com/office/drawing/2014/main" id="{7DAF6882-5993-4528-97E6-2E19B94633D2}"/>
              </a:ext>
            </a:extLst>
          </p:cNvPr>
          <p:cNvSpPr/>
          <p:nvPr/>
        </p:nvSpPr>
        <p:spPr>
          <a:xfrm>
            <a:off x="5966791" y="6110677"/>
            <a:ext cx="4113785" cy="1049520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</a:rPr>
              <a:t>I detect “beak” in my receptive field.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948422-050E-4319-9CB5-CBC9C3DFAB4C}"/>
              </a:ext>
            </a:extLst>
          </p:cNvPr>
          <p:cNvSpPr/>
          <p:nvPr/>
        </p:nvSpPr>
        <p:spPr>
          <a:xfrm>
            <a:off x="5492462" y="4470120"/>
            <a:ext cx="3686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504200" rtl="0">
              <a:defRPr/>
            </a:pPr>
            <a:r>
              <a:rPr lang="en-US" altLang="zh-TW" sz="24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Each receptive field needs a “beak” detector?</a:t>
            </a:r>
            <a:endParaRPr lang="zh-TW" altLang="en-US" sz="2400" kern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3A6A127-8C3F-4DE6-94BF-E2158B8DE5D5}"/>
              </a:ext>
            </a:extLst>
          </p:cNvPr>
          <p:cNvCxnSpPr/>
          <p:nvPr/>
        </p:nvCxnSpPr>
        <p:spPr>
          <a:xfrm>
            <a:off x="5272197" y="4185529"/>
            <a:ext cx="0" cy="1479239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9A00CBD4-EB2A-40F4-9A40-264714D8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D9E14C0F-2272-42CA-B8B5-C187F5DB2DCE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TW" sz="3200" dirty="0"/>
              <a:t>Motivation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536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553"/>
              </a:spcBef>
            </a:pPr>
            <a:fld id="{81D60167-4931-47E6-BA6A-407CBD079E47}" type="slidenum">
              <a:rPr dirty="0"/>
              <a:pPr marL="150936">
                <a:spcBef>
                  <a:spcPts val="553"/>
                </a:spcBef>
              </a:pPr>
              <a:t>70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5415" y="1717153"/>
            <a:ext cx="7028126" cy="3707548"/>
          </a:xfrm>
          <a:prstGeom prst="rect">
            <a:avLst/>
          </a:prstGeom>
        </p:spPr>
        <p:txBody>
          <a:bodyPr vert="horz" wrap="square" lIns="0" tIns="77973" rIns="0" bIns="0" rtlCol="0">
            <a:spAutoFit/>
          </a:bodyPr>
          <a:lstStyle/>
          <a:p>
            <a:pPr marL="311897" indent="-300758">
              <a:spcBef>
                <a:spcPts val="614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SMT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was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huge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research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field</a:t>
            </a:r>
            <a:endParaRPr sz="2105">
              <a:latin typeface="Calibri"/>
              <a:cs typeface="Calibri"/>
            </a:endParaRPr>
          </a:p>
          <a:p>
            <a:pPr marL="311897" indent="-300758">
              <a:spcBef>
                <a:spcPts val="526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best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systems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were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extremely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complex</a:t>
            </a:r>
            <a:endParaRPr sz="2105">
              <a:latin typeface="Calibri"/>
              <a:cs typeface="Calibri"/>
            </a:endParaRPr>
          </a:p>
          <a:p>
            <a:pPr marL="612654" lvl="1" indent="-201062">
              <a:spcBef>
                <a:spcPts val="548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dirty="0">
                <a:latin typeface="Calibri"/>
                <a:cs typeface="Calibri"/>
              </a:rPr>
              <a:t>Hundreds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important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details</a:t>
            </a:r>
            <a:endParaRPr sz="2105">
              <a:latin typeface="Calibri"/>
              <a:cs typeface="Calibri"/>
            </a:endParaRPr>
          </a:p>
          <a:p>
            <a:pPr marL="311897" indent="-300758">
              <a:spcBef>
                <a:spcPts val="460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Systems </a:t>
            </a:r>
            <a:r>
              <a:rPr sz="2105" dirty="0">
                <a:latin typeface="Calibri"/>
                <a:cs typeface="Calibri"/>
              </a:rPr>
              <a:t>had </a:t>
            </a:r>
            <a:r>
              <a:rPr sz="2105" spc="-4" dirty="0">
                <a:latin typeface="Calibri"/>
                <a:cs typeface="Calibri"/>
              </a:rPr>
              <a:t>many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separately-designed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subcomponents</a:t>
            </a:r>
            <a:endParaRPr sz="2105">
              <a:latin typeface="Calibri"/>
              <a:cs typeface="Calibri"/>
            </a:endParaRPr>
          </a:p>
          <a:p>
            <a:pPr marL="612654" lvl="1" indent="-201062">
              <a:spcBef>
                <a:spcPts val="548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latin typeface="Calibri"/>
                <a:cs typeface="Calibri"/>
              </a:rPr>
              <a:t>Lots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feature</a:t>
            </a:r>
            <a:r>
              <a:rPr sz="2105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engineering</a:t>
            </a:r>
            <a:endParaRPr sz="2105">
              <a:latin typeface="Calibri"/>
              <a:cs typeface="Calibri"/>
            </a:endParaRPr>
          </a:p>
          <a:p>
            <a:pPr marL="913412" lvl="2" indent="-200505">
              <a:spcBef>
                <a:spcPts val="456"/>
              </a:spcBef>
              <a:buClr>
                <a:srgbClr val="8C1515"/>
              </a:buClr>
              <a:buFont typeface="Times New Roman"/>
              <a:buChar char="•"/>
              <a:tabLst>
                <a:tab pos="912855" algn="l"/>
                <a:tab pos="913412" algn="l"/>
              </a:tabLst>
            </a:pPr>
            <a:r>
              <a:rPr sz="1754" spc="-4" dirty="0">
                <a:latin typeface="Calibri"/>
                <a:cs typeface="Calibri"/>
              </a:rPr>
              <a:t>Need</a:t>
            </a:r>
            <a:r>
              <a:rPr sz="1754" dirty="0">
                <a:latin typeface="Calibri"/>
                <a:cs typeface="Calibri"/>
              </a:rPr>
              <a:t> to</a:t>
            </a:r>
            <a:r>
              <a:rPr sz="1754" spc="-4" dirty="0">
                <a:latin typeface="Calibri"/>
                <a:cs typeface="Calibri"/>
              </a:rPr>
              <a:t> design</a:t>
            </a:r>
            <a:r>
              <a:rPr sz="1754" dirty="0">
                <a:latin typeface="Calibri"/>
                <a:cs typeface="Calibri"/>
              </a:rPr>
              <a:t> features</a:t>
            </a:r>
            <a:r>
              <a:rPr sz="1754" spc="4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to</a:t>
            </a:r>
            <a:r>
              <a:rPr sz="1754" spc="-4" dirty="0">
                <a:latin typeface="Calibri"/>
                <a:cs typeface="Calibri"/>
              </a:rPr>
              <a:t> capture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particular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language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phenomena</a:t>
            </a:r>
            <a:endParaRPr sz="1754">
              <a:latin typeface="Calibri"/>
              <a:cs typeface="Calibri"/>
            </a:endParaRPr>
          </a:p>
          <a:p>
            <a:pPr marL="612654" lvl="1" indent="-201062">
              <a:spcBef>
                <a:spcPts val="429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dirty="0">
                <a:latin typeface="Calibri"/>
                <a:cs typeface="Calibri"/>
              </a:rPr>
              <a:t>Required</a:t>
            </a:r>
            <a:r>
              <a:rPr sz="2105" spc="-4" dirty="0">
                <a:latin typeface="Calibri"/>
                <a:cs typeface="Calibri"/>
              </a:rPr>
              <a:t> compiling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and maintaining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extra resources</a:t>
            </a:r>
            <a:endParaRPr sz="2105">
              <a:latin typeface="Calibri"/>
              <a:cs typeface="Calibri"/>
            </a:endParaRPr>
          </a:p>
          <a:p>
            <a:pPr marL="913412" lvl="2" indent="-200505">
              <a:spcBef>
                <a:spcPts val="456"/>
              </a:spcBef>
              <a:buClr>
                <a:srgbClr val="8C1515"/>
              </a:buClr>
              <a:buFont typeface="Times New Roman"/>
              <a:buChar char="•"/>
              <a:tabLst>
                <a:tab pos="912855" algn="l"/>
                <a:tab pos="913412" algn="l"/>
              </a:tabLst>
            </a:pPr>
            <a:r>
              <a:rPr sz="1754" spc="-4" dirty="0">
                <a:latin typeface="Calibri"/>
                <a:cs typeface="Calibri"/>
              </a:rPr>
              <a:t>Like </a:t>
            </a:r>
            <a:r>
              <a:rPr sz="1754" dirty="0">
                <a:latin typeface="Calibri"/>
                <a:cs typeface="Calibri"/>
              </a:rPr>
              <a:t>tables</a:t>
            </a:r>
            <a:r>
              <a:rPr sz="1754" spc="-4" dirty="0">
                <a:latin typeface="Calibri"/>
                <a:cs typeface="Calibri"/>
              </a:rPr>
              <a:t> of equivalent phrases</a:t>
            </a:r>
            <a:endParaRPr sz="1754">
              <a:latin typeface="Calibri"/>
              <a:cs typeface="Calibri"/>
            </a:endParaRPr>
          </a:p>
          <a:p>
            <a:pPr marL="612654" lvl="1" indent="-201062">
              <a:spcBef>
                <a:spcPts val="446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latin typeface="Calibri"/>
                <a:cs typeface="Calibri"/>
              </a:rPr>
              <a:t>Lots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human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effort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maintain</a:t>
            </a:r>
            <a:endParaRPr sz="2105">
              <a:latin typeface="Calibri"/>
              <a:cs typeface="Calibri"/>
            </a:endParaRPr>
          </a:p>
          <a:p>
            <a:pPr marL="913412" lvl="2" indent="-200505">
              <a:spcBef>
                <a:spcPts val="456"/>
              </a:spcBef>
              <a:buClr>
                <a:srgbClr val="8C1515"/>
              </a:buClr>
              <a:buFont typeface="Times New Roman"/>
              <a:buChar char="•"/>
              <a:tabLst>
                <a:tab pos="912855" algn="l"/>
                <a:tab pos="913412" algn="l"/>
              </a:tabLst>
            </a:pPr>
            <a:r>
              <a:rPr sz="1754" dirty="0">
                <a:latin typeface="Calibri"/>
                <a:cs typeface="Calibri"/>
              </a:rPr>
              <a:t>Repeated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effort for </a:t>
            </a:r>
            <a:r>
              <a:rPr sz="1754" dirty="0">
                <a:latin typeface="Calibri"/>
                <a:cs typeface="Calibri"/>
              </a:rPr>
              <a:t>each</a:t>
            </a:r>
            <a:r>
              <a:rPr sz="1754" spc="-9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language pair!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060B0B5-13E2-4F4A-B689-0815DD5147B5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1990s–2010s: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Statistical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Machine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Translation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3906"/>
            <a:ext cx="10693400" cy="6015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4845" y="861681"/>
            <a:ext cx="1108326" cy="6591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210" dirty="0">
                <a:solidFill>
                  <a:srgbClr val="FFFFFF"/>
                </a:solidFill>
              </a:rPr>
              <a:t>2014</a:t>
            </a:r>
            <a:endParaRPr sz="421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553"/>
              </a:spcBef>
            </a:pPr>
            <a:fld id="{81D60167-4931-47E6-BA6A-407CBD079E47}" type="slidenum">
              <a:rPr dirty="0"/>
              <a:pPr marL="150936">
                <a:spcBef>
                  <a:spcPts val="553"/>
                </a:spcBef>
              </a:pPr>
              <a:t>71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 rot="1680000">
            <a:off x="1768466" y="5324122"/>
            <a:ext cx="2809900" cy="546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10"/>
              </a:lnSpc>
            </a:pPr>
            <a:r>
              <a:rPr sz="6315" b="1" baseline="3472" dirty="0">
                <a:solidFill>
                  <a:srgbClr val="FFFFFF"/>
                </a:solidFill>
                <a:latin typeface="Calibri"/>
                <a:cs typeface="Calibri"/>
              </a:rPr>
              <a:t>MT</a:t>
            </a:r>
            <a:r>
              <a:rPr sz="6315" b="1" spc="-203" baseline="34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15" b="1" spc="-105" baseline="231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6315" b="1" spc="-105" baseline="1736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6315" b="1" spc="-105" baseline="115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10" b="1" spc="-70" dirty="0">
                <a:solidFill>
                  <a:srgbClr val="FFFFFF"/>
                </a:solidFill>
                <a:latin typeface="Calibri"/>
                <a:cs typeface="Calibri"/>
              </a:rPr>
              <a:t>arch</a:t>
            </a:r>
            <a:endParaRPr sz="421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">
            <a:off x="5219342" y="1521975"/>
            <a:ext cx="1582871" cy="546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10"/>
              </a:lnSpc>
            </a:pPr>
            <a:r>
              <a:rPr sz="6315" b="1" spc="-53" baseline="1157" dirty="0">
                <a:solidFill>
                  <a:srgbClr val="FF0000"/>
                </a:solidFill>
                <a:latin typeface="Calibri"/>
                <a:cs typeface="Calibri"/>
              </a:rPr>
              <a:t>Neu</a:t>
            </a:r>
            <a:r>
              <a:rPr sz="4210" b="1" spc="-35" dirty="0">
                <a:solidFill>
                  <a:srgbClr val="FF0000"/>
                </a:solidFill>
                <a:latin typeface="Calibri"/>
                <a:cs typeface="Calibri"/>
              </a:rPr>
              <a:t>ral</a:t>
            </a:r>
            <a:endParaRPr sz="421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">
            <a:off x="4709423" y="2095336"/>
            <a:ext cx="2007353" cy="546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10"/>
              </a:lnSpc>
            </a:pPr>
            <a:r>
              <a:rPr sz="4210" b="1" spc="-22" dirty="0">
                <a:solidFill>
                  <a:srgbClr val="FF0000"/>
                </a:solidFill>
                <a:latin typeface="Calibri"/>
                <a:cs typeface="Calibri"/>
              </a:rPr>
              <a:t>Mach</a:t>
            </a:r>
            <a:r>
              <a:rPr sz="6315" b="1" spc="-32" baseline="-1157" dirty="0">
                <a:solidFill>
                  <a:srgbClr val="FF0000"/>
                </a:solidFill>
                <a:latin typeface="Calibri"/>
                <a:cs typeface="Calibri"/>
              </a:rPr>
              <a:t>ine</a:t>
            </a:r>
            <a:endParaRPr sz="6315" baseline="-115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">
            <a:off x="4159228" y="2658666"/>
            <a:ext cx="2522914" cy="546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10"/>
              </a:lnSpc>
            </a:pPr>
            <a:r>
              <a:rPr sz="6315" b="1" spc="-98" baseline="1736" dirty="0">
                <a:solidFill>
                  <a:srgbClr val="FF0000"/>
                </a:solidFill>
                <a:latin typeface="Calibri"/>
                <a:cs typeface="Calibri"/>
              </a:rPr>
              <a:t>Tr</a:t>
            </a:r>
            <a:r>
              <a:rPr sz="6315" b="1" spc="-98" baseline="1157" dirty="0">
                <a:solidFill>
                  <a:srgbClr val="FF0000"/>
                </a:solidFill>
                <a:latin typeface="Calibri"/>
                <a:cs typeface="Calibri"/>
              </a:rPr>
              <a:t>ans</a:t>
            </a:r>
            <a:r>
              <a:rPr sz="4210" b="1" spc="-66" dirty="0">
                <a:solidFill>
                  <a:srgbClr val="FF0000"/>
                </a:solidFill>
                <a:latin typeface="Calibri"/>
                <a:cs typeface="Calibri"/>
              </a:rPr>
              <a:t>lation</a:t>
            </a:r>
            <a:endParaRPr sz="421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7760" y="6250264"/>
            <a:ext cx="2218881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b="1" spc="-9" dirty="0">
                <a:solidFill>
                  <a:srgbClr val="FFFFFF"/>
                </a:solidFill>
                <a:latin typeface="Calibri"/>
                <a:cs typeface="Calibri"/>
              </a:rPr>
              <a:t>(dramatic</a:t>
            </a:r>
            <a:r>
              <a:rPr sz="1754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4" b="1" spc="-4" dirty="0">
                <a:solidFill>
                  <a:srgbClr val="FFFFFF"/>
                </a:solidFill>
                <a:latin typeface="Calibri"/>
                <a:cs typeface="Calibri"/>
              </a:rPr>
              <a:t>reenactment)</a:t>
            </a:r>
            <a:endParaRPr sz="175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553"/>
              </a:spcBef>
            </a:pPr>
            <a:fld id="{81D60167-4931-47E6-BA6A-407CBD079E47}" type="slidenum">
              <a:rPr dirty="0"/>
              <a:pPr marL="150936">
                <a:spcBef>
                  <a:spcPts val="553"/>
                </a:spcBef>
              </a:pPr>
              <a:t>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5414" y="1783987"/>
            <a:ext cx="9788917" cy="170517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340" marR="455592" indent="-300758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Neural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Machine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Translation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(NMT)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 </a:t>
            </a:r>
            <a:r>
              <a:rPr sz="2105" dirty="0">
                <a:latin typeface="Calibri"/>
                <a:cs typeface="Calibri"/>
              </a:rPr>
              <a:t>a </a:t>
            </a:r>
            <a:r>
              <a:rPr sz="2105" spc="-4" dirty="0">
                <a:latin typeface="Calibri"/>
                <a:cs typeface="Calibri"/>
              </a:rPr>
              <a:t>way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 </a:t>
            </a:r>
            <a:r>
              <a:rPr sz="2105" dirty="0">
                <a:latin typeface="Calibri"/>
                <a:cs typeface="Calibri"/>
              </a:rPr>
              <a:t>do</a:t>
            </a:r>
            <a:r>
              <a:rPr sz="2105" spc="-4" dirty="0">
                <a:latin typeface="Calibri"/>
                <a:cs typeface="Calibri"/>
              </a:rPr>
              <a:t> Machine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Translation with</a:t>
            </a:r>
            <a:r>
              <a:rPr sz="2105" dirty="0">
                <a:latin typeface="Calibri"/>
                <a:cs typeface="Calibri"/>
              </a:rPr>
              <a:t> a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single </a:t>
            </a:r>
            <a:r>
              <a:rPr sz="2105" i="1" spc="-460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end-to-end</a:t>
            </a:r>
            <a:r>
              <a:rPr sz="2105" i="1" spc="-9" dirty="0">
                <a:latin typeface="Calibri"/>
                <a:cs typeface="Calibri"/>
              </a:rPr>
              <a:t> </a:t>
            </a:r>
            <a:r>
              <a:rPr sz="2105" i="1" dirty="0">
                <a:latin typeface="Calibri"/>
                <a:cs typeface="Calibri"/>
              </a:rPr>
              <a:t>neural</a:t>
            </a:r>
            <a:r>
              <a:rPr sz="2105" i="1" spc="-4" dirty="0">
                <a:latin typeface="Calibri"/>
                <a:cs typeface="Calibri"/>
              </a:rPr>
              <a:t> network</a:t>
            </a:r>
            <a:endParaRPr sz="2105">
              <a:latin typeface="Calibri"/>
              <a:cs typeface="Calibri"/>
            </a:endParaRPr>
          </a:p>
          <a:p>
            <a:pPr>
              <a:spcBef>
                <a:spcPts val="13"/>
              </a:spcBef>
              <a:buClr>
                <a:srgbClr val="8C1515"/>
              </a:buClr>
              <a:buFont typeface="Times New Roman"/>
              <a:buChar char="•"/>
            </a:pPr>
            <a:endParaRPr sz="2631">
              <a:latin typeface="Calibri"/>
              <a:cs typeface="Calibri"/>
            </a:endParaRPr>
          </a:p>
          <a:p>
            <a:pPr marL="311340" marR="4456" indent="-300758">
              <a:lnSpc>
                <a:spcPts val="2465"/>
              </a:lnSpc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The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neural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network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architecture</a:t>
            </a:r>
            <a:r>
              <a:rPr sz="2105" spc="13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called</a:t>
            </a:r>
            <a:r>
              <a:rPr sz="2105" dirty="0">
                <a:latin typeface="Calibri"/>
                <a:cs typeface="Calibri"/>
              </a:rPr>
              <a:t> a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sequence-to-sequence</a:t>
            </a:r>
            <a:r>
              <a:rPr sz="2105" spc="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model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(aka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seq2seq</a:t>
            </a:r>
            <a:r>
              <a:rPr sz="2105" spc="-4" dirty="0">
                <a:latin typeface="Calibri"/>
                <a:cs typeface="Calibri"/>
              </a:rPr>
              <a:t>)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involves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i="1" spc="-4" dirty="0">
                <a:solidFill>
                  <a:srgbClr val="FF30EE"/>
                </a:solidFill>
                <a:latin typeface="Calibri"/>
                <a:cs typeface="Calibri"/>
              </a:rPr>
              <a:t>two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C0D7F4D-FDE5-4201-8732-B1DACB92288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What</a:t>
            </a:r>
            <a:r>
              <a:rPr lang="en-US" altLang="zh-CN" sz="3200" dirty="0"/>
              <a:t> is</a:t>
            </a:r>
            <a:r>
              <a:rPr lang="en-US" altLang="zh-CN" sz="3200" spc="-10" dirty="0"/>
              <a:t> </a:t>
            </a:r>
            <a:r>
              <a:rPr lang="en-US" altLang="zh-CN" sz="3200" spc="-5" dirty="0"/>
              <a:t>Neural Machine Translation?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0461" y="2631383"/>
            <a:ext cx="269946" cy="1222501"/>
          </a:xfrm>
          <a:prstGeom prst="rect">
            <a:avLst/>
          </a:prstGeom>
        </p:spPr>
        <p:txBody>
          <a:bodyPr vert="vert270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754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8053" y="2901465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4" h="779779">
                <a:moveTo>
                  <a:pt x="188429" y="779512"/>
                </a:moveTo>
                <a:lnTo>
                  <a:pt x="151755" y="773716"/>
                </a:lnTo>
                <a:lnTo>
                  <a:pt x="121808" y="757913"/>
                </a:lnTo>
                <a:lnTo>
                  <a:pt x="101617" y="734476"/>
                </a:lnTo>
                <a:lnTo>
                  <a:pt x="94214" y="705783"/>
                </a:lnTo>
                <a:lnTo>
                  <a:pt x="94214" y="463484"/>
                </a:lnTo>
                <a:lnTo>
                  <a:pt x="86811" y="434791"/>
                </a:lnTo>
                <a:lnTo>
                  <a:pt x="66620" y="411354"/>
                </a:lnTo>
                <a:lnTo>
                  <a:pt x="36673" y="395551"/>
                </a:lnTo>
                <a:lnTo>
                  <a:pt x="0" y="389756"/>
                </a:lnTo>
                <a:lnTo>
                  <a:pt x="36673" y="383960"/>
                </a:lnTo>
                <a:lnTo>
                  <a:pt x="66620" y="368157"/>
                </a:lnTo>
                <a:lnTo>
                  <a:pt x="86811" y="344720"/>
                </a:lnTo>
                <a:lnTo>
                  <a:pt x="94214" y="316027"/>
                </a:lnTo>
                <a:lnTo>
                  <a:pt x="94214" y="73728"/>
                </a:lnTo>
                <a:lnTo>
                  <a:pt x="101617" y="45035"/>
                </a:lnTo>
                <a:lnTo>
                  <a:pt x="121808" y="21598"/>
                </a:lnTo>
                <a:lnTo>
                  <a:pt x="151755" y="5795"/>
                </a:lnTo>
                <a:lnTo>
                  <a:pt x="188429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2822" y="2885418"/>
            <a:ext cx="4060017" cy="12344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82985" y="4139585"/>
            <a:ext cx="3354496" cy="22720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764704" algn="l"/>
                <a:tab pos="1296599" algn="l"/>
                <a:tab pos="1758875" algn="l"/>
                <a:tab pos="2267935" algn="l"/>
                <a:tab pos="2750261" algn="l"/>
                <a:tab pos="3125094" algn="l"/>
              </a:tabLst>
            </a:pPr>
            <a:r>
              <a:rPr sz="1403" i="1" dirty="0">
                <a:latin typeface="Calibri"/>
                <a:cs typeface="Calibri"/>
              </a:rPr>
              <a:t>&lt;</a:t>
            </a:r>
            <a:r>
              <a:rPr sz="1403" i="1" spc="-9" dirty="0">
                <a:latin typeface="Calibri"/>
                <a:cs typeface="Calibri"/>
              </a:rPr>
              <a:t>S</a:t>
            </a:r>
            <a:r>
              <a:rPr sz="1403" i="1" spc="-110" dirty="0">
                <a:latin typeface="Calibri"/>
                <a:cs typeface="Calibri"/>
              </a:rPr>
              <a:t>T</a:t>
            </a:r>
            <a:r>
              <a:rPr sz="1403" i="1" spc="-4" dirty="0">
                <a:latin typeface="Calibri"/>
                <a:cs typeface="Calibri"/>
              </a:rPr>
              <a:t>A</a:t>
            </a:r>
            <a:r>
              <a:rPr sz="1403" i="1" spc="-31" dirty="0">
                <a:latin typeface="Calibri"/>
                <a:cs typeface="Calibri"/>
              </a:rPr>
              <a:t>R</a:t>
            </a:r>
            <a:r>
              <a:rPr sz="1403" i="1" spc="-9" dirty="0">
                <a:latin typeface="Calibri"/>
                <a:cs typeface="Calibri"/>
              </a:rPr>
              <a:t>T</a:t>
            </a:r>
            <a:r>
              <a:rPr sz="1403" i="1" dirty="0">
                <a:latin typeface="Calibri"/>
                <a:cs typeface="Calibri"/>
              </a:rPr>
              <a:t>&gt;	</a:t>
            </a:r>
            <a:r>
              <a:rPr sz="2105" i="1" baseline="5208" dirty="0">
                <a:latin typeface="Calibri"/>
                <a:cs typeface="Calibri"/>
              </a:rPr>
              <a:t>he	</a:t>
            </a:r>
            <a:r>
              <a:rPr sz="2105" i="1" baseline="3472" dirty="0">
                <a:latin typeface="Calibri"/>
                <a:cs typeface="Calibri"/>
              </a:rPr>
              <a:t>h</a:t>
            </a:r>
            <a:r>
              <a:rPr sz="2105" i="1" spc="-6" baseline="3472" dirty="0">
                <a:latin typeface="Calibri"/>
                <a:cs typeface="Calibri"/>
              </a:rPr>
              <a:t>i</a:t>
            </a:r>
            <a:r>
              <a:rPr sz="2105" i="1" baseline="3472" dirty="0">
                <a:latin typeface="Calibri"/>
                <a:cs typeface="Calibri"/>
              </a:rPr>
              <a:t>t	</a:t>
            </a:r>
            <a:r>
              <a:rPr sz="2105" i="1" spc="-6" baseline="3472" dirty="0">
                <a:latin typeface="Calibri"/>
                <a:cs typeface="Calibri"/>
              </a:rPr>
              <a:t>m</a:t>
            </a:r>
            <a:r>
              <a:rPr sz="2105" i="1" baseline="3472" dirty="0">
                <a:latin typeface="Calibri"/>
                <a:cs typeface="Calibri"/>
              </a:rPr>
              <a:t>e	</a:t>
            </a:r>
            <a:r>
              <a:rPr sz="2105" i="1" spc="6" baseline="3472" dirty="0">
                <a:latin typeface="Calibri"/>
                <a:cs typeface="Calibri"/>
              </a:rPr>
              <a:t>w</a:t>
            </a:r>
            <a:r>
              <a:rPr sz="2105" i="1" spc="-13" baseline="3472" dirty="0">
                <a:latin typeface="Calibri"/>
                <a:cs typeface="Calibri"/>
              </a:rPr>
              <a:t>i</a:t>
            </a:r>
            <a:r>
              <a:rPr sz="2105" i="1" baseline="3472" dirty="0">
                <a:latin typeface="Calibri"/>
                <a:cs typeface="Calibri"/>
              </a:rPr>
              <a:t>th	a	p</a:t>
            </a:r>
            <a:r>
              <a:rPr sz="2105" i="1" spc="-13" baseline="3472" dirty="0">
                <a:latin typeface="Calibri"/>
                <a:cs typeface="Calibri"/>
              </a:rPr>
              <a:t>i</a:t>
            </a:r>
            <a:r>
              <a:rPr sz="2105" i="1" baseline="3472" dirty="0">
                <a:latin typeface="Calibri"/>
                <a:cs typeface="Calibri"/>
              </a:rPr>
              <a:t>e</a:t>
            </a:r>
            <a:endParaRPr sz="2105" baseline="347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5988" y="4707225"/>
            <a:ext cx="2174882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spc="-9" dirty="0">
                <a:latin typeface="Calibri"/>
                <a:cs typeface="Calibri"/>
              </a:rPr>
              <a:t>Source</a:t>
            </a:r>
            <a:r>
              <a:rPr sz="1754" spc="-22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sentence</a:t>
            </a:r>
            <a:r>
              <a:rPr sz="1754" spc="-18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(input)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80569" y="4453320"/>
            <a:ext cx="2383180" cy="265664"/>
          </a:xfrm>
          <a:custGeom>
            <a:avLst/>
            <a:gdLst/>
            <a:ahLst/>
            <a:cxnLst/>
            <a:rect l="l" t="t" r="r" b="b"/>
            <a:pathLst>
              <a:path w="2717165" h="302895">
                <a:moveTo>
                  <a:pt x="2716913" y="0"/>
                </a:moveTo>
                <a:lnTo>
                  <a:pt x="2710882" y="47803"/>
                </a:lnTo>
                <a:lnTo>
                  <a:pt x="2694086" y="89318"/>
                </a:lnTo>
                <a:lnTo>
                  <a:pt x="2668470" y="122055"/>
                </a:lnTo>
                <a:lnTo>
                  <a:pt x="2635976" y="143524"/>
                </a:lnTo>
                <a:lnTo>
                  <a:pt x="2598551" y="151234"/>
                </a:lnTo>
                <a:lnTo>
                  <a:pt x="1476818" y="151234"/>
                </a:lnTo>
                <a:lnTo>
                  <a:pt x="1439392" y="158943"/>
                </a:lnTo>
                <a:lnTo>
                  <a:pt x="1406898" y="180412"/>
                </a:lnTo>
                <a:lnTo>
                  <a:pt x="1381282" y="213149"/>
                </a:lnTo>
                <a:lnTo>
                  <a:pt x="1364486" y="254664"/>
                </a:lnTo>
                <a:lnTo>
                  <a:pt x="1358456" y="302468"/>
                </a:lnTo>
                <a:lnTo>
                  <a:pt x="1352425" y="254664"/>
                </a:lnTo>
                <a:lnTo>
                  <a:pt x="1335630" y="213149"/>
                </a:lnTo>
                <a:lnTo>
                  <a:pt x="1310013" y="180412"/>
                </a:lnTo>
                <a:lnTo>
                  <a:pt x="1277520" y="158943"/>
                </a:lnTo>
                <a:lnTo>
                  <a:pt x="1240095" y="151234"/>
                </a:lnTo>
                <a:lnTo>
                  <a:pt x="118361" y="151234"/>
                </a:lnTo>
                <a:lnTo>
                  <a:pt x="80935" y="143524"/>
                </a:lnTo>
                <a:lnTo>
                  <a:pt x="48442" y="122055"/>
                </a:lnTo>
                <a:lnTo>
                  <a:pt x="22826" y="89318"/>
                </a:lnTo>
                <a:lnTo>
                  <a:pt x="6030" y="47803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24130" y="4087008"/>
            <a:ext cx="9468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dirty="0">
                <a:latin typeface="Calibri"/>
                <a:cs typeface="Calibri"/>
              </a:rPr>
              <a:t>il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4244" y="4087008"/>
            <a:ext cx="186021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228" i="1" spc="4" dirty="0">
                <a:latin typeface="Calibri"/>
                <a:cs typeface="Calibri"/>
              </a:rPr>
              <a:t>m’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0054" y="4087008"/>
            <a:ext cx="810359" cy="20021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335289" algn="l"/>
              </a:tabLst>
            </a:pPr>
            <a:r>
              <a:rPr sz="1228" i="1" dirty="0">
                <a:latin typeface="Calibri"/>
                <a:cs typeface="Calibri"/>
              </a:rPr>
              <a:t>a	</a:t>
            </a:r>
            <a:r>
              <a:rPr sz="1228" i="1" spc="-9" dirty="0">
                <a:latin typeface="Calibri"/>
                <a:cs typeface="Calibri"/>
              </a:rPr>
              <a:t>entarté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2797" y="1752046"/>
            <a:ext cx="3594542" cy="237817"/>
          </a:xfrm>
          <a:custGeom>
            <a:avLst/>
            <a:gdLst/>
            <a:ahLst/>
            <a:cxnLst/>
            <a:rect l="l" t="t" r="r" b="b"/>
            <a:pathLst>
              <a:path w="4098290" h="271144">
                <a:moveTo>
                  <a:pt x="0" y="271034"/>
                </a:moveTo>
                <a:lnTo>
                  <a:pt x="8326" y="218282"/>
                </a:lnTo>
                <a:lnTo>
                  <a:pt x="31042" y="175207"/>
                </a:lnTo>
                <a:lnTo>
                  <a:pt x="64750" y="146166"/>
                </a:lnTo>
                <a:lnTo>
                  <a:pt x="106053" y="135517"/>
                </a:lnTo>
                <a:lnTo>
                  <a:pt x="1942921" y="135517"/>
                </a:lnTo>
                <a:lnTo>
                  <a:pt x="1984223" y="124867"/>
                </a:lnTo>
                <a:lnTo>
                  <a:pt x="2017932" y="95826"/>
                </a:lnTo>
                <a:lnTo>
                  <a:pt x="2040648" y="52751"/>
                </a:lnTo>
                <a:lnTo>
                  <a:pt x="2048975" y="0"/>
                </a:lnTo>
                <a:lnTo>
                  <a:pt x="2057301" y="52751"/>
                </a:lnTo>
                <a:lnTo>
                  <a:pt x="2080017" y="95826"/>
                </a:lnTo>
                <a:lnTo>
                  <a:pt x="2113725" y="124867"/>
                </a:lnTo>
                <a:lnTo>
                  <a:pt x="2155028" y="135517"/>
                </a:lnTo>
                <a:lnTo>
                  <a:pt x="3991895" y="135517"/>
                </a:lnTo>
                <a:lnTo>
                  <a:pt x="4033198" y="146166"/>
                </a:lnTo>
                <a:lnTo>
                  <a:pt x="4066906" y="175207"/>
                </a:lnTo>
                <a:lnTo>
                  <a:pt x="4089622" y="218282"/>
                </a:lnTo>
                <a:lnTo>
                  <a:pt x="4097949" y="2710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55451" y="2641617"/>
            <a:ext cx="269946" cy="1244779"/>
          </a:xfrm>
          <a:prstGeom prst="rect">
            <a:avLst/>
          </a:prstGeom>
        </p:spPr>
        <p:txBody>
          <a:bodyPr vert="vert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1754" spc="-6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RNN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34183" y="2921475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0" y="0"/>
                </a:moveTo>
                <a:lnTo>
                  <a:pt x="36673" y="5795"/>
                </a:lnTo>
                <a:lnTo>
                  <a:pt x="66621" y="21599"/>
                </a:lnTo>
                <a:lnTo>
                  <a:pt x="86811" y="45035"/>
                </a:lnTo>
                <a:lnTo>
                  <a:pt x="94215" y="73729"/>
                </a:lnTo>
                <a:lnTo>
                  <a:pt x="94215" y="316028"/>
                </a:lnTo>
                <a:lnTo>
                  <a:pt x="101618" y="344722"/>
                </a:lnTo>
                <a:lnTo>
                  <a:pt x="121808" y="368158"/>
                </a:lnTo>
                <a:lnTo>
                  <a:pt x="151756" y="383961"/>
                </a:lnTo>
                <a:lnTo>
                  <a:pt x="188430" y="389757"/>
                </a:lnTo>
                <a:lnTo>
                  <a:pt x="151756" y="395553"/>
                </a:lnTo>
                <a:lnTo>
                  <a:pt x="121808" y="411356"/>
                </a:lnTo>
                <a:lnTo>
                  <a:pt x="101618" y="434792"/>
                </a:lnTo>
                <a:lnTo>
                  <a:pt x="94215" y="463486"/>
                </a:lnTo>
                <a:lnTo>
                  <a:pt x="94215" y="705785"/>
                </a:lnTo>
                <a:lnTo>
                  <a:pt x="86811" y="734479"/>
                </a:lnTo>
                <a:lnTo>
                  <a:pt x="66621" y="757915"/>
                </a:lnTo>
                <a:lnTo>
                  <a:pt x="36673" y="773719"/>
                </a:lnTo>
                <a:lnTo>
                  <a:pt x="0" y="779515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81887" y="5309470"/>
            <a:ext cx="2301866" cy="8390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wrap="square" lIns="0" tIns="28961" rIns="0" bIns="0" rtlCol="0">
            <a:spAutoFit/>
          </a:bodyPr>
          <a:lstStyle/>
          <a:p>
            <a:pPr marL="107493" marR="101923" algn="ctr">
              <a:spcBef>
                <a:spcPts val="228"/>
              </a:spcBef>
            </a:pP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754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754" spc="-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produces </a:t>
            </a:r>
            <a:r>
              <a:rPr sz="1754" spc="-381" dirty="0">
                <a:latin typeface="Calibri"/>
                <a:cs typeface="Calibri"/>
              </a:rPr>
              <a:t> </a:t>
            </a:r>
            <a:r>
              <a:rPr sz="1754" dirty="0">
                <a:latin typeface="Calibri"/>
                <a:cs typeface="Calibri"/>
              </a:rPr>
              <a:t>an </a:t>
            </a:r>
            <a:r>
              <a:rPr sz="1754" spc="-4" dirty="0">
                <a:solidFill>
                  <a:srgbClr val="E98300"/>
                </a:solidFill>
                <a:latin typeface="Calibri"/>
                <a:cs typeface="Calibri"/>
              </a:rPr>
              <a:t>encoding </a:t>
            </a:r>
            <a:r>
              <a:rPr sz="1754" spc="-4" dirty="0">
                <a:latin typeface="Calibri"/>
                <a:cs typeface="Calibri"/>
              </a:rPr>
              <a:t>of the 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source </a:t>
            </a:r>
            <a:r>
              <a:rPr sz="1754" spc="-4" dirty="0">
                <a:latin typeface="Calibri"/>
                <a:cs typeface="Calibri"/>
              </a:rPr>
              <a:t>sentence.</a:t>
            </a:r>
            <a:endParaRPr sz="1754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03142" y="2311583"/>
            <a:ext cx="1832916" cy="1436368"/>
            <a:chOff x="3714631" y="2195718"/>
            <a:chExt cx="2089785" cy="1637664"/>
          </a:xfrm>
        </p:grpSpPr>
        <p:sp>
          <p:nvSpPr>
            <p:cNvPr id="17" name="object 17"/>
            <p:cNvSpPr/>
            <p:nvPr/>
          </p:nvSpPr>
          <p:spPr>
            <a:xfrm>
              <a:off x="3714631" y="2365357"/>
              <a:ext cx="386715" cy="355600"/>
            </a:xfrm>
            <a:custGeom>
              <a:avLst/>
              <a:gdLst/>
              <a:ahLst/>
              <a:cxnLst/>
              <a:rect l="l" t="t" r="r" b="b"/>
              <a:pathLst>
                <a:path w="386714" h="355600">
                  <a:moveTo>
                    <a:pt x="289283" y="292118"/>
                  </a:moveTo>
                  <a:lnTo>
                    <a:pt x="263602" y="320262"/>
                  </a:lnTo>
                  <a:lnTo>
                    <a:pt x="386556" y="355091"/>
                  </a:lnTo>
                  <a:lnTo>
                    <a:pt x="367258" y="304960"/>
                  </a:lnTo>
                  <a:lnTo>
                    <a:pt x="303356" y="304960"/>
                  </a:lnTo>
                  <a:lnTo>
                    <a:pt x="289283" y="292118"/>
                  </a:lnTo>
                  <a:close/>
                </a:path>
                <a:path w="386714" h="355600">
                  <a:moveTo>
                    <a:pt x="314965" y="263974"/>
                  </a:moveTo>
                  <a:lnTo>
                    <a:pt x="289283" y="292118"/>
                  </a:lnTo>
                  <a:lnTo>
                    <a:pt x="303356" y="304960"/>
                  </a:lnTo>
                  <a:lnTo>
                    <a:pt x="329037" y="276815"/>
                  </a:lnTo>
                  <a:lnTo>
                    <a:pt x="314965" y="263974"/>
                  </a:lnTo>
                  <a:close/>
                </a:path>
                <a:path w="386714" h="355600">
                  <a:moveTo>
                    <a:pt x="340647" y="235831"/>
                  </a:moveTo>
                  <a:lnTo>
                    <a:pt x="314965" y="263974"/>
                  </a:lnTo>
                  <a:lnTo>
                    <a:pt x="329037" y="276815"/>
                  </a:lnTo>
                  <a:lnTo>
                    <a:pt x="303356" y="304960"/>
                  </a:lnTo>
                  <a:lnTo>
                    <a:pt x="367258" y="304960"/>
                  </a:lnTo>
                  <a:lnTo>
                    <a:pt x="340647" y="235831"/>
                  </a:lnTo>
                  <a:close/>
                </a:path>
                <a:path w="386714" h="355600">
                  <a:moveTo>
                    <a:pt x="25681" y="0"/>
                  </a:moveTo>
                  <a:lnTo>
                    <a:pt x="0" y="28143"/>
                  </a:lnTo>
                  <a:lnTo>
                    <a:pt x="289283" y="292118"/>
                  </a:lnTo>
                  <a:lnTo>
                    <a:pt x="314965" y="263974"/>
                  </a:lnTo>
                  <a:lnTo>
                    <a:pt x="25681" y="0"/>
                  </a:lnTo>
                  <a:close/>
                </a:path>
              </a:pathLst>
            </a:custGeom>
            <a:solidFill>
              <a:srgbClr val="E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2946" y="2741154"/>
              <a:ext cx="645795" cy="1077595"/>
            </a:xfrm>
            <a:custGeom>
              <a:avLst/>
              <a:gdLst/>
              <a:ahLst/>
              <a:cxnLst/>
              <a:rect l="l" t="t" r="r" b="b"/>
              <a:pathLst>
                <a:path w="645795" h="1077595">
                  <a:moveTo>
                    <a:pt x="0" y="0"/>
                  </a:moveTo>
                  <a:lnTo>
                    <a:pt x="645625" y="0"/>
                  </a:lnTo>
                  <a:lnTo>
                    <a:pt x="645625" y="1077453"/>
                  </a:lnTo>
                  <a:lnTo>
                    <a:pt x="0" y="107745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28134" y="2195718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63783"/>
                  </a:lnTo>
                  <a:lnTo>
                    <a:pt x="47625" y="663783"/>
                  </a:lnTo>
                  <a:lnTo>
                    <a:pt x="47625" y="63500"/>
                  </a:lnTo>
                  <a:close/>
                </a:path>
                <a:path w="76200" h="66421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6421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6295" y="923254"/>
            <a:ext cx="7292676" cy="1196805"/>
          </a:xfrm>
          <a:prstGeom prst="rect">
            <a:avLst/>
          </a:prstGeom>
        </p:spPr>
        <p:txBody>
          <a:bodyPr vert="horz" wrap="square" lIns="0" tIns="94681" rIns="0" bIns="0" rtlCol="0">
            <a:spAutoFit/>
          </a:bodyPr>
          <a:lstStyle/>
          <a:p>
            <a:pPr marL="11139">
              <a:spcBef>
                <a:spcPts val="746"/>
              </a:spcBef>
            </a:pPr>
            <a:r>
              <a:rPr sz="2368" spc="-4" dirty="0">
                <a:solidFill>
                  <a:srgbClr val="3A87FF"/>
                </a:solidFill>
                <a:latin typeface="Calibri"/>
                <a:cs typeface="Calibri"/>
              </a:rPr>
              <a:t>The</a:t>
            </a:r>
            <a:r>
              <a:rPr sz="2368" spc="-26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368" spc="-9" dirty="0">
                <a:solidFill>
                  <a:srgbClr val="3A87FF"/>
                </a:solidFill>
                <a:latin typeface="Calibri"/>
                <a:cs typeface="Calibri"/>
              </a:rPr>
              <a:t>sequence-to-sequence</a:t>
            </a:r>
            <a:r>
              <a:rPr sz="2368" spc="-26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368" spc="-4" dirty="0">
                <a:solidFill>
                  <a:srgbClr val="3A87FF"/>
                </a:solidFill>
                <a:latin typeface="Calibri"/>
                <a:cs typeface="Calibri"/>
              </a:rPr>
              <a:t>model</a:t>
            </a:r>
            <a:endParaRPr sz="2368" dirty="0">
              <a:latin typeface="Calibri"/>
              <a:cs typeface="Calibri"/>
            </a:endParaRPr>
          </a:p>
          <a:p>
            <a:pPr marR="4456" algn="r">
              <a:lnSpc>
                <a:spcPts val="2039"/>
              </a:lnSpc>
              <a:spcBef>
                <a:spcPts val="487"/>
              </a:spcBef>
            </a:pPr>
            <a:r>
              <a:rPr sz="1754" spc="-35" dirty="0">
                <a:latin typeface="Calibri"/>
                <a:cs typeface="Calibri"/>
              </a:rPr>
              <a:t>Target</a:t>
            </a:r>
            <a:r>
              <a:rPr sz="1754" spc="-18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sentence</a:t>
            </a:r>
            <a:r>
              <a:rPr sz="1754" spc="-13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(output)</a:t>
            </a:r>
            <a:endParaRPr sz="1754" dirty="0">
              <a:latin typeface="Calibri"/>
              <a:cs typeface="Calibri"/>
            </a:endParaRPr>
          </a:p>
          <a:p>
            <a:pPr marR="1849102" algn="ctr">
              <a:lnSpc>
                <a:spcPts val="1605"/>
              </a:lnSpc>
            </a:pP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1403" spc="-1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403" spc="-1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the source</a:t>
            </a: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 sentence.</a:t>
            </a:r>
            <a:endParaRPr sz="1403" dirty="0">
              <a:latin typeface="Calibri"/>
              <a:cs typeface="Calibri"/>
            </a:endParaRPr>
          </a:p>
          <a:p>
            <a:pPr marR="1849659" algn="ctr">
              <a:lnSpc>
                <a:spcPts val="1675"/>
              </a:lnSpc>
            </a:pP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Provides</a:t>
            </a:r>
            <a:r>
              <a:rPr sz="1403" spc="-1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initial</a:t>
            </a:r>
            <a:r>
              <a:rPr sz="1403" spc="-13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E98300"/>
                </a:solidFill>
                <a:latin typeface="Calibri"/>
                <a:cs typeface="Calibri"/>
              </a:rPr>
              <a:t>hidden</a:t>
            </a:r>
            <a:r>
              <a:rPr sz="1403" spc="-13" dirty="0">
                <a:solidFill>
                  <a:srgbClr val="E98300"/>
                </a:solidFill>
                <a:latin typeface="Calibri"/>
                <a:cs typeface="Calibri"/>
              </a:rPr>
              <a:t> state</a:t>
            </a:r>
            <a:endParaRPr sz="1403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66089" y="2105164"/>
            <a:ext cx="1297132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403" spc="-9" dirty="0">
                <a:solidFill>
                  <a:srgbClr val="E98300"/>
                </a:solidFill>
                <a:latin typeface="Calibri"/>
                <a:cs typeface="Calibri"/>
              </a:rPr>
              <a:t>for</a:t>
            </a:r>
            <a:r>
              <a:rPr sz="1403" spc="-26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1403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403" dirty="0">
                <a:solidFill>
                  <a:srgbClr val="00B050"/>
                </a:solidFill>
                <a:latin typeface="Calibri"/>
                <a:cs typeface="Calibri"/>
              </a:rPr>
              <a:t>RNN</a:t>
            </a:r>
            <a:r>
              <a:rPr sz="1403" dirty="0">
                <a:solidFill>
                  <a:srgbClr val="E98300"/>
                </a:solidFill>
                <a:latin typeface="Calibri"/>
                <a:cs typeface="Calibri"/>
              </a:rPr>
              <a:t>.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58939" y="4665794"/>
            <a:ext cx="4624339" cy="568572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vert="horz" wrap="square" lIns="0" tIns="28403" rIns="0" bIns="0" rtlCol="0">
            <a:spAutoFit/>
          </a:bodyPr>
          <a:lstStyle/>
          <a:p>
            <a:pPr marL="419947" marR="40101" indent="-324150">
              <a:spcBef>
                <a:spcPts val="223"/>
              </a:spcBef>
            </a:pP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Decoder RNN </a:t>
            </a:r>
            <a:r>
              <a:rPr sz="1754" dirty="0">
                <a:latin typeface="Calibri"/>
                <a:cs typeface="Calibri"/>
              </a:rPr>
              <a:t>is a</a:t>
            </a:r>
            <a:r>
              <a:rPr sz="1754" spc="-4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Language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Model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that</a:t>
            </a:r>
            <a:r>
              <a:rPr sz="1754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generates </a:t>
            </a:r>
            <a:r>
              <a:rPr sz="1754" spc="-386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target</a:t>
            </a:r>
            <a:r>
              <a:rPr sz="1754" spc="-4" dirty="0">
                <a:latin typeface="Calibri"/>
                <a:cs typeface="Calibri"/>
              </a:rPr>
              <a:t> sentence, </a:t>
            </a:r>
            <a:r>
              <a:rPr sz="1754" i="1" spc="-4" dirty="0">
                <a:latin typeface="Calibri"/>
                <a:cs typeface="Calibri"/>
              </a:rPr>
              <a:t>conditioned on</a:t>
            </a:r>
            <a:r>
              <a:rPr sz="1754" i="1" spc="-13" dirty="0">
                <a:latin typeface="Calibri"/>
                <a:cs typeface="Calibri"/>
              </a:rPr>
              <a:t> </a:t>
            </a:r>
            <a:r>
              <a:rPr sz="1754" i="1" spc="-9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1754" spc="-9" dirty="0">
                <a:latin typeface="Calibri"/>
                <a:cs typeface="Calibri"/>
              </a:rPr>
              <a:t>.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2737" y="2392002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69986" y="2319274"/>
            <a:ext cx="501810" cy="1810081"/>
            <a:chOff x="5843099" y="2204487"/>
            <a:chExt cx="572135" cy="2063750"/>
          </a:xfrm>
        </p:grpSpPr>
        <p:sp>
          <p:nvSpPr>
            <p:cNvPr id="25" name="object 25"/>
            <p:cNvSpPr/>
            <p:nvPr/>
          </p:nvSpPr>
          <p:spPr>
            <a:xfrm>
              <a:off x="5843099" y="2209802"/>
              <a:ext cx="490220" cy="2058670"/>
            </a:xfrm>
            <a:custGeom>
              <a:avLst/>
              <a:gdLst/>
              <a:ahLst/>
              <a:cxnLst/>
              <a:rect l="l" t="t" r="r" b="b"/>
              <a:pathLst>
                <a:path w="490220" h="2058670">
                  <a:moveTo>
                    <a:pt x="27906" y="0"/>
                  </a:moveTo>
                  <a:lnTo>
                    <a:pt x="0" y="6141"/>
                  </a:lnTo>
                  <a:lnTo>
                    <a:pt x="6141" y="34048"/>
                  </a:lnTo>
                  <a:lnTo>
                    <a:pt x="34048" y="27906"/>
                  </a:lnTo>
                  <a:lnTo>
                    <a:pt x="27906" y="0"/>
                  </a:lnTo>
                  <a:close/>
                </a:path>
                <a:path w="490220" h="2058670">
                  <a:moveTo>
                    <a:pt x="40190" y="55813"/>
                  </a:moveTo>
                  <a:lnTo>
                    <a:pt x="12283" y="61955"/>
                  </a:lnTo>
                  <a:lnTo>
                    <a:pt x="18425" y="89862"/>
                  </a:lnTo>
                  <a:lnTo>
                    <a:pt x="46332" y="83720"/>
                  </a:lnTo>
                  <a:lnTo>
                    <a:pt x="40190" y="55813"/>
                  </a:lnTo>
                  <a:close/>
                </a:path>
                <a:path w="490220" h="2058670">
                  <a:moveTo>
                    <a:pt x="52473" y="111627"/>
                  </a:moveTo>
                  <a:lnTo>
                    <a:pt x="24566" y="117769"/>
                  </a:lnTo>
                  <a:lnTo>
                    <a:pt x="30707" y="145676"/>
                  </a:lnTo>
                  <a:lnTo>
                    <a:pt x="58615" y="139536"/>
                  </a:lnTo>
                  <a:lnTo>
                    <a:pt x="52473" y="111627"/>
                  </a:lnTo>
                  <a:close/>
                </a:path>
                <a:path w="490220" h="2058670">
                  <a:moveTo>
                    <a:pt x="64756" y="167443"/>
                  </a:moveTo>
                  <a:lnTo>
                    <a:pt x="36849" y="173584"/>
                  </a:lnTo>
                  <a:lnTo>
                    <a:pt x="42990" y="201491"/>
                  </a:lnTo>
                  <a:lnTo>
                    <a:pt x="70897" y="195350"/>
                  </a:lnTo>
                  <a:lnTo>
                    <a:pt x="64756" y="167443"/>
                  </a:lnTo>
                  <a:close/>
                </a:path>
                <a:path w="490220" h="2058670">
                  <a:moveTo>
                    <a:pt x="77039" y="223257"/>
                  </a:moveTo>
                  <a:lnTo>
                    <a:pt x="49132" y="229398"/>
                  </a:lnTo>
                  <a:lnTo>
                    <a:pt x="55274" y="257305"/>
                  </a:lnTo>
                  <a:lnTo>
                    <a:pt x="83181" y="251164"/>
                  </a:lnTo>
                  <a:lnTo>
                    <a:pt x="77039" y="223257"/>
                  </a:lnTo>
                  <a:close/>
                </a:path>
                <a:path w="490220" h="2058670">
                  <a:moveTo>
                    <a:pt x="89322" y="279072"/>
                  </a:moveTo>
                  <a:lnTo>
                    <a:pt x="61415" y="285212"/>
                  </a:lnTo>
                  <a:lnTo>
                    <a:pt x="67556" y="313121"/>
                  </a:lnTo>
                  <a:lnTo>
                    <a:pt x="95464" y="306979"/>
                  </a:lnTo>
                  <a:lnTo>
                    <a:pt x="89322" y="279072"/>
                  </a:lnTo>
                  <a:close/>
                </a:path>
                <a:path w="490220" h="2058670">
                  <a:moveTo>
                    <a:pt x="101605" y="334886"/>
                  </a:moveTo>
                  <a:lnTo>
                    <a:pt x="73698" y="341028"/>
                  </a:lnTo>
                  <a:lnTo>
                    <a:pt x="79839" y="368935"/>
                  </a:lnTo>
                  <a:lnTo>
                    <a:pt x="107746" y="362793"/>
                  </a:lnTo>
                  <a:lnTo>
                    <a:pt x="101605" y="334886"/>
                  </a:lnTo>
                  <a:close/>
                </a:path>
                <a:path w="490220" h="2058670">
                  <a:moveTo>
                    <a:pt x="113888" y="390700"/>
                  </a:moveTo>
                  <a:lnTo>
                    <a:pt x="85981" y="396841"/>
                  </a:lnTo>
                  <a:lnTo>
                    <a:pt x="92123" y="424748"/>
                  </a:lnTo>
                  <a:lnTo>
                    <a:pt x="120030" y="418607"/>
                  </a:lnTo>
                  <a:lnTo>
                    <a:pt x="113888" y="390700"/>
                  </a:lnTo>
                  <a:close/>
                </a:path>
                <a:path w="490220" h="2058670">
                  <a:moveTo>
                    <a:pt x="126171" y="446515"/>
                  </a:moveTo>
                  <a:lnTo>
                    <a:pt x="98264" y="452655"/>
                  </a:lnTo>
                  <a:lnTo>
                    <a:pt x="104405" y="480564"/>
                  </a:lnTo>
                  <a:lnTo>
                    <a:pt x="132313" y="474422"/>
                  </a:lnTo>
                  <a:lnTo>
                    <a:pt x="126171" y="446515"/>
                  </a:lnTo>
                  <a:close/>
                </a:path>
                <a:path w="490220" h="2058670">
                  <a:moveTo>
                    <a:pt x="138454" y="502329"/>
                  </a:moveTo>
                  <a:lnTo>
                    <a:pt x="110547" y="508471"/>
                  </a:lnTo>
                  <a:lnTo>
                    <a:pt x="116688" y="536378"/>
                  </a:lnTo>
                  <a:lnTo>
                    <a:pt x="144595" y="530236"/>
                  </a:lnTo>
                  <a:lnTo>
                    <a:pt x="138454" y="502329"/>
                  </a:lnTo>
                  <a:close/>
                </a:path>
                <a:path w="490220" h="2058670">
                  <a:moveTo>
                    <a:pt x="150737" y="558143"/>
                  </a:moveTo>
                  <a:lnTo>
                    <a:pt x="122830" y="564285"/>
                  </a:lnTo>
                  <a:lnTo>
                    <a:pt x="128972" y="592192"/>
                  </a:lnTo>
                  <a:lnTo>
                    <a:pt x="156879" y="586051"/>
                  </a:lnTo>
                  <a:lnTo>
                    <a:pt x="150737" y="558143"/>
                  </a:lnTo>
                  <a:close/>
                </a:path>
                <a:path w="490220" h="2058670">
                  <a:moveTo>
                    <a:pt x="163021" y="613958"/>
                  </a:moveTo>
                  <a:lnTo>
                    <a:pt x="135114" y="620100"/>
                  </a:lnTo>
                  <a:lnTo>
                    <a:pt x="141254" y="648007"/>
                  </a:lnTo>
                  <a:lnTo>
                    <a:pt x="169162" y="641865"/>
                  </a:lnTo>
                  <a:lnTo>
                    <a:pt x="163021" y="613958"/>
                  </a:lnTo>
                  <a:close/>
                </a:path>
                <a:path w="490220" h="2058670">
                  <a:moveTo>
                    <a:pt x="175303" y="669772"/>
                  </a:moveTo>
                  <a:lnTo>
                    <a:pt x="147396" y="675914"/>
                  </a:lnTo>
                  <a:lnTo>
                    <a:pt x="153537" y="703821"/>
                  </a:lnTo>
                  <a:lnTo>
                    <a:pt x="181444" y="697679"/>
                  </a:lnTo>
                  <a:lnTo>
                    <a:pt x="175303" y="669772"/>
                  </a:lnTo>
                  <a:close/>
                </a:path>
                <a:path w="490220" h="2058670">
                  <a:moveTo>
                    <a:pt x="187586" y="725586"/>
                  </a:moveTo>
                  <a:lnTo>
                    <a:pt x="159679" y="731728"/>
                  </a:lnTo>
                  <a:lnTo>
                    <a:pt x="165821" y="759635"/>
                  </a:lnTo>
                  <a:lnTo>
                    <a:pt x="193728" y="753494"/>
                  </a:lnTo>
                  <a:lnTo>
                    <a:pt x="187586" y="725586"/>
                  </a:lnTo>
                  <a:close/>
                </a:path>
                <a:path w="490220" h="2058670">
                  <a:moveTo>
                    <a:pt x="199870" y="781401"/>
                  </a:moveTo>
                  <a:lnTo>
                    <a:pt x="171963" y="787543"/>
                  </a:lnTo>
                  <a:lnTo>
                    <a:pt x="178103" y="815450"/>
                  </a:lnTo>
                  <a:lnTo>
                    <a:pt x="206011" y="809308"/>
                  </a:lnTo>
                  <a:lnTo>
                    <a:pt x="199870" y="781401"/>
                  </a:lnTo>
                  <a:close/>
                </a:path>
                <a:path w="490220" h="2058670">
                  <a:moveTo>
                    <a:pt x="212152" y="837215"/>
                  </a:moveTo>
                  <a:lnTo>
                    <a:pt x="184245" y="843357"/>
                  </a:lnTo>
                  <a:lnTo>
                    <a:pt x="190386" y="871264"/>
                  </a:lnTo>
                  <a:lnTo>
                    <a:pt x="218293" y="865122"/>
                  </a:lnTo>
                  <a:lnTo>
                    <a:pt x="212152" y="837215"/>
                  </a:lnTo>
                  <a:close/>
                </a:path>
                <a:path w="490220" h="2058670">
                  <a:moveTo>
                    <a:pt x="224435" y="893029"/>
                  </a:moveTo>
                  <a:lnTo>
                    <a:pt x="196528" y="899171"/>
                  </a:lnTo>
                  <a:lnTo>
                    <a:pt x="202670" y="927078"/>
                  </a:lnTo>
                  <a:lnTo>
                    <a:pt x="230577" y="920936"/>
                  </a:lnTo>
                  <a:lnTo>
                    <a:pt x="224435" y="893029"/>
                  </a:lnTo>
                  <a:close/>
                </a:path>
                <a:path w="490220" h="2058670">
                  <a:moveTo>
                    <a:pt x="236719" y="948844"/>
                  </a:moveTo>
                  <a:lnTo>
                    <a:pt x="208812" y="954986"/>
                  </a:lnTo>
                  <a:lnTo>
                    <a:pt x="214952" y="982893"/>
                  </a:lnTo>
                  <a:lnTo>
                    <a:pt x="242860" y="976751"/>
                  </a:lnTo>
                  <a:lnTo>
                    <a:pt x="236719" y="948844"/>
                  </a:lnTo>
                  <a:close/>
                </a:path>
                <a:path w="490220" h="2058670">
                  <a:moveTo>
                    <a:pt x="249002" y="1004658"/>
                  </a:moveTo>
                  <a:lnTo>
                    <a:pt x="221094" y="1010800"/>
                  </a:lnTo>
                  <a:lnTo>
                    <a:pt x="227236" y="1038707"/>
                  </a:lnTo>
                  <a:lnTo>
                    <a:pt x="255143" y="1032565"/>
                  </a:lnTo>
                  <a:lnTo>
                    <a:pt x="249002" y="1004658"/>
                  </a:lnTo>
                  <a:close/>
                </a:path>
                <a:path w="490220" h="2058670">
                  <a:moveTo>
                    <a:pt x="261284" y="1060472"/>
                  </a:moveTo>
                  <a:lnTo>
                    <a:pt x="233377" y="1066614"/>
                  </a:lnTo>
                  <a:lnTo>
                    <a:pt x="239519" y="1094521"/>
                  </a:lnTo>
                  <a:lnTo>
                    <a:pt x="267426" y="1088381"/>
                  </a:lnTo>
                  <a:lnTo>
                    <a:pt x="261284" y="1060472"/>
                  </a:lnTo>
                  <a:close/>
                </a:path>
                <a:path w="490220" h="2058670">
                  <a:moveTo>
                    <a:pt x="273568" y="1116288"/>
                  </a:moveTo>
                  <a:lnTo>
                    <a:pt x="245661" y="1122429"/>
                  </a:lnTo>
                  <a:lnTo>
                    <a:pt x="251802" y="1150336"/>
                  </a:lnTo>
                  <a:lnTo>
                    <a:pt x="279709" y="1144195"/>
                  </a:lnTo>
                  <a:lnTo>
                    <a:pt x="273568" y="1116288"/>
                  </a:lnTo>
                  <a:close/>
                </a:path>
                <a:path w="490220" h="2058670">
                  <a:moveTo>
                    <a:pt x="285851" y="1172102"/>
                  </a:moveTo>
                  <a:lnTo>
                    <a:pt x="257943" y="1178243"/>
                  </a:lnTo>
                  <a:lnTo>
                    <a:pt x="264085" y="1206150"/>
                  </a:lnTo>
                  <a:lnTo>
                    <a:pt x="291992" y="1200010"/>
                  </a:lnTo>
                  <a:lnTo>
                    <a:pt x="285851" y="1172102"/>
                  </a:lnTo>
                  <a:close/>
                </a:path>
                <a:path w="490220" h="2058670">
                  <a:moveTo>
                    <a:pt x="298133" y="1227917"/>
                  </a:moveTo>
                  <a:lnTo>
                    <a:pt x="270226" y="1234059"/>
                  </a:lnTo>
                  <a:lnTo>
                    <a:pt x="276368" y="1261965"/>
                  </a:lnTo>
                  <a:lnTo>
                    <a:pt x="304275" y="1255824"/>
                  </a:lnTo>
                  <a:lnTo>
                    <a:pt x="298133" y="1227917"/>
                  </a:lnTo>
                  <a:close/>
                </a:path>
                <a:path w="490220" h="2058670">
                  <a:moveTo>
                    <a:pt x="310417" y="1283731"/>
                  </a:moveTo>
                  <a:lnTo>
                    <a:pt x="282510" y="1289872"/>
                  </a:lnTo>
                  <a:lnTo>
                    <a:pt x="288650" y="1317779"/>
                  </a:lnTo>
                  <a:lnTo>
                    <a:pt x="316558" y="1311638"/>
                  </a:lnTo>
                  <a:lnTo>
                    <a:pt x="310417" y="1283731"/>
                  </a:lnTo>
                  <a:close/>
                </a:path>
                <a:path w="490220" h="2058670">
                  <a:moveTo>
                    <a:pt x="322699" y="1339546"/>
                  </a:moveTo>
                  <a:lnTo>
                    <a:pt x="294792" y="1345686"/>
                  </a:lnTo>
                  <a:lnTo>
                    <a:pt x="300934" y="1373595"/>
                  </a:lnTo>
                  <a:lnTo>
                    <a:pt x="328841" y="1367453"/>
                  </a:lnTo>
                  <a:lnTo>
                    <a:pt x="322699" y="1339546"/>
                  </a:lnTo>
                  <a:close/>
                </a:path>
                <a:path w="490220" h="2058670">
                  <a:moveTo>
                    <a:pt x="334982" y="1395360"/>
                  </a:moveTo>
                  <a:lnTo>
                    <a:pt x="307075" y="1401502"/>
                  </a:lnTo>
                  <a:lnTo>
                    <a:pt x="313217" y="1429409"/>
                  </a:lnTo>
                  <a:lnTo>
                    <a:pt x="341124" y="1423267"/>
                  </a:lnTo>
                  <a:lnTo>
                    <a:pt x="334982" y="1395360"/>
                  </a:lnTo>
                  <a:close/>
                </a:path>
                <a:path w="490220" h="2058670">
                  <a:moveTo>
                    <a:pt x="347266" y="1451174"/>
                  </a:moveTo>
                  <a:lnTo>
                    <a:pt x="319359" y="1457316"/>
                  </a:lnTo>
                  <a:lnTo>
                    <a:pt x="325499" y="1485223"/>
                  </a:lnTo>
                  <a:lnTo>
                    <a:pt x="353407" y="1479082"/>
                  </a:lnTo>
                  <a:lnTo>
                    <a:pt x="347266" y="1451174"/>
                  </a:lnTo>
                  <a:close/>
                </a:path>
                <a:path w="490220" h="2058670">
                  <a:moveTo>
                    <a:pt x="359548" y="1506989"/>
                  </a:moveTo>
                  <a:lnTo>
                    <a:pt x="331641" y="1513131"/>
                  </a:lnTo>
                  <a:lnTo>
                    <a:pt x="337783" y="1541038"/>
                  </a:lnTo>
                  <a:lnTo>
                    <a:pt x="365690" y="1534896"/>
                  </a:lnTo>
                  <a:lnTo>
                    <a:pt x="359548" y="1506989"/>
                  </a:lnTo>
                  <a:close/>
                </a:path>
                <a:path w="490220" h="2058670">
                  <a:moveTo>
                    <a:pt x="371831" y="1562803"/>
                  </a:moveTo>
                  <a:lnTo>
                    <a:pt x="343924" y="1568945"/>
                  </a:lnTo>
                  <a:lnTo>
                    <a:pt x="350066" y="1596852"/>
                  </a:lnTo>
                  <a:lnTo>
                    <a:pt x="377973" y="1590710"/>
                  </a:lnTo>
                  <a:lnTo>
                    <a:pt x="371831" y="1562803"/>
                  </a:lnTo>
                  <a:close/>
                </a:path>
                <a:path w="490220" h="2058670">
                  <a:moveTo>
                    <a:pt x="384115" y="1618617"/>
                  </a:moveTo>
                  <a:lnTo>
                    <a:pt x="356208" y="1624759"/>
                  </a:lnTo>
                  <a:lnTo>
                    <a:pt x="362348" y="1652667"/>
                  </a:lnTo>
                  <a:lnTo>
                    <a:pt x="390257" y="1646525"/>
                  </a:lnTo>
                  <a:lnTo>
                    <a:pt x="384115" y="1618617"/>
                  </a:lnTo>
                  <a:close/>
                </a:path>
                <a:path w="490220" h="2058670">
                  <a:moveTo>
                    <a:pt x="396397" y="1674432"/>
                  </a:moveTo>
                  <a:lnTo>
                    <a:pt x="368490" y="1680574"/>
                  </a:lnTo>
                  <a:lnTo>
                    <a:pt x="374632" y="1708481"/>
                  </a:lnTo>
                  <a:lnTo>
                    <a:pt x="402539" y="1702339"/>
                  </a:lnTo>
                  <a:lnTo>
                    <a:pt x="396397" y="1674432"/>
                  </a:lnTo>
                  <a:close/>
                </a:path>
                <a:path w="490220" h="2058670">
                  <a:moveTo>
                    <a:pt x="408680" y="1730246"/>
                  </a:moveTo>
                  <a:lnTo>
                    <a:pt x="380773" y="1736388"/>
                  </a:lnTo>
                  <a:lnTo>
                    <a:pt x="386915" y="1764295"/>
                  </a:lnTo>
                  <a:lnTo>
                    <a:pt x="414822" y="1758153"/>
                  </a:lnTo>
                  <a:lnTo>
                    <a:pt x="408680" y="1730246"/>
                  </a:lnTo>
                  <a:close/>
                </a:path>
                <a:path w="490220" h="2058670">
                  <a:moveTo>
                    <a:pt x="420964" y="1786060"/>
                  </a:moveTo>
                  <a:lnTo>
                    <a:pt x="393057" y="1792202"/>
                  </a:lnTo>
                  <a:lnTo>
                    <a:pt x="399197" y="1820110"/>
                  </a:lnTo>
                  <a:lnTo>
                    <a:pt x="427106" y="1813968"/>
                  </a:lnTo>
                  <a:lnTo>
                    <a:pt x="420964" y="1786060"/>
                  </a:lnTo>
                  <a:close/>
                </a:path>
                <a:path w="490220" h="2058670">
                  <a:moveTo>
                    <a:pt x="433246" y="1841875"/>
                  </a:moveTo>
                  <a:lnTo>
                    <a:pt x="405339" y="1848017"/>
                  </a:lnTo>
                  <a:lnTo>
                    <a:pt x="411481" y="1875924"/>
                  </a:lnTo>
                  <a:lnTo>
                    <a:pt x="439388" y="1869782"/>
                  </a:lnTo>
                  <a:lnTo>
                    <a:pt x="433246" y="1841875"/>
                  </a:lnTo>
                  <a:close/>
                </a:path>
                <a:path w="490220" h="2058670">
                  <a:moveTo>
                    <a:pt x="445529" y="1897689"/>
                  </a:moveTo>
                  <a:lnTo>
                    <a:pt x="417622" y="1903831"/>
                  </a:lnTo>
                  <a:lnTo>
                    <a:pt x="423764" y="1931738"/>
                  </a:lnTo>
                  <a:lnTo>
                    <a:pt x="451671" y="1925596"/>
                  </a:lnTo>
                  <a:lnTo>
                    <a:pt x="445529" y="1897689"/>
                  </a:lnTo>
                  <a:close/>
                </a:path>
                <a:path w="490220" h="2058670">
                  <a:moveTo>
                    <a:pt x="433895" y="1977775"/>
                  </a:moveTo>
                  <a:lnTo>
                    <a:pt x="405988" y="1983916"/>
                  </a:lnTo>
                  <a:lnTo>
                    <a:pt x="466274" y="2058426"/>
                  </a:lnTo>
                  <a:lnTo>
                    <a:pt x="484147" y="1987552"/>
                  </a:lnTo>
                  <a:lnTo>
                    <a:pt x="436046" y="1987552"/>
                  </a:lnTo>
                  <a:lnTo>
                    <a:pt x="433895" y="1977775"/>
                  </a:lnTo>
                  <a:close/>
                </a:path>
                <a:path w="490220" h="2058670">
                  <a:moveTo>
                    <a:pt x="461803" y="1971633"/>
                  </a:moveTo>
                  <a:lnTo>
                    <a:pt x="433895" y="1977775"/>
                  </a:lnTo>
                  <a:lnTo>
                    <a:pt x="436046" y="1987552"/>
                  </a:lnTo>
                  <a:lnTo>
                    <a:pt x="463955" y="1981412"/>
                  </a:lnTo>
                  <a:lnTo>
                    <a:pt x="461803" y="1971633"/>
                  </a:lnTo>
                  <a:close/>
                </a:path>
                <a:path w="490220" h="2058670">
                  <a:moveTo>
                    <a:pt x="489710" y="1965492"/>
                  </a:moveTo>
                  <a:lnTo>
                    <a:pt x="461803" y="1971633"/>
                  </a:lnTo>
                  <a:lnTo>
                    <a:pt x="463955" y="1981412"/>
                  </a:lnTo>
                  <a:lnTo>
                    <a:pt x="436046" y="1987552"/>
                  </a:lnTo>
                  <a:lnTo>
                    <a:pt x="484147" y="1987552"/>
                  </a:lnTo>
                  <a:lnTo>
                    <a:pt x="489710" y="1965492"/>
                  </a:lnTo>
                  <a:close/>
                </a:path>
                <a:path w="490220" h="2058670">
                  <a:moveTo>
                    <a:pt x="457813" y="1953503"/>
                  </a:moveTo>
                  <a:lnTo>
                    <a:pt x="429906" y="1959645"/>
                  </a:lnTo>
                  <a:lnTo>
                    <a:pt x="433895" y="1977775"/>
                  </a:lnTo>
                  <a:lnTo>
                    <a:pt x="461803" y="1971633"/>
                  </a:lnTo>
                  <a:lnTo>
                    <a:pt x="457813" y="1953503"/>
                  </a:lnTo>
                  <a:close/>
                </a:path>
              </a:pathLst>
            </a:custGeom>
            <a:solidFill>
              <a:srgbClr val="FF8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38553" y="2204487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28574" y="76199"/>
                  </a:moveTo>
                  <a:lnTo>
                    <a:pt x="28573" y="663783"/>
                  </a:lnTo>
                  <a:lnTo>
                    <a:pt x="47623" y="663783"/>
                  </a:lnTo>
                  <a:lnTo>
                    <a:pt x="47624" y="76199"/>
                  </a:lnTo>
                  <a:lnTo>
                    <a:pt x="28574" y="76199"/>
                  </a:lnTo>
                  <a:close/>
                </a:path>
                <a:path w="76200" h="664210">
                  <a:moveTo>
                    <a:pt x="69849" y="63498"/>
                  </a:moveTo>
                  <a:lnTo>
                    <a:pt x="47625" y="63498"/>
                  </a:lnTo>
                  <a:lnTo>
                    <a:pt x="47624" y="76199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  <a:path w="76200" h="664210">
                  <a:moveTo>
                    <a:pt x="47625" y="63498"/>
                  </a:moveTo>
                  <a:lnTo>
                    <a:pt x="28575" y="63498"/>
                  </a:lnTo>
                  <a:lnTo>
                    <a:pt x="28574" y="76199"/>
                  </a:lnTo>
                  <a:lnTo>
                    <a:pt x="47624" y="76199"/>
                  </a:lnTo>
                  <a:lnTo>
                    <a:pt x="47625" y="63498"/>
                  </a:lnTo>
                  <a:close/>
                </a:path>
                <a:path w="76200" h="664210">
                  <a:moveTo>
                    <a:pt x="38100" y="0"/>
                  </a:moveTo>
                  <a:lnTo>
                    <a:pt x="0" y="76198"/>
                  </a:lnTo>
                  <a:lnTo>
                    <a:pt x="28574" y="76199"/>
                  </a:lnTo>
                  <a:lnTo>
                    <a:pt x="28575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097837" y="2392002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16083" y="2314497"/>
            <a:ext cx="500139" cy="1807853"/>
            <a:chOff x="6465727" y="2199040"/>
            <a:chExt cx="570230" cy="2061210"/>
          </a:xfrm>
        </p:grpSpPr>
        <p:sp>
          <p:nvSpPr>
            <p:cNvPr id="29" name="object 29"/>
            <p:cNvSpPr/>
            <p:nvPr/>
          </p:nvSpPr>
          <p:spPr>
            <a:xfrm>
              <a:off x="6465727" y="2201415"/>
              <a:ext cx="490220" cy="2058670"/>
            </a:xfrm>
            <a:custGeom>
              <a:avLst/>
              <a:gdLst/>
              <a:ahLst/>
              <a:cxnLst/>
              <a:rect l="l" t="t" r="r" b="b"/>
              <a:pathLst>
                <a:path w="490220" h="2058670">
                  <a:moveTo>
                    <a:pt x="27906" y="0"/>
                  </a:moveTo>
                  <a:lnTo>
                    <a:pt x="0" y="6141"/>
                  </a:lnTo>
                  <a:lnTo>
                    <a:pt x="6141" y="34048"/>
                  </a:lnTo>
                  <a:lnTo>
                    <a:pt x="34048" y="27906"/>
                  </a:lnTo>
                  <a:lnTo>
                    <a:pt x="27906" y="0"/>
                  </a:lnTo>
                  <a:close/>
                </a:path>
                <a:path w="490220" h="2058670">
                  <a:moveTo>
                    <a:pt x="40190" y="55813"/>
                  </a:moveTo>
                  <a:lnTo>
                    <a:pt x="12283" y="61955"/>
                  </a:lnTo>
                  <a:lnTo>
                    <a:pt x="18423" y="89862"/>
                  </a:lnTo>
                  <a:lnTo>
                    <a:pt x="46332" y="83720"/>
                  </a:lnTo>
                  <a:lnTo>
                    <a:pt x="40190" y="55813"/>
                  </a:lnTo>
                  <a:close/>
                </a:path>
                <a:path w="490220" h="2058670">
                  <a:moveTo>
                    <a:pt x="52472" y="111629"/>
                  </a:moveTo>
                  <a:lnTo>
                    <a:pt x="24565" y="117769"/>
                  </a:lnTo>
                  <a:lnTo>
                    <a:pt x="30707" y="145677"/>
                  </a:lnTo>
                  <a:lnTo>
                    <a:pt x="58614" y="139536"/>
                  </a:lnTo>
                  <a:lnTo>
                    <a:pt x="52472" y="111629"/>
                  </a:lnTo>
                  <a:close/>
                </a:path>
                <a:path w="490220" h="2058670">
                  <a:moveTo>
                    <a:pt x="64756" y="167443"/>
                  </a:moveTo>
                  <a:lnTo>
                    <a:pt x="36849" y="173584"/>
                  </a:lnTo>
                  <a:lnTo>
                    <a:pt x="42990" y="201491"/>
                  </a:lnTo>
                  <a:lnTo>
                    <a:pt x="70897" y="195350"/>
                  </a:lnTo>
                  <a:lnTo>
                    <a:pt x="64756" y="167443"/>
                  </a:lnTo>
                  <a:close/>
                </a:path>
                <a:path w="490220" h="2058670">
                  <a:moveTo>
                    <a:pt x="77039" y="223257"/>
                  </a:moveTo>
                  <a:lnTo>
                    <a:pt x="49132" y="229398"/>
                  </a:lnTo>
                  <a:lnTo>
                    <a:pt x="55272" y="257305"/>
                  </a:lnTo>
                  <a:lnTo>
                    <a:pt x="83181" y="251165"/>
                  </a:lnTo>
                  <a:lnTo>
                    <a:pt x="77039" y="223257"/>
                  </a:lnTo>
                  <a:close/>
                </a:path>
                <a:path w="490220" h="2058670">
                  <a:moveTo>
                    <a:pt x="89321" y="279072"/>
                  </a:moveTo>
                  <a:lnTo>
                    <a:pt x="61414" y="285214"/>
                  </a:lnTo>
                  <a:lnTo>
                    <a:pt x="67556" y="313121"/>
                  </a:lnTo>
                  <a:lnTo>
                    <a:pt x="95463" y="306979"/>
                  </a:lnTo>
                  <a:lnTo>
                    <a:pt x="89321" y="279072"/>
                  </a:lnTo>
                  <a:close/>
                </a:path>
                <a:path w="490220" h="2058670">
                  <a:moveTo>
                    <a:pt x="101605" y="334886"/>
                  </a:moveTo>
                  <a:lnTo>
                    <a:pt x="73698" y="341028"/>
                  </a:lnTo>
                  <a:lnTo>
                    <a:pt x="79839" y="368934"/>
                  </a:lnTo>
                  <a:lnTo>
                    <a:pt x="107746" y="362793"/>
                  </a:lnTo>
                  <a:lnTo>
                    <a:pt x="101605" y="334886"/>
                  </a:lnTo>
                  <a:close/>
                </a:path>
                <a:path w="490220" h="2058670">
                  <a:moveTo>
                    <a:pt x="113888" y="390700"/>
                  </a:moveTo>
                  <a:lnTo>
                    <a:pt x="85981" y="396841"/>
                  </a:lnTo>
                  <a:lnTo>
                    <a:pt x="92121" y="424748"/>
                  </a:lnTo>
                  <a:lnTo>
                    <a:pt x="120030" y="418608"/>
                  </a:lnTo>
                  <a:lnTo>
                    <a:pt x="113888" y="390700"/>
                  </a:lnTo>
                  <a:close/>
                </a:path>
                <a:path w="490220" h="2058670">
                  <a:moveTo>
                    <a:pt x="126170" y="446515"/>
                  </a:moveTo>
                  <a:lnTo>
                    <a:pt x="98263" y="452657"/>
                  </a:lnTo>
                  <a:lnTo>
                    <a:pt x="104405" y="480564"/>
                  </a:lnTo>
                  <a:lnTo>
                    <a:pt x="132312" y="474422"/>
                  </a:lnTo>
                  <a:lnTo>
                    <a:pt x="126170" y="446515"/>
                  </a:lnTo>
                  <a:close/>
                </a:path>
                <a:path w="490220" h="2058670">
                  <a:moveTo>
                    <a:pt x="138454" y="502329"/>
                  </a:moveTo>
                  <a:lnTo>
                    <a:pt x="110547" y="508471"/>
                  </a:lnTo>
                  <a:lnTo>
                    <a:pt x="116688" y="536378"/>
                  </a:lnTo>
                  <a:lnTo>
                    <a:pt x="144595" y="530236"/>
                  </a:lnTo>
                  <a:lnTo>
                    <a:pt x="138454" y="502329"/>
                  </a:lnTo>
                  <a:close/>
                </a:path>
                <a:path w="490220" h="2058670">
                  <a:moveTo>
                    <a:pt x="150737" y="558144"/>
                  </a:moveTo>
                  <a:lnTo>
                    <a:pt x="122830" y="564285"/>
                  </a:lnTo>
                  <a:lnTo>
                    <a:pt x="128971" y="592193"/>
                  </a:lnTo>
                  <a:lnTo>
                    <a:pt x="156879" y="586051"/>
                  </a:lnTo>
                  <a:lnTo>
                    <a:pt x="150737" y="558144"/>
                  </a:lnTo>
                  <a:close/>
                </a:path>
                <a:path w="490220" h="2058670">
                  <a:moveTo>
                    <a:pt x="163019" y="613958"/>
                  </a:moveTo>
                  <a:lnTo>
                    <a:pt x="135112" y="620100"/>
                  </a:lnTo>
                  <a:lnTo>
                    <a:pt x="141254" y="648007"/>
                  </a:lnTo>
                  <a:lnTo>
                    <a:pt x="169161" y="641865"/>
                  </a:lnTo>
                  <a:lnTo>
                    <a:pt x="163019" y="613958"/>
                  </a:lnTo>
                  <a:close/>
                </a:path>
                <a:path w="490220" h="2058670">
                  <a:moveTo>
                    <a:pt x="175303" y="669772"/>
                  </a:moveTo>
                  <a:lnTo>
                    <a:pt x="147396" y="675914"/>
                  </a:lnTo>
                  <a:lnTo>
                    <a:pt x="153537" y="703821"/>
                  </a:lnTo>
                  <a:lnTo>
                    <a:pt x="181444" y="697679"/>
                  </a:lnTo>
                  <a:lnTo>
                    <a:pt x="175303" y="669772"/>
                  </a:lnTo>
                  <a:close/>
                </a:path>
                <a:path w="490220" h="2058670">
                  <a:moveTo>
                    <a:pt x="187586" y="725587"/>
                  </a:moveTo>
                  <a:lnTo>
                    <a:pt x="159679" y="731728"/>
                  </a:lnTo>
                  <a:lnTo>
                    <a:pt x="165820" y="759636"/>
                  </a:lnTo>
                  <a:lnTo>
                    <a:pt x="193728" y="753494"/>
                  </a:lnTo>
                  <a:lnTo>
                    <a:pt x="187586" y="725587"/>
                  </a:lnTo>
                  <a:close/>
                </a:path>
                <a:path w="490220" h="2058670">
                  <a:moveTo>
                    <a:pt x="199868" y="781401"/>
                  </a:moveTo>
                  <a:lnTo>
                    <a:pt x="171961" y="787543"/>
                  </a:lnTo>
                  <a:lnTo>
                    <a:pt x="178103" y="815450"/>
                  </a:lnTo>
                  <a:lnTo>
                    <a:pt x="206010" y="809308"/>
                  </a:lnTo>
                  <a:lnTo>
                    <a:pt x="199868" y="781401"/>
                  </a:lnTo>
                  <a:close/>
                </a:path>
                <a:path w="490220" h="2058670">
                  <a:moveTo>
                    <a:pt x="212152" y="837215"/>
                  </a:moveTo>
                  <a:lnTo>
                    <a:pt x="184245" y="843357"/>
                  </a:lnTo>
                  <a:lnTo>
                    <a:pt x="190386" y="871264"/>
                  </a:lnTo>
                  <a:lnTo>
                    <a:pt x="218293" y="865122"/>
                  </a:lnTo>
                  <a:lnTo>
                    <a:pt x="212152" y="837215"/>
                  </a:lnTo>
                  <a:close/>
                </a:path>
                <a:path w="490220" h="2058670">
                  <a:moveTo>
                    <a:pt x="224435" y="893030"/>
                  </a:moveTo>
                  <a:lnTo>
                    <a:pt x="196528" y="899171"/>
                  </a:lnTo>
                  <a:lnTo>
                    <a:pt x="202669" y="927079"/>
                  </a:lnTo>
                  <a:lnTo>
                    <a:pt x="230577" y="920937"/>
                  </a:lnTo>
                  <a:lnTo>
                    <a:pt x="224435" y="893030"/>
                  </a:lnTo>
                  <a:close/>
                </a:path>
                <a:path w="490220" h="2058670">
                  <a:moveTo>
                    <a:pt x="236717" y="948844"/>
                  </a:moveTo>
                  <a:lnTo>
                    <a:pt x="208810" y="954986"/>
                  </a:lnTo>
                  <a:lnTo>
                    <a:pt x="214952" y="982893"/>
                  </a:lnTo>
                  <a:lnTo>
                    <a:pt x="242859" y="976751"/>
                  </a:lnTo>
                  <a:lnTo>
                    <a:pt x="236717" y="948844"/>
                  </a:lnTo>
                  <a:close/>
                </a:path>
                <a:path w="490220" h="2058670">
                  <a:moveTo>
                    <a:pt x="249001" y="1004658"/>
                  </a:moveTo>
                  <a:lnTo>
                    <a:pt x="221094" y="1010800"/>
                  </a:lnTo>
                  <a:lnTo>
                    <a:pt x="227236" y="1038707"/>
                  </a:lnTo>
                  <a:lnTo>
                    <a:pt x="255143" y="1032565"/>
                  </a:lnTo>
                  <a:lnTo>
                    <a:pt x="249001" y="1004658"/>
                  </a:lnTo>
                  <a:close/>
                </a:path>
                <a:path w="490220" h="2058670">
                  <a:moveTo>
                    <a:pt x="261284" y="1060474"/>
                  </a:moveTo>
                  <a:lnTo>
                    <a:pt x="233377" y="1066614"/>
                  </a:lnTo>
                  <a:lnTo>
                    <a:pt x="239518" y="1094522"/>
                  </a:lnTo>
                  <a:lnTo>
                    <a:pt x="267426" y="1088381"/>
                  </a:lnTo>
                  <a:lnTo>
                    <a:pt x="261284" y="1060474"/>
                  </a:lnTo>
                  <a:close/>
                </a:path>
                <a:path w="490220" h="2058670">
                  <a:moveTo>
                    <a:pt x="273566" y="1116288"/>
                  </a:moveTo>
                  <a:lnTo>
                    <a:pt x="245659" y="1122429"/>
                  </a:lnTo>
                  <a:lnTo>
                    <a:pt x="251801" y="1150336"/>
                  </a:lnTo>
                  <a:lnTo>
                    <a:pt x="279708" y="1144195"/>
                  </a:lnTo>
                  <a:lnTo>
                    <a:pt x="273566" y="1116288"/>
                  </a:lnTo>
                  <a:close/>
                </a:path>
                <a:path w="490220" h="2058670">
                  <a:moveTo>
                    <a:pt x="285850" y="1172102"/>
                  </a:moveTo>
                  <a:lnTo>
                    <a:pt x="257943" y="1178243"/>
                  </a:lnTo>
                  <a:lnTo>
                    <a:pt x="264085" y="1206152"/>
                  </a:lnTo>
                  <a:lnTo>
                    <a:pt x="291992" y="1200010"/>
                  </a:lnTo>
                  <a:lnTo>
                    <a:pt x="285850" y="1172102"/>
                  </a:lnTo>
                  <a:close/>
                </a:path>
                <a:path w="490220" h="2058670">
                  <a:moveTo>
                    <a:pt x="298133" y="1227917"/>
                  </a:moveTo>
                  <a:lnTo>
                    <a:pt x="270226" y="1234058"/>
                  </a:lnTo>
                  <a:lnTo>
                    <a:pt x="276367" y="1261965"/>
                  </a:lnTo>
                  <a:lnTo>
                    <a:pt x="304275" y="1255824"/>
                  </a:lnTo>
                  <a:lnTo>
                    <a:pt x="298133" y="1227917"/>
                  </a:lnTo>
                  <a:close/>
                </a:path>
                <a:path w="490220" h="2058670">
                  <a:moveTo>
                    <a:pt x="310415" y="1283731"/>
                  </a:moveTo>
                  <a:lnTo>
                    <a:pt x="282508" y="1289872"/>
                  </a:lnTo>
                  <a:lnTo>
                    <a:pt x="288650" y="1317779"/>
                  </a:lnTo>
                  <a:lnTo>
                    <a:pt x="316557" y="1311639"/>
                  </a:lnTo>
                  <a:lnTo>
                    <a:pt x="310415" y="1283731"/>
                  </a:lnTo>
                  <a:close/>
                </a:path>
                <a:path w="490220" h="2058670">
                  <a:moveTo>
                    <a:pt x="322699" y="1339546"/>
                  </a:moveTo>
                  <a:lnTo>
                    <a:pt x="294792" y="1345688"/>
                  </a:lnTo>
                  <a:lnTo>
                    <a:pt x="300934" y="1373595"/>
                  </a:lnTo>
                  <a:lnTo>
                    <a:pt x="328841" y="1367453"/>
                  </a:lnTo>
                  <a:lnTo>
                    <a:pt x="322699" y="1339546"/>
                  </a:lnTo>
                  <a:close/>
                </a:path>
                <a:path w="490220" h="2058670">
                  <a:moveTo>
                    <a:pt x="334982" y="1395360"/>
                  </a:moveTo>
                  <a:lnTo>
                    <a:pt x="307075" y="1401502"/>
                  </a:lnTo>
                  <a:lnTo>
                    <a:pt x="313216" y="1429409"/>
                  </a:lnTo>
                  <a:lnTo>
                    <a:pt x="341124" y="1423267"/>
                  </a:lnTo>
                  <a:lnTo>
                    <a:pt x="334982" y="1395360"/>
                  </a:lnTo>
                  <a:close/>
                </a:path>
                <a:path w="490220" h="2058670">
                  <a:moveTo>
                    <a:pt x="347264" y="1451175"/>
                  </a:moveTo>
                  <a:lnTo>
                    <a:pt x="319358" y="1457316"/>
                  </a:lnTo>
                  <a:lnTo>
                    <a:pt x="325499" y="1485224"/>
                  </a:lnTo>
                  <a:lnTo>
                    <a:pt x="353406" y="1479082"/>
                  </a:lnTo>
                  <a:lnTo>
                    <a:pt x="347264" y="1451175"/>
                  </a:lnTo>
                  <a:close/>
                </a:path>
                <a:path w="490220" h="2058670">
                  <a:moveTo>
                    <a:pt x="359548" y="1506989"/>
                  </a:moveTo>
                  <a:lnTo>
                    <a:pt x="331641" y="1513131"/>
                  </a:lnTo>
                  <a:lnTo>
                    <a:pt x="337783" y="1541038"/>
                  </a:lnTo>
                  <a:lnTo>
                    <a:pt x="365690" y="1534896"/>
                  </a:lnTo>
                  <a:lnTo>
                    <a:pt x="359548" y="1506989"/>
                  </a:lnTo>
                  <a:close/>
                </a:path>
                <a:path w="490220" h="2058670">
                  <a:moveTo>
                    <a:pt x="371831" y="1562803"/>
                  </a:moveTo>
                  <a:lnTo>
                    <a:pt x="343923" y="1568945"/>
                  </a:lnTo>
                  <a:lnTo>
                    <a:pt x="350065" y="1596852"/>
                  </a:lnTo>
                  <a:lnTo>
                    <a:pt x="377972" y="1590711"/>
                  </a:lnTo>
                  <a:lnTo>
                    <a:pt x="371831" y="1562803"/>
                  </a:lnTo>
                  <a:close/>
                </a:path>
                <a:path w="490220" h="2058670">
                  <a:moveTo>
                    <a:pt x="384114" y="1618618"/>
                  </a:moveTo>
                  <a:lnTo>
                    <a:pt x="356207" y="1624760"/>
                  </a:lnTo>
                  <a:lnTo>
                    <a:pt x="362348" y="1652667"/>
                  </a:lnTo>
                  <a:lnTo>
                    <a:pt x="390255" y="1646525"/>
                  </a:lnTo>
                  <a:lnTo>
                    <a:pt x="384114" y="1618618"/>
                  </a:lnTo>
                  <a:close/>
                </a:path>
                <a:path w="490220" h="2058670">
                  <a:moveTo>
                    <a:pt x="396397" y="1674432"/>
                  </a:moveTo>
                  <a:lnTo>
                    <a:pt x="368490" y="1680574"/>
                  </a:lnTo>
                  <a:lnTo>
                    <a:pt x="374632" y="1708481"/>
                  </a:lnTo>
                  <a:lnTo>
                    <a:pt x="402539" y="1702339"/>
                  </a:lnTo>
                  <a:lnTo>
                    <a:pt x="396397" y="1674432"/>
                  </a:lnTo>
                  <a:close/>
                </a:path>
                <a:path w="490220" h="2058670">
                  <a:moveTo>
                    <a:pt x="408680" y="1730246"/>
                  </a:moveTo>
                  <a:lnTo>
                    <a:pt x="380773" y="1736388"/>
                  </a:lnTo>
                  <a:lnTo>
                    <a:pt x="386914" y="1764295"/>
                  </a:lnTo>
                  <a:lnTo>
                    <a:pt x="414821" y="1758154"/>
                  </a:lnTo>
                  <a:lnTo>
                    <a:pt x="408680" y="1730246"/>
                  </a:lnTo>
                  <a:close/>
                </a:path>
                <a:path w="490220" h="2058670">
                  <a:moveTo>
                    <a:pt x="420963" y="1786061"/>
                  </a:moveTo>
                  <a:lnTo>
                    <a:pt x="393056" y="1792202"/>
                  </a:lnTo>
                  <a:lnTo>
                    <a:pt x="399197" y="1820110"/>
                  </a:lnTo>
                  <a:lnTo>
                    <a:pt x="427104" y="1813968"/>
                  </a:lnTo>
                  <a:lnTo>
                    <a:pt x="420963" y="1786061"/>
                  </a:lnTo>
                  <a:close/>
                </a:path>
                <a:path w="490220" h="2058670">
                  <a:moveTo>
                    <a:pt x="433246" y="1841875"/>
                  </a:moveTo>
                  <a:lnTo>
                    <a:pt x="405339" y="1848017"/>
                  </a:lnTo>
                  <a:lnTo>
                    <a:pt x="411481" y="1875924"/>
                  </a:lnTo>
                  <a:lnTo>
                    <a:pt x="439388" y="1869782"/>
                  </a:lnTo>
                  <a:lnTo>
                    <a:pt x="433246" y="1841875"/>
                  </a:lnTo>
                  <a:close/>
                </a:path>
                <a:path w="490220" h="2058670">
                  <a:moveTo>
                    <a:pt x="445529" y="1897689"/>
                  </a:moveTo>
                  <a:lnTo>
                    <a:pt x="417622" y="1903831"/>
                  </a:lnTo>
                  <a:lnTo>
                    <a:pt x="423763" y="1931738"/>
                  </a:lnTo>
                  <a:lnTo>
                    <a:pt x="451671" y="1925598"/>
                  </a:lnTo>
                  <a:lnTo>
                    <a:pt x="445529" y="1897689"/>
                  </a:lnTo>
                  <a:close/>
                </a:path>
                <a:path w="490220" h="2058670">
                  <a:moveTo>
                    <a:pt x="433895" y="1977776"/>
                  </a:moveTo>
                  <a:lnTo>
                    <a:pt x="405988" y="1983917"/>
                  </a:lnTo>
                  <a:lnTo>
                    <a:pt x="466272" y="2058427"/>
                  </a:lnTo>
                  <a:lnTo>
                    <a:pt x="484146" y="1987553"/>
                  </a:lnTo>
                  <a:lnTo>
                    <a:pt x="436046" y="1987553"/>
                  </a:lnTo>
                  <a:lnTo>
                    <a:pt x="433895" y="1977776"/>
                  </a:lnTo>
                  <a:close/>
                </a:path>
                <a:path w="490220" h="2058670">
                  <a:moveTo>
                    <a:pt x="461802" y="1971635"/>
                  </a:moveTo>
                  <a:lnTo>
                    <a:pt x="433895" y="1977776"/>
                  </a:lnTo>
                  <a:lnTo>
                    <a:pt x="436046" y="1987553"/>
                  </a:lnTo>
                  <a:lnTo>
                    <a:pt x="463953" y="1981412"/>
                  </a:lnTo>
                  <a:lnTo>
                    <a:pt x="461802" y="1971635"/>
                  </a:lnTo>
                  <a:close/>
                </a:path>
                <a:path w="490220" h="2058670">
                  <a:moveTo>
                    <a:pt x="489709" y="1965493"/>
                  </a:moveTo>
                  <a:lnTo>
                    <a:pt x="461802" y="1971635"/>
                  </a:lnTo>
                  <a:lnTo>
                    <a:pt x="463953" y="1981412"/>
                  </a:lnTo>
                  <a:lnTo>
                    <a:pt x="436046" y="1987553"/>
                  </a:lnTo>
                  <a:lnTo>
                    <a:pt x="484146" y="1987553"/>
                  </a:lnTo>
                  <a:lnTo>
                    <a:pt x="489709" y="1965493"/>
                  </a:lnTo>
                  <a:close/>
                </a:path>
                <a:path w="490220" h="2058670">
                  <a:moveTo>
                    <a:pt x="457812" y="1953505"/>
                  </a:moveTo>
                  <a:lnTo>
                    <a:pt x="429905" y="1959645"/>
                  </a:lnTo>
                  <a:lnTo>
                    <a:pt x="433895" y="1977776"/>
                  </a:lnTo>
                  <a:lnTo>
                    <a:pt x="461802" y="1971635"/>
                  </a:lnTo>
                  <a:lnTo>
                    <a:pt x="457812" y="1953505"/>
                  </a:lnTo>
                  <a:close/>
                </a:path>
              </a:pathLst>
            </a:custGeom>
            <a:solidFill>
              <a:srgbClr val="FF8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59405" y="2199040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47625" y="63500"/>
                  </a:moveTo>
                  <a:lnTo>
                    <a:pt x="28575" y="63500"/>
                  </a:lnTo>
                  <a:lnTo>
                    <a:pt x="28573" y="663783"/>
                  </a:lnTo>
                  <a:lnTo>
                    <a:pt x="47623" y="663783"/>
                  </a:lnTo>
                  <a:lnTo>
                    <a:pt x="47625" y="63500"/>
                  </a:lnTo>
                  <a:close/>
                </a:path>
                <a:path w="76200" h="66421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6421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642376" y="2389328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27082" y="5678783"/>
            <a:ext cx="397104" cy="75188"/>
          </a:xfrm>
          <a:custGeom>
            <a:avLst/>
            <a:gdLst/>
            <a:ahLst/>
            <a:cxnLst/>
            <a:rect l="l" t="t" r="r" b="b"/>
            <a:pathLst>
              <a:path w="452754" h="85725">
                <a:moveTo>
                  <a:pt x="1" y="28574"/>
                </a:moveTo>
                <a:lnTo>
                  <a:pt x="0" y="57149"/>
                </a:lnTo>
                <a:lnTo>
                  <a:pt x="28575" y="57149"/>
                </a:lnTo>
                <a:lnTo>
                  <a:pt x="28575" y="28574"/>
                </a:lnTo>
                <a:lnTo>
                  <a:pt x="1" y="28574"/>
                </a:lnTo>
                <a:close/>
              </a:path>
              <a:path w="452754" h="85725">
                <a:moveTo>
                  <a:pt x="57150" y="28574"/>
                </a:moveTo>
                <a:lnTo>
                  <a:pt x="57150" y="57149"/>
                </a:lnTo>
                <a:lnTo>
                  <a:pt x="85725" y="57149"/>
                </a:lnTo>
                <a:lnTo>
                  <a:pt x="85725" y="28574"/>
                </a:lnTo>
                <a:lnTo>
                  <a:pt x="57150" y="28574"/>
                </a:lnTo>
                <a:close/>
              </a:path>
              <a:path w="452754" h="85725">
                <a:moveTo>
                  <a:pt x="114300" y="28574"/>
                </a:moveTo>
                <a:lnTo>
                  <a:pt x="114300" y="57149"/>
                </a:lnTo>
                <a:lnTo>
                  <a:pt x="142875" y="57149"/>
                </a:lnTo>
                <a:lnTo>
                  <a:pt x="142875" y="28574"/>
                </a:lnTo>
                <a:lnTo>
                  <a:pt x="114300" y="28574"/>
                </a:lnTo>
                <a:close/>
              </a:path>
              <a:path w="452754" h="85725">
                <a:moveTo>
                  <a:pt x="171450" y="28574"/>
                </a:moveTo>
                <a:lnTo>
                  <a:pt x="171450" y="57149"/>
                </a:lnTo>
                <a:lnTo>
                  <a:pt x="200025" y="57149"/>
                </a:lnTo>
                <a:lnTo>
                  <a:pt x="200025" y="28574"/>
                </a:lnTo>
                <a:lnTo>
                  <a:pt x="171450" y="28574"/>
                </a:lnTo>
                <a:close/>
              </a:path>
              <a:path w="452754" h="85725">
                <a:moveTo>
                  <a:pt x="228600" y="28574"/>
                </a:moveTo>
                <a:lnTo>
                  <a:pt x="228600" y="57149"/>
                </a:lnTo>
                <a:lnTo>
                  <a:pt x="257175" y="57149"/>
                </a:lnTo>
                <a:lnTo>
                  <a:pt x="257175" y="28574"/>
                </a:lnTo>
                <a:lnTo>
                  <a:pt x="228600" y="28574"/>
                </a:lnTo>
                <a:close/>
              </a:path>
              <a:path w="452754" h="85725">
                <a:moveTo>
                  <a:pt x="285750" y="28574"/>
                </a:moveTo>
                <a:lnTo>
                  <a:pt x="285750" y="57149"/>
                </a:lnTo>
                <a:lnTo>
                  <a:pt x="314325" y="57149"/>
                </a:lnTo>
                <a:lnTo>
                  <a:pt x="314325" y="28574"/>
                </a:lnTo>
                <a:lnTo>
                  <a:pt x="285750" y="28574"/>
                </a:lnTo>
                <a:close/>
              </a:path>
              <a:path w="452754" h="85725">
                <a:moveTo>
                  <a:pt x="366595" y="57149"/>
                </a:moveTo>
                <a:lnTo>
                  <a:pt x="366595" y="85725"/>
                </a:lnTo>
                <a:lnTo>
                  <a:pt x="423745" y="57150"/>
                </a:lnTo>
                <a:lnTo>
                  <a:pt x="366595" y="57149"/>
                </a:lnTo>
                <a:close/>
              </a:path>
              <a:path w="452754" h="85725">
                <a:moveTo>
                  <a:pt x="366595" y="28574"/>
                </a:moveTo>
                <a:lnTo>
                  <a:pt x="366595" y="57149"/>
                </a:lnTo>
                <a:lnTo>
                  <a:pt x="371475" y="57150"/>
                </a:lnTo>
                <a:lnTo>
                  <a:pt x="371475" y="28575"/>
                </a:lnTo>
                <a:lnTo>
                  <a:pt x="366595" y="28574"/>
                </a:lnTo>
                <a:close/>
              </a:path>
              <a:path w="452754" h="85725">
                <a:moveTo>
                  <a:pt x="366595" y="0"/>
                </a:moveTo>
                <a:lnTo>
                  <a:pt x="366595" y="28574"/>
                </a:lnTo>
                <a:lnTo>
                  <a:pt x="371475" y="28575"/>
                </a:lnTo>
                <a:lnTo>
                  <a:pt x="371475" y="57150"/>
                </a:lnTo>
                <a:lnTo>
                  <a:pt x="423746" y="57149"/>
                </a:lnTo>
                <a:lnTo>
                  <a:pt x="452320" y="42862"/>
                </a:lnTo>
                <a:lnTo>
                  <a:pt x="366595" y="0"/>
                </a:lnTo>
                <a:close/>
              </a:path>
              <a:path w="452754" h="85725">
                <a:moveTo>
                  <a:pt x="342900" y="28574"/>
                </a:moveTo>
                <a:lnTo>
                  <a:pt x="342900" y="57149"/>
                </a:lnTo>
                <a:lnTo>
                  <a:pt x="366595" y="57149"/>
                </a:lnTo>
                <a:lnTo>
                  <a:pt x="366595" y="28574"/>
                </a:lnTo>
                <a:lnTo>
                  <a:pt x="342900" y="28574"/>
                </a:lnTo>
                <a:close/>
              </a:path>
            </a:pathLst>
          </a:custGeom>
          <a:solidFill>
            <a:srgbClr val="FF8A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60759" y="5345932"/>
            <a:ext cx="4275132" cy="467270"/>
          </a:xfrm>
          <a:prstGeom prst="rect">
            <a:avLst/>
          </a:prstGeom>
          <a:ln w="19050">
            <a:solidFill>
              <a:srgbClr val="FF8AD8"/>
            </a:solidFill>
          </a:ln>
        </p:spPr>
        <p:txBody>
          <a:bodyPr vert="horz" wrap="square" lIns="0" tIns="37872" rIns="0" bIns="0" rtlCol="0">
            <a:spAutoFit/>
          </a:bodyPr>
          <a:lstStyle/>
          <a:p>
            <a:pPr marL="616553" marR="174328" indent="-437212">
              <a:lnSpc>
                <a:spcPts val="1666"/>
              </a:lnSpc>
              <a:spcBef>
                <a:spcPts val="298"/>
              </a:spcBef>
              <a:tabLst>
                <a:tab pos="2273505" algn="l"/>
              </a:tabLst>
            </a:pP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Note: This </a:t>
            </a:r>
            <a:r>
              <a:rPr sz="1403" spc="-9" dirty="0">
                <a:solidFill>
                  <a:srgbClr val="FF8AD8"/>
                </a:solidFill>
                <a:latin typeface="Calibri"/>
                <a:cs typeface="Calibri"/>
              </a:rPr>
              <a:t>diagram </a:t>
            </a: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shows </a:t>
            </a:r>
            <a:r>
              <a:rPr sz="1403" b="1" spc="-13" dirty="0">
                <a:solidFill>
                  <a:srgbClr val="FF8AD8"/>
                </a:solidFill>
                <a:latin typeface="Calibri"/>
                <a:cs typeface="Calibri"/>
              </a:rPr>
              <a:t>test </a:t>
            </a:r>
            <a:r>
              <a:rPr sz="1403" b="1" spc="-4" dirty="0">
                <a:solidFill>
                  <a:srgbClr val="FF8AD8"/>
                </a:solidFill>
                <a:latin typeface="Calibri"/>
                <a:cs typeface="Calibri"/>
              </a:rPr>
              <a:t>time </a:t>
            </a: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behavior: decoder </a:t>
            </a:r>
            <a:r>
              <a:rPr sz="1403" spc="-307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output</a:t>
            </a:r>
            <a:r>
              <a:rPr sz="1403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is</a:t>
            </a:r>
            <a:r>
              <a:rPr sz="1403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403" spc="-13" dirty="0">
                <a:solidFill>
                  <a:srgbClr val="FF8AD8"/>
                </a:solidFill>
                <a:latin typeface="Calibri"/>
                <a:cs typeface="Calibri"/>
              </a:rPr>
              <a:t>fed</a:t>
            </a:r>
            <a:r>
              <a:rPr sz="1403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in	as </a:t>
            </a:r>
            <a:r>
              <a:rPr sz="1403" spc="-9" dirty="0">
                <a:solidFill>
                  <a:srgbClr val="FF8AD8"/>
                </a:solidFill>
                <a:latin typeface="Calibri"/>
                <a:cs typeface="Calibri"/>
              </a:rPr>
              <a:t>next </a:t>
            </a:r>
            <a:r>
              <a:rPr sz="1403" spc="-22" dirty="0">
                <a:solidFill>
                  <a:srgbClr val="FF8AD8"/>
                </a:solidFill>
                <a:latin typeface="Calibri"/>
                <a:cs typeface="Calibri"/>
              </a:rPr>
              <a:t>step’s</a:t>
            </a:r>
            <a:r>
              <a:rPr sz="1403" spc="-4" dirty="0">
                <a:solidFill>
                  <a:srgbClr val="FF8AD8"/>
                </a:solidFill>
                <a:latin typeface="Calibri"/>
                <a:cs typeface="Calibri"/>
              </a:rPr>
              <a:t> input</a:t>
            </a:r>
            <a:endParaRPr sz="140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968732" y="2285882"/>
            <a:ext cx="2159844" cy="1834029"/>
            <a:chOff x="7095826" y="2166415"/>
            <a:chExt cx="2462530" cy="209105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5186" y="2195718"/>
              <a:ext cx="2432898" cy="206166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95820" y="2166416"/>
              <a:ext cx="2289810" cy="2082800"/>
            </a:xfrm>
            <a:custGeom>
              <a:avLst/>
              <a:gdLst/>
              <a:ahLst/>
              <a:cxnLst/>
              <a:rect l="l" t="t" r="r" b="b"/>
              <a:pathLst>
                <a:path w="2289809" h="2082800">
                  <a:moveTo>
                    <a:pt x="34048" y="51689"/>
                  </a:moveTo>
                  <a:lnTo>
                    <a:pt x="27901" y="23774"/>
                  </a:lnTo>
                  <a:lnTo>
                    <a:pt x="0" y="29921"/>
                  </a:lnTo>
                  <a:lnTo>
                    <a:pt x="6146" y="57823"/>
                  </a:lnTo>
                  <a:lnTo>
                    <a:pt x="34048" y="51689"/>
                  </a:lnTo>
                  <a:close/>
                </a:path>
                <a:path w="2289809" h="2082800">
                  <a:moveTo>
                    <a:pt x="46329" y="107492"/>
                  </a:moveTo>
                  <a:lnTo>
                    <a:pt x="40195" y="79590"/>
                  </a:lnTo>
                  <a:lnTo>
                    <a:pt x="12280" y="85737"/>
                  </a:lnTo>
                  <a:lnTo>
                    <a:pt x="18427" y="113639"/>
                  </a:lnTo>
                  <a:lnTo>
                    <a:pt x="46329" y="107492"/>
                  </a:lnTo>
                  <a:close/>
                </a:path>
                <a:path w="2289809" h="2082800">
                  <a:moveTo>
                    <a:pt x="58610" y="163309"/>
                  </a:moveTo>
                  <a:lnTo>
                    <a:pt x="52476" y="135407"/>
                  </a:lnTo>
                  <a:lnTo>
                    <a:pt x="24561" y="141541"/>
                  </a:lnTo>
                  <a:lnTo>
                    <a:pt x="30708" y="169456"/>
                  </a:lnTo>
                  <a:lnTo>
                    <a:pt x="58610" y="163309"/>
                  </a:lnTo>
                  <a:close/>
                </a:path>
                <a:path w="2289809" h="2082800">
                  <a:moveTo>
                    <a:pt x="70904" y="219125"/>
                  </a:moveTo>
                  <a:lnTo>
                    <a:pt x="64757" y="191223"/>
                  </a:lnTo>
                  <a:lnTo>
                    <a:pt x="36855" y="197358"/>
                  </a:lnTo>
                  <a:lnTo>
                    <a:pt x="42989" y="225272"/>
                  </a:lnTo>
                  <a:lnTo>
                    <a:pt x="70904" y="219125"/>
                  </a:lnTo>
                  <a:close/>
                </a:path>
                <a:path w="2289809" h="2082800">
                  <a:moveTo>
                    <a:pt x="83185" y="274942"/>
                  </a:moveTo>
                  <a:lnTo>
                    <a:pt x="77038" y="247027"/>
                  </a:lnTo>
                  <a:lnTo>
                    <a:pt x="49136" y="253174"/>
                  </a:lnTo>
                  <a:lnTo>
                    <a:pt x="55270" y="281076"/>
                  </a:lnTo>
                  <a:lnTo>
                    <a:pt x="83185" y="274942"/>
                  </a:lnTo>
                  <a:close/>
                </a:path>
                <a:path w="2289809" h="2082800">
                  <a:moveTo>
                    <a:pt x="95465" y="330758"/>
                  </a:moveTo>
                  <a:lnTo>
                    <a:pt x="89319" y="302844"/>
                  </a:lnTo>
                  <a:lnTo>
                    <a:pt x="61417" y="308991"/>
                  </a:lnTo>
                  <a:lnTo>
                    <a:pt x="67551" y="336892"/>
                  </a:lnTo>
                  <a:lnTo>
                    <a:pt x="95465" y="330758"/>
                  </a:lnTo>
                  <a:close/>
                </a:path>
                <a:path w="2289809" h="2082800">
                  <a:moveTo>
                    <a:pt x="107746" y="386575"/>
                  </a:moveTo>
                  <a:lnTo>
                    <a:pt x="101600" y="358660"/>
                  </a:lnTo>
                  <a:lnTo>
                    <a:pt x="73698" y="364807"/>
                  </a:lnTo>
                  <a:lnTo>
                    <a:pt x="79844" y="392709"/>
                  </a:lnTo>
                  <a:lnTo>
                    <a:pt x="107746" y="386575"/>
                  </a:lnTo>
                  <a:close/>
                </a:path>
                <a:path w="2289809" h="2082800">
                  <a:moveTo>
                    <a:pt x="120027" y="442379"/>
                  </a:moveTo>
                  <a:lnTo>
                    <a:pt x="113893" y="414477"/>
                  </a:lnTo>
                  <a:lnTo>
                    <a:pt x="85979" y="420624"/>
                  </a:lnTo>
                  <a:lnTo>
                    <a:pt x="92125" y="448525"/>
                  </a:lnTo>
                  <a:lnTo>
                    <a:pt x="120027" y="442379"/>
                  </a:lnTo>
                  <a:close/>
                </a:path>
                <a:path w="2289809" h="2082800">
                  <a:moveTo>
                    <a:pt x="132308" y="498195"/>
                  </a:moveTo>
                  <a:lnTo>
                    <a:pt x="126174" y="470293"/>
                  </a:lnTo>
                  <a:lnTo>
                    <a:pt x="98259" y="476427"/>
                  </a:lnTo>
                  <a:lnTo>
                    <a:pt x="104406" y="504342"/>
                  </a:lnTo>
                  <a:lnTo>
                    <a:pt x="132308" y="498195"/>
                  </a:lnTo>
                  <a:close/>
                </a:path>
                <a:path w="2289809" h="2082800">
                  <a:moveTo>
                    <a:pt x="144602" y="554012"/>
                  </a:moveTo>
                  <a:lnTo>
                    <a:pt x="138455" y="526110"/>
                  </a:lnTo>
                  <a:lnTo>
                    <a:pt x="110553" y="532244"/>
                  </a:lnTo>
                  <a:lnTo>
                    <a:pt x="116687" y="560158"/>
                  </a:lnTo>
                  <a:lnTo>
                    <a:pt x="144602" y="554012"/>
                  </a:lnTo>
                  <a:close/>
                </a:path>
                <a:path w="2289809" h="2082800">
                  <a:moveTo>
                    <a:pt x="156883" y="609828"/>
                  </a:moveTo>
                  <a:lnTo>
                    <a:pt x="150736" y="581926"/>
                  </a:lnTo>
                  <a:lnTo>
                    <a:pt x="122834" y="588060"/>
                  </a:lnTo>
                  <a:lnTo>
                    <a:pt x="128968" y="615962"/>
                  </a:lnTo>
                  <a:lnTo>
                    <a:pt x="156883" y="609828"/>
                  </a:lnTo>
                  <a:close/>
                </a:path>
                <a:path w="2289809" h="2082800">
                  <a:moveTo>
                    <a:pt x="169164" y="665645"/>
                  </a:moveTo>
                  <a:lnTo>
                    <a:pt x="163017" y="637730"/>
                  </a:lnTo>
                  <a:lnTo>
                    <a:pt x="135115" y="643877"/>
                  </a:lnTo>
                  <a:lnTo>
                    <a:pt x="141249" y="671779"/>
                  </a:lnTo>
                  <a:lnTo>
                    <a:pt x="169164" y="665645"/>
                  </a:lnTo>
                  <a:close/>
                </a:path>
                <a:path w="2289809" h="2082800">
                  <a:moveTo>
                    <a:pt x="181444" y="721461"/>
                  </a:moveTo>
                  <a:lnTo>
                    <a:pt x="175298" y="693547"/>
                  </a:lnTo>
                  <a:lnTo>
                    <a:pt x="147396" y="699693"/>
                  </a:lnTo>
                  <a:lnTo>
                    <a:pt x="153543" y="727595"/>
                  </a:lnTo>
                  <a:lnTo>
                    <a:pt x="181444" y="721461"/>
                  </a:lnTo>
                  <a:close/>
                </a:path>
                <a:path w="2289809" h="2082800">
                  <a:moveTo>
                    <a:pt x="193725" y="777265"/>
                  </a:moveTo>
                  <a:lnTo>
                    <a:pt x="187591" y="749363"/>
                  </a:lnTo>
                  <a:lnTo>
                    <a:pt x="159677" y="755510"/>
                  </a:lnTo>
                  <a:lnTo>
                    <a:pt x="165823" y="783412"/>
                  </a:lnTo>
                  <a:lnTo>
                    <a:pt x="193725" y="777265"/>
                  </a:lnTo>
                  <a:close/>
                </a:path>
                <a:path w="2289809" h="2082800">
                  <a:moveTo>
                    <a:pt x="206006" y="833081"/>
                  </a:moveTo>
                  <a:lnTo>
                    <a:pt x="199872" y="805180"/>
                  </a:lnTo>
                  <a:lnTo>
                    <a:pt x="171958" y="811314"/>
                  </a:lnTo>
                  <a:lnTo>
                    <a:pt x="178104" y="839228"/>
                  </a:lnTo>
                  <a:lnTo>
                    <a:pt x="206006" y="833081"/>
                  </a:lnTo>
                  <a:close/>
                </a:path>
                <a:path w="2289809" h="2082800">
                  <a:moveTo>
                    <a:pt x="218300" y="888898"/>
                  </a:moveTo>
                  <a:lnTo>
                    <a:pt x="212153" y="860996"/>
                  </a:lnTo>
                  <a:lnTo>
                    <a:pt x="184251" y="867130"/>
                  </a:lnTo>
                  <a:lnTo>
                    <a:pt x="190385" y="895045"/>
                  </a:lnTo>
                  <a:lnTo>
                    <a:pt x="218300" y="888898"/>
                  </a:lnTo>
                  <a:close/>
                </a:path>
                <a:path w="2289809" h="2082800">
                  <a:moveTo>
                    <a:pt x="230581" y="944714"/>
                  </a:moveTo>
                  <a:lnTo>
                    <a:pt x="224434" y="916800"/>
                  </a:lnTo>
                  <a:lnTo>
                    <a:pt x="196532" y="922947"/>
                  </a:lnTo>
                  <a:lnTo>
                    <a:pt x="202666" y="950849"/>
                  </a:lnTo>
                  <a:lnTo>
                    <a:pt x="230581" y="944714"/>
                  </a:lnTo>
                  <a:close/>
                </a:path>
                <a:path w="2289809" h="2082800">
                  <a:moveTo>
                    <a:pt x="242862" y="1000531"/>
                  </a:moveTo>
                  <a:lnTo>
                    <a:pt x="236715" y="972616"/>
                  </a:lnTo>
                  <a:lnTo>
                    <a:pt x="208813" y="978763"/>
                  </a:lnTo>
                  <a:lnTo>
                    <a:pt x="214947" y="1006665"/>
                  </a:lnTo>
                  <a:lnTo>
                    <a:pt x="242862" y="1000531"/>
                  </a:lnTo>
                  <a:close/>
                </a:path>
                <a:path w="2289809" h="2082800">
                  <a:moveTo>
                    <a:pt x="255143" y="1056347"/>
                  </a:moveTo>
                  <a:lnTo>
                    <a:pt x="248996" y="1028433"/>
                  </a:lnTo>
                  <a:lnTo>
                    <a:pt x="221094" y="1034580"/>
                  </a:lnTo>
                  <a:lnTo>
                    <a:pt x="227241" y="1062482"/>
                  </a:lnTo>
                  <a:lnTo>
                    <a:pt x="255143" y="1056347"/>
                  </a:lnTo>
                  <a:close/>
                </a:path>
                <a:path w="2289809" h="2082800">
                  <a:moveTo>
                    <a:pt x="267423" y="1112151"/>
                  </a:moveTo>
                  <a:lnTo>
                    <a:pt x="261289" y="1084249"/>
                  </a:lnTo>
                  <a:lnTo>
                    <a:pt x="233375" y="1090396"/>
                  </a:lnTo>
                  <a:lnTo>
                    <a:pt x="239522" y="1118298"/>
                  </a:lnTo>
                  <a:lnTo>
                    <a:pt x="267423" y="1112151"/>
                  </a:lnTo>
                  <a:close/>
                </a:path>
                <a:path w="2289809" h="2082800">
                  <a:moveTo>
                    <a:pt x="279704" y="1167968"/>
                  </a:moveTo>
                  <a:lnTo>
                    <a:pt x="273570" y="1140066"/>
                  </a:lnTo>
                  <a:lnTo>
                    <a:pt x="245656" y="1146200"/>
                  </a:lnTo>
                  <a:lnTo>
                    <a:pt x="251802" y="1174115"/>
                  </a:lnTo>
                  <a:lnTo>
                    <a:pt x="279704" y="1167968"/>
                  </a:lnTo>
                  <a:close/>
                </a:path>
                <a:path w="2289809" h="2082800">
                  <a:moveTo>
                    <a:pt x="291998" y="1223784"/>
                  </a:moveTo>
                  <a:lnTo>
                    <a:pt x="285851" y="1195882"/>
                  </a:lnTo>
                  <a:lnTo>
                    <a:pt x="257949" y="1202016"/>
                  </a:lnTo>
                  <a:lnTo>
                    <a:pt x="264083" y="1229931"/>
                  </a:lnTo>
                  <a:lnTo>
                    <a:pt x="291998" y="1223784"/>
                  </a:lnTo>
                  <a:close/>
                </a:path>
                <a:path w="2289809" h="2082800">
                  <a:moveTo>
                    <a:pt x="304279" y="1279601"/>
                  </a:moveTo>
                  <a:lnTo>
                    <a:pt x="298132" y="1251699"/>
                  </a:lnTo>
                  <a:lnTo>
                    <a:pt x="270230" y="1257833"/>
                  </a:lnTo>
                  <a:lnTo>
                    <a:pt x="276364" y="1285748"/>
                  </a:lnTo>
                  <a:lnTo>
                    <a:pt x="304279" y="1279601"/>
                  </a:lnTo>
                  <a:close/>
                </a:path>
                <a:path w="2289809" h="2082800">
                  <a:moveTo>
                    <a:pt x="316560" y="1335417"/>
                  </a:moveTo>
                  <a:lnTo>
                    <a:pt x="310413" y="1307503"/>
                  </a:lnTo>
                  <a:lnTo>
                    <a:pt x="282511" y="1313649"/>
                  </a:lnTo>
                  <a:lnTo>
                    <a:pt x="288645" y="1341551"/>
                  </a:lnTo>
                  <a:lnTo>
                    <a:pt x="316560" y="1335417"/>
                  </a:lnTo>
                  <a:close/>
                </a:path>
                <a:path w="2289809" h="2082800">
                  <a:moveTo>
                    <a:pt x="328841" y="1391234"/>
                  </a:moveTo>
                  <a:lnTo>
                    <a:pt x="322694" y="1363319"/>
                  </a:lnTo>
                  <a:lnTo>
                    <a:pt x="294792" y="1369466"/>
                  </a:lnTo>
                  <a:lnTo>
                    <a:pt x="300939" y="1397368"/>
                  </a:lnTo>
                  <a:lnTo>
                    <a:pt x="328841" y="1391234"/>
                  </a:lnTo>
                  <a:close/>
                </a:path>
                <a:path w="2289809" h="2082800">
                  <a:moveTo>
                    <a:pt x="341122" y="1447038"/>
                  </a:moveTo>
                  <a:lnTo>
                    <a:pt x="334987" y="1419136"/>
                  </a:lnTo>
                  <a:lnTo>
                    <a:pt x="307073" y="1425282"/>
                  </a:lnTo>
                  <a:lnTo>
                    <a:pt x="313220" y="1453184"/>
                  </a:lnTo>
                  <a:lnTo>
                    <a:pt x="341122" y="1447038"/>
                  </a:lnTo>
                  <a:close/>
                </a:path>
                <a:path w="2289809" h="2082800">
                  <a:moveTo>
                    <a:pt x="353402" y="1502854"/>
                  </a:moveTo>
                  <a:lnTo>
                    <a:pt x="347268" y="1474952"/>
                  </a:lnTo>
                  <a:lnTo>
                    <a:pt x="319354" y="1481086"/>
                  </a:lnTo>
                  <a:lnTo>
                    <a:pt x="325501" y="1509001"/>
                  </a:lnTo>
                  <a:lnTo>
                    <a:pt x="353402" y="1502854"/>
                  </a:lnTo>
                  <a:close/>
                </a:path>
                <a:path w="2289809" h="2082800">
                  <a:moveTo>
                    <a:pt x="365696" y="1558671"/>
                  </a:moveTo>
                  <a:lnTo>
                    <a:pt x="359549" y="1530769"/>
                  </a:lnTo>
                  <a:lnTo>
                    <a:pt x="331647" y="1536903"/>
                  </a:lnTo>
                  <a:lnTo>
                    <a:pt x="337781" y="1564817"/>
                  </a:lnTo>
                  <a:lnTo>
                    <a:pt x="365696" y="1558671"/>
                  </a:lnTo>
                  <a:close/>
                </a:path>
                <a:path w="2289809" h="2082800">
                  <a:moveTo>
                    <a:pt x="377977" y="1614487"/>
                  </a:moveTo>
                  <a:lnTo>
                    <a:pt x="371830" y="1586585"/>
                  </a:lnTo>
                  <a:lnTo>
                    <a:pt x="343928" y="1592719"/>
                  </a:lnTo>
                  <a:lnTo>
                    <a:pt x="350062" y="1620634"/>
                  </a:lnTo>
                  <a:lnTo>
                    <a:pt x="377977" y="1614487"/>
                  </a:lnTo>
                  <a:close/>
                </a:path>
                <a:path w="2289809" h="2082800">
                  <a:moveTo>
                    <a:pt x="390258" y="1670304"/>
                  </a:moveTo>
                  <a:lnTo>
                    <a:pt x="384111" y="1642389"/>
                  </a:lnTo>
                  <a:lnTo>
                    <a:pt x="356209" y="1648536"/>
                  </a:lnTo>
                  <a:lnTo>
                    <a:pt x="362343" y="1676438"/>
                  </a:lnTo>
                  <a:lnTo>
                    <a:pt x="390258" y="1670304"/>
                  </a:lnTo>
                  <a:close/>
                </a:path>
                <a:path w="2289809" h="2082800">
                  <a:moveTo>
                    <a:pt x="402539" y="1726120"/>
                  </a:moveTo>
                  <a:lnTo>
                    <a:pt x="396392" y="1698205"/>
                  </a:lnTo>
                  <a:lnTo>
                    <a:pt x="368490" y="1704352"/>
                  </a:lnTo>
                  <a:lnTo>
                    <a:pt x="374637" y="1732254"/>
                  </a:lnTo>
                  <a:lnTo>
                    <a:pt x="402539" y="1726120"/>
                  </a:lnTo>
                  <a:close/>
                </a:path>
                <a:path w="2289809" h="2082800">
                  <a:moveTo>
                    <a:pt x="414820" y="1781924"/>
                  </a:moveTo>
                  <a:lnTo>
                    <a:pt x="408686" y="1754022"/>
                  </a:lnTo>
                  <a:lnTo>
                    <a:pt x="380771" y="1760169"/>
                  </a:lnTo>
                  <a:lnTo>
                    <a:pt x="386918" y="1788071"/>
                  </a:lnTo>
                  <a:lnTo>
                    <a:pt x="414820" y="1781924"/>
                  </a:lnTo>
                  <a:close/>
                </a:path>
                <a:path w="2289809" h="2082800">
                  <a:moveTo>
                    <a:pt x="427101" y="1837740"/>
                  </a:moveTo>
                  <a:lnTo>
                    <a:pt x="420966" y="1809838"/>
                  </a:lnTo>
                  <a:lnTo>
                    <a:pt x="393052" y="1815973"/>
                  </a:lnTo>
                  <a:lnTo>
                    <a:pt x="399199" y="1843887"/>
                  </a:lnTo>
                  <a:lnTo>
                    <a:pt x="427101" y="1837740"/>
                  </a:lnTo>
                  <a:close/>
                </a:path>
                <a:path w="2289809" h="2082800">
                  <a:moveTo>
                    <a:pt x="439394" y="1893557"/>
                  </a:moveTo>
                  <a:lnTo>
                    <a:pt x="433247" y="1865655"/>
                  </a:lnTo>
                  <a:lnTo>
                    <a:pt x="405345" y="1871789"/>
                  </a:lnTo>
                  <a:lnTo>
                    <a:pt x="411480" y="1899704"/>
                  </a:lnTo>
                  <a:lnTo>
                    <a:pt x="439394" y="1893557"/>
                  </a:lnTo>
                  <a:close/>
                </a:path>
                <a:path w="2289809" h="2082800">
                  <a:moveTo>
                    <a:pt x="451675" y="1949373"/>
                  </a:moveTo>
                  <a:lnTo>
                    <a:pt x="445528" y="1921471"/>
                  </a:lnTo>
                  <a:lnTo>
                    <a:pt x="417626" y="1927606"/>
                  </a:lnTo>
                  <a:lnTo>
                    <a:pt x="423760" y="1955520"/>
                  </a:lnTo>
                  <a:lnTo>
                    <a:pt x="451675" y="1949373"/>
                  </a:lnTo>
                  <a:close/>
                </a:path>
                <a:path w="2289809" h="2082800">
                  <a:moveTo>
                    <a:pt x="489712" y="1989264"/>
                  </a:moveTo>
                  <a:lnTo>
                    <a:pt x="461797" y="1995411"/>
                  </a:lnTo>
                  <a:lnTo>
                    <a:pt x="457809" y="1977275"/>
                  </a:lnTo>
                  <a:lnTo>
                    <a:pt x="429907" y="1983422"/>
                  </a:lnTo>
                  <a:lnTo>
                    <a:pt x="433895" y="2001558"/>
                  </a:lnTo>
                  <a:lnTo>
                    <a:pt x="405993" y="2007692"/>
                  </a:lnTo>
                  <a:lnTo>
                    <a:pt x="466267" y="2082203"/>
                  </a:lnTo>
                  <a:lnTo>
                    <a:pt x="484149" y="2011324"/>
                  </a:lnTo>
                  <a:lnTo>
                    <a:pt x="489712" y="1989264"/>
                  </a:lnTo>
                  <a:close/>
                </a:path>
                <a:path w="2289809" h="2082800">
                  <a:moveTo>
                    <a:pt x="629691" y="51689"/>
                  </a:moveTo>
                  <a:lnTo>
                    <a:pt x="623544" y="23774"/>
                  </a:lnTo>
                  <a:lnTo>
                    <a:pt x="595642" y="29921"/>
                  </a:lnTo>
                  <a:lnTo>
                    <a:pt x="601776" y="57823"/>
                  </a:lnTo>
                  <a:lnTo>
                    <a:pt x="629691" y="51689"/>
                  </a:lnTo>
                  <a:close/>
                </a:path>
                <a:path w="2289809" h="2082800">
                  <a:moveTo>
                    <a:pt x="641972" y="107492"/>
                  </a:moveTo>
                  <a:lnTo>
                    <a:pt x="635825" y="79590"/>
                  </a:lnTo>
                  <a:lnTo>
                    <a:pt x="607923" y="85737"/>
                  </a:lnTo>
                  <a:lnTo>
                    <a:pt x="614057" y="113639"/>
                  </a:lnTo>
                  <a:lnTo>
                    <a:pt x="641972" y="107492"/>
                  </a:lnTo>
                  <a:close/>
                </a:path>
                <a:path w="2289809" h="2082800">
                  <a:moveTo>
                    <a:pt x="654253" y="163309"/>
                  </a:moveTo>
                  <a:lnTo>
                    <a:pt x="648106" y="135407"/>
                  </a:lnTo>
                  <a:lnTo>
                    <a:pt x="620204" y="141541"/>
                  </a:lnTo>
                  <a:lnTo>
                    <a:pt x="626338" y="169456"/>
                  </a:lnTo>
                  <a:lnTo>
                    <a:pt x="654253" y="163309"/>
                  </a:lnTo>
                  <a:close/>
                </a:path>
                <a:path w="2289809" h="2082800">
                  <a:moveTo>
                    <a:pt x="666534" y="219125"/>
                  </a:moveTo>
                  <a:lnTo>
                    <a:pt x="660387" y="191223"/>
                  </a:lnTo>
                  <a:lnTo>
                    <a:pt x="632485" y="197358"/>
                  </a:lnTo>
                  <a:lnTo>
                    <a:pt x="638632" y="225272"/>
                  </a:lnTo>
                  <a:lnTo>
                    <a:pt x="666534" y="219125"/>
                  </a:lnTo>
                  <a:close/>
                </a:path>
                <a:path w="2289809" h="2082800">
                  <a:moveTo>
                    <a:pt x="678815" y="274942"/>
                  </a:moveTo>
                  <a:lnTo>
                    <a:pt x="672680" y="247027"/>
                  </a:lnTo>
                  <a:lnTo>
                    <a:pt x="644766" y="253174"/>
                  </a:lnTo>
                  <a:lnTo>
                    <a:pt x="650913" y="281076"/>
                  </a:lnTo>
                  <a:lnTo>
                    <a:pt x="678815" y="274942"/>
                  </a:lnTo>
                  <a:close/>
                </a:path>
                <a:path w="2289809" h="2082800">
                  <a:moveTo>
                    <a:pt x="691095" y="330758"/>
                  </a:moveTo>
                  <a:lnTo>
                    <a:pt x="684961" y="302844"/>
                  </a:lnTo>
                  <a:lnTo>
                    <a:pt x="657047" y="308991"/>
                  </a:lnTo>
                  <a:lnTo>
                    <a:pt x="663194" y="336892"/>
                  </a:lnTo>
                  <a:lnTo>
                    <a:pt x="691095" y="330758"/>
                  </a:lnTo>
                  <a:close/>
                </a:path>
                <a:path w="2289809" h="2082800">
                  <a:moveTo>
                    <a:pt x="703389" y="386575"/>
                  </a:moveTo>
                  <a:lnTo>
                    <a:pt x="697242" y="358660"/>
                  </a:lnTo>
                  <a:lnTo>
                    <a:pt x="669340" y="364807"/>
                  </a:lnTo>
                  <a:lnTo>
                    <a:pt x="675474" y="392709"/>
                  </a:lnTo>
                  <a:lnTo>
                    <a:pt x="703389" y="386575"/>
                  </a:lnTo>
                  <a:close/>
                </a:path>
                <a:path w="2289809" h="2082800">
                  <a:moveTo>
                    <a:pt x="715670" y="442379"/>
                  </a:moveTo>
                  <a:lnTo>
                    <a:pt x="709523" y="414477"/>
                  </a:lnTo>
                  <a:lnTo>
                    <a:pt x="681621" y="420624"/>
                  </a:lnTo>
                  <a:lnTo>
                    <a:pt x="687755" y="448525"/>
                  </a:lnTo>
                  <a:lnTo>
                    <a:pt x="715670" y="442379"/>
                  </a:lnTo>
                  <a:close/>
                </a:path>
                <a:path w="2289809" h="2082800">
                  <a:moveTo>
                    <a:pt x="727951" y="498195"/>
                  </a:moveTo>
                  <a:lnTo>
                    <a:pt x="721804" y="470293"/>
                  </a:lnTo>
                  <a:lnTo>
                    <a:pt x="693902" y="476427"/>
                  </a:lnTo>
                  <a:lnTo>
                    <a:pt x="700036" y="504342"/>
                  </a:lnTo>
                  <a:lnTo>
                    <a:pt x="727951" y="498195"/>
                  </a:lnTo>
                  <a:close/>
                </a:path>
                <a:path w="2289809" h="2082800">
                  <a:moveTo>
                    <a:pt x="740232" y="554012"/>
                  </a:moveTo>
                  <a:lnTo>
                    <a:pt x="734085" y="526110"/>
                  </a:lnTo>
                  <a:lnTo>
                    <a:pt x="706183" y="532244"/>
                  </a:lnTo>
                  <a:lnTo>
                    <a:pt x="712330" y="560158"/>
                  </a:lnTo>
                  <a:lnTo>
                    <a:pt x="740232" y="554012"/>
                  </a:lnTo>
                  <a:close/>
                </a:path>
                <a:path w="2289809" h="2082800">
                  <a:moveTo>
                    <a:pt x="752513" y="609828"/>
                  </a:moveTo>
                  <a:lnTo>
                    <a:pt x="746379" y="581926"/>
                  </a:lnTo>
                  <a:lnTo>
                    <a:pt x="718464" y="588060"/>
                  </a:lnTo>
                  <a:lnTo>
                    <a:pt x="724611" y="615962"/>
                  </a:lnTo>
                  <a:lnTo>
                    <a:pt x="752513" y="609828"/>
                  </a:lnTo>
                  <a:close/>
                </a:path>
                <a:path w="2289809" h="2082800">
                  <a:moveTo>
                    <a:pt x="764794" y="665645"/>
                  </a:moveTo>
                  <a:lnTo>
                    <a:pt x="758659" y="637730"/>
                  </a:lnTo>
                  <a:lnTo>
                    <a:pt x="730745" y="643877"/>
                  </a:lnTo>
                  <a:lnTo>
                    <a:pt x="736892" y="671779"/>
                  </a:lnTo>
                  <a:lnTo>
                    <a:pt x="764794" y="665645"/>
                  </a:lnTo>
                  <a:close/>
                </a:path>
                <a:path w="2289809" h="2082800">
                  <a:moveTo>
                    <a:pt x="777087" y="721461"/>
                  </a:moveTo>
                  <a:lnTo>
                    <a:pt x="770940" y="693547"/>
                  </a:lnTo>
                  <a:lnTo>
                    <a:pt x="743038" y="699693"/>
                  </a:lnTo>
                  <a:lnTo>
                    <a:pt x="749173" y="727595"/>
                  </a:lnTo>
                  <a:lnTo>
                    <a:pt x="777087" y="721461"/>
                  </a:lnTo>
                  <a:close/>
                </a:path>
                <a:path w="2289809" h="2082800">
                  <a:moveTo>
                    <a:pt x="789368" y="777265"/>
                  </a:moveTo>
                  <a:lnTo>
                    <a:pt x="783221" y="749363"/>
                  </a:lnTo>
                  <a:lnTo>
                    <a:pt x="755319" y="755510"/>
                  </a:lnTo>
                  <a:lnTo>
                    <a:pt x="761453" y="783412"/>
                  </a:lnTo>
                  <a:lnTo>
                    <a:pt x="789368" y="777265"/>
                  </a:lnTo>
                  <a:close/>
                </a:path>
                <a:path w="2289809" h="2082800">
                  <a:moveTo>
                    <a:pt x="801649" y="833081"/>
                  </a:moveTo>
                  <a:lnTo>
                    <a:pt x="795502" y="805180"/>
                  </a:lnTo>
                  <a:lnTo>
                    <a:pt x="767600" y="811314"/>
                  </a:lnTo>
                  <a:lnTo>
                    <a:pt x="773734" y="839228"/>
                  </a:lnTo>
                  <a:lnTo>
                    <a:pt x="801649" y="833081"/>
                  </a:lnTo>
                  <a:close/>
                </a:path>
                <a:path w="2289809" h="2082800">
                  <a:moveTo>
                    <a:pt x="813930" y="888898"/>
                  </a:moveTo>
                  <a:lnTo>
                    <a:pt x="807783" y="860996"/>
                  </a:lnTo>
                  <a:lnTo>
                    <a:pt x="779881" y="867130"/>
                  </a:lnTo>
                  <a:lnTo>
                    <a:pt x="786028" y="895045"/>
                  </a:lnTo>
                  <a:lnTo>
                    <a:pt x="813930" y="888898"/>
                  </a:lnTo>
                  <a:close/>
                </a:path>
                <a:path w="2289809" h="2082800">
                  <a:moveTo>
                    <a:pt x="826211" y="944714"/>
                  </a:moveTo>
                  <a:lnTo>
                    <a:pt x="820077" y="916800"/>
                  </a:lnTo>
                  <a:lnTo>
                    <a:pt x="792162" y="922947"/>
                  </a:lnTo>
                  <a:lnTo>
                    <a:pt x="798309" y="950849"/>
                  </a:lnTo>
                  <a:lnTo>
                    <a:pt x="826211" y="944714"/>
                  </a:lnTo>
                  <a:close/>
                </a:path>
                <a:path w="2289809" h="2082800">
                  <a:moveTo>
                    <a:pt x="838492" y="1000531"/>
                  </a:moveTo>
                  <a:lnTo>
                    <a:pt x="832358" y="972616"/>
                  </a:lnTo>
                  <a:lnTo>
                    <a:pt x="804443" y="978763"/>
                  </a:lnTo>
                  <a:lnTo>
                    <a:pt x="810590" y="1006665"/>
                  </a:lnTo>
                  <a:lnTo>
                    <a:pt x="838492" y="1000531"/>
                  </a:lnTo>
                  <a:close/>
                </a:path>
                <a:path w="2289809" h="2082800">
                  <a:moveTo>
                    <a:pt x="850785" y="1056347"/>
                  </a:moveTo>
                  <a:lnTo>
                    <a:pt x="844638" y="1028433"/>
                  </a:lnTo>
                  <a:lnTo>
                    <a:pt x="816737" y="1034580"/>
                  </a:lnTo>
                  <a:lnTo>
                    <a:pt x="822871" y="1062482"/>
                  </a:lnTo>
                  <a:lnTo>
                    <a:pt x="850785" y="1056347"/>
                  </a:lnTo>
                  <a:close/>
                </a:path>
                <a:path w="2289809" h="2082800">
                  <a:moveTo>
                    <a:pt x="863066" y="1112151"/>
                  </a:moveTo>
                  <a:lnTo>
                    <a:pt x="856919" y="1084249"/>
                  </a:lnTo>
                  <a:lnTo>
                    <a:pt x="829017" y="1090396"/>
                  </a:lnTo>
                  <a:lnTo>
                    <a:pt x="835152" y="1118298"/>
                  </a:lnTo>
                  <a:lnTo>
                    <a:pt x="863066" y="1112151"/>
                  </a:lnTo>
                  <a:close/>
                </a:path>
                <a:path w="2289809" h="2082800">
                  <a:moveTo>
                    <a:pt x="875347" y="1167968"/>
                  </a:moveTo>
                  <a:lnTo>
                    <a:pt x="869200" y="1140066"/>
                  </a:lnTo>
                  <a:lnTo>
                    <a:pt x="841298" y="1146200"/>
                  </a:lnTo>
                  <a:lnTo>
                    <a:pt x="847432" y="1174115"/>
                  </a:lnTo>
                  <a:lnTo>
                    <a:pt x="875347" y="1167968"/>
                  </a:lnTo>
                  <a:close/>
                </a:path>
                <a:path w="2289809" h="2082800">
                  <a:moveTo>
                    <a:pt x="887628" y="1223784"/>
                  </a:moveTo>
                  <a:lnTo>
                    <a:pt x="881481" y="1195882"/>
                  </a:lnTo>
                  <a:lnTo>
                    <a:pt x="853579" y="1202016"/>
                  </a:lnTo>
                  <a:lnTo>
                    <a:pt x="859726" y="1229931"/>
                  </a:lnTo>
                  <a:lnTo>
                    <a:pt x="887628" y="1223784"/>
                  </a:lnTo>
                  <a:close/>
                </a:path>
                <a:path w="2289809" h="2082800">
                  <a:moveTo>
                    <a:pt x="899909" y="1279601"/>
                  </a:moveTo>
                  <a:lnTo>
                    <a:pt x="893775" y="1251699"/>
                  </a:lnTo>
                  <a:lnTo>
                    <a:pt x="865860" y="1257833"/>
                  </a:lnTo>
                  <a:lnTo>
                    <a:pt x="872007" y="1285748"/>
                  </a:lnTo>
                  <a:lnTo>
                    <a:pt x="899909" y="1279601"/>
                  </a:lnTo>
                  <a:close/>
                </a:path>
                <a:path w="2289809" h="2082800">
                  <a:moveTo>
                    <a:pt x="912190" y="1335417"/>
                  </a:moveTo>
                  <a:lnTo>
                    <a:pt x="906056" y="1307503"/>
                  </a:lnTo>
                  <a:lnTo>
                    <a:pt x="878141" y="1313649"/>
                  </a:lnTo>
                  <a:lnTo>
                    <a:pt x="884288" y="1341551"/>
                  </a:lnTo>
                  <a:lnTo>
                    <a:pt x="912190" y="1335417"/>
                  </a:lnTo>
                  <a:close/>
                </a:path>
                <a:path w="2289809" h="2082800">
                  <a:moveTo>
                    <a:pt x="924483" y="1391234"/>
                  </a:moveTo>
                  <a:lnTo>
                    <a:pt x="918337" y="1363319"/>
                  </a:lnTo>
                  <a:lnTo>
                    <a:pt x="890435" y="1369466"/>
                  </a:lnTo>
                  <a:lnTo>
                    <a:pt x="896569" y="1397368"/>
                  </a:lnTo>
                  <a:lnTo>
                    <a:pt x="924483" y="1391234"/>
                  </a:lnTo>
                  <a:close/>
                </a:path>
                <a:path w="2289809" h="2082800">
                  <a:moveTo>
                    <a:pt x="936764" y="1447038"/>
                  </a:moveTo>
                  <a:lnTo>
                    <a:pt x="930617" y="1419136"/>
                  </a:lnTo>
                  <a:lnTo>
                    <a:pt x="902716" y="1425282"/>
                  </a:lnTo>
                  <a:lnTo>
                    <a:pt x="908850" y="1453184"/>
                  </a:lnTo>
                  <a:lnTo>
                    <a:pt x="936764" y="1447038"/>
                  </a:lnTo>
                  <a:close/>
                </a:path>
                <a:path w="2289809" h="2082800">
                  <a:moveTo>
                    <a:pt x="949045" y="1502854"/>
                  </a:moveTo>
                  <a:lnTo>
                    <a:pt x="942898" y="1474952"/>
                  </a:lnTo>
                  <a:lnTo>
                    <a:pt x="914996" y="1481086"/>
                  </a:lnTo>
                  <a:lnTo>
                    <a:pt x="921131" y="1509001"/>
                  </a:lnTo>
                  <a:lnTo>
                    <a:pt x="949045" y="1502854"/>
                  </a:lnTo>
                  <a:close/>
                </a:path>
                <a:path w="2289809" h="2082800">
                  <a:moveTo>
                    <a:pt x="961326" y="1558671"/>
                  </a:moveTo>
                  <a:lnTo>
                    <a:pt x="955179" y="1530769"/>
                  </a:lnTo>
                  <a:lnTo>
                    <a:pt x="927277" y="1536903"/>
                  </a:lnTo>
                  <a:lnTo>
                    <a:pt x="933424" y="1564817"/>
                  </a:lnTo>
                  <a:lnTo>
                    <a:pt x="961326" y="1558671"/>
                  </a:lnTo>
                  <a:close/>
                </a:path>
                <a:path w="2289809" h="2082800">
                  <a:moveTo>
                    <a:pt x="973607" y="1614487"/>
                  </a:moveTo>
                  <a:lnTo>
                    <a:pt x="967473" y="1586585"/>
                  </a:lnTo>
                  <a:lnTo>
                    <a:pt x="939558" y="1592719"/>
                  </a:lnTo>
                  <a:lnTo>
                    <a:pt x="945705" y="1620634"/>
                  </a:lnTo>
                  <a:lnTo>
                    <a:pt x="973607" y="1614487"/>
                  </a:lnTo>
                  <a:close/>
                </a:path>
                <a:path w="2289809" h="2082800">
                  <a:moveTo>
                    <a:pt x="985888" y="1670304"/>
                  </a:moveTo>
                  <a:lnTo>
                    <a:pt x="979754" y="1642389"/>
                  </a:lnTo>
                  <a:lnTo>
                    <a:pt x="951839" y="1648536"/>
                  </a:lnTo>
                  <a:lnTo>
                    <a:pt x="957986" y="1676438"/>
                  </a:lnTo>
                  <a:lnTo>
                    <a:pt x="985888" y="1670304"/>
                  </a:lnTo>
                  <a:close/>
                </a:path>
                <a:path w="2289809" h="2082800">
                  <a:moveTo>
                    <a:pt x="998181" y="1726120"/>
                  </a:moveTo>
                  <a:lnTo>
                    <a:pt x="992035" y="1698205"/>
                  </a:lnTo>
                  <a:lnTo>
                    <a:pt x="964133" y="1704352"/>
                  </a:lnTo>
                  <a:lnTo>
                    <a:pt x="970267" y="1732254"/>
                  </a:lnTo>
                  <a:lnTo>
                    <a:pt x="998181" y="1726120"/>
                  </a:lnTo>
                  <a:close/>
                </a:path>
                <a:path w="2289809" h="2082800">
                  <a:moveTo>
                    <a:pt x="1010462" y="1781924"/>
                  </a:moveTo>
                  <a:lnTo>
                    <a:pt x="1004316" y="1754022"/>
                  </a:lnTo>
                  <a:lnTo>
                    <a:pt x="976414" y="1760169"/>
                  </a:lnTo>
                  <a:lnTo>
                    <a:pt x="982548" y="1788071"/>
                  </a:lnTo>
                  <a:lnTo>
                    <a:pt x="1010462" y="1781924"/>
                  </a:lnTo>
                  <a:close/>
                </a:path>
                <a:path w="2289809" h="2082800">
                  <a:moveTo>
                    <a:pt x="1022743" y="1837740"/>
                  </a:moveTo>
                  <a:lnTo>
                    <a:pt x="1016596" y="1809838"/>
                  </a:lnTo>
                  <a:lnTo>
                    <a:pt x="988695" y="1815973"/>
                  </a:lnTo>
                  <a:lnTo>
                    <a:pt x="994829" y="1843887"/>
                  </a:lnTo>
                  <a:lnTo>
                    <a:pt x="1022743" y="1837740"/>
                  </a:lnTo>
                  <a:close/>
                </a:path>
                <a:path w="2289809" h="2082800">
                  <a:moveTo>
                    <a:pt x="1035024" y="1893557"/>
                  </a:moveTo>
                  <a:lnTo>
                    <a:pt x="1028877" y="1865655"/>
                  </a:lnTo>
                  <a:lnTo>
                    <a:pt x="1000975" y="1871789"/>
                  </a:lnTo>
                  <a:lnTo>
                    <a:pt x="1007122" y="1899704"/>
                  </a:lnTo>
                  <a:lnTo>
                    <a:pt x="1035024" y="1893557"/>
                  </a:lnTo>
                  <a:close/>
                </a:path>
                <a:path w="2289809" h="2082800">
                  <a:moveTo>
                    <a:pt x="1047305" y="1949373"/>
                  </a:moveTo>
                  <a:lnTo>
                    <a:pt x="1041171" y="1921471"/>
                  </a:lnTo>
                  <a:lnTo>
                    <a:pt x="1013256" y="1927606"/>
                  </a:lnTo>
                  <a:lnTo>
                    <a:pt x="1019403" y="1955520"/>
                  </a:lnTo>
                  <a:lnTo>
                    <a:pt x="1047305" y="1949373"/>
                  </a:lnTo>
                  <a:close/>
                </a:path>
                <a:path w="2289809" h="2082800">
                  <a:moveTo>
                    <a:pt x="1085342" y="1989264"/>
                  </a:moveTo>
                  <a:lnTo>
                    <a:pt x="1057440" y="1995411"/>
                  </a:lnTo>
                  <a:lnTo>
                    <a:pt x="1053452" y="1977275"/>
                  </a:lnTo>
                  <a:lnTo>
                    <a:pt x="1025537" y="1983422"/>
                  </a:lnTo>
                  <a:lnTo>
                    <a:pt x="1029525" y="2001558"/>
                  </a:lnTo>
                  <a:lnTo>
                    <a:pt x="1001623" y="2007692"/>
                  </a:lnTo>
                  <a:lnTo>
                    <a:pt x="1061910" y="2082203"/>
                  </a:lnTo>
                  <a:lnTo>
                    <a:pt x="1079779" y="2011324"/>
                  </a:lnTo>
                  <a:lnTo>
                    <a:pt x="1085342" y="1989264"/>
                  </a:lnTo>
                  <a:close/>
                </a:path>
                <a:path w="2289809" h="2082800">
                  <a:moveTo>
                    <a:pt x="1240066" y="27914"/>
                  </a:moveTo>
                  <a:lnTo>
                    <a:pt x="1233932" y="0"/>
                  </a:lnTo>
                  <a:lnTo>
                    <a:pt x="1206017" y="6146"/>
                  </a:lnTo>
                  <a:lnTo>
                    <a:pt x="1212164" y="34048"/>
                  </a:lnTo>
                  <a:lnTo>
                    <a:pt x="1240066" y="27914"/>
                  </a:lnTo>
                  <a:close/>
                </a:path>
                <a:path w="2289809" h="2082800">
                  <a:moveTo>
                    <a:pt x="1252347" y="83731"/>
                  </a:moveTo>
                  <a:lnTo>
                    <a:pt x="1246212" y="55816"/>
                  </a:lnTo>
                  <a:lnTo>
                    <a:pt x="1218298" y="61963"/>
                  </a:lnTo>
                  <a:lnTo>
                    <a:pt x="1224445" y="89865"/>
                  </a:lnTo>
                  <a:lnTo>
                    <a:pt x="1252347" y="83731"/>
                  </a:lnTo>
                  <a:close/>
                </a:path>
                <a:path w="2289809" h="2082800">
                  <a:moveTo>
                    <a:pt x="1264627" y="139534"/>
                  </a:moveTo>
                  <a:lnTo>
                    <a:pt x="1258493" y="111633"/>
                  </a:lnTo>
                  <a:lnTo>
                    <a:pt x="1230579" y="117779"/>
                  </a:lnTo>
                  <a:lnTo>
                    <a:pt x="1236726" y="145681"/>
                  </a:lnTo>
                  <a:lnTo>
                    <a:pt x="1264627" y="139534"/>
                  </a:lnTo>
                  <a:close/>
                </a:path>
                <a:path w="2289809" h="2082800">
                  <a:moveTo>
                    <a:pt x="1276921" y="195351"/>
                  </a:moveTo>
                  <a:lnTo>
                    <a:pt x="1270774" y="167449"/>
                  </a:lnTo>
                  <a:lnTo>
                    <a:pt x="1242872" y="173583"/>
                  </a:lnTo>
                  <a:lnTo>
                    <a:pt x="1249006" y="201498"/>
                  </a:lnTo>
                  <a:lnTo>
                    <a:pt x="1276921" y="195351"/>
                  </a:lnTo>
                  <a:close/>
                </a:path>
                <a:path w="2289809" h="2082800">
                  <a:moveTo>
                    <a:pt x="1289202" y="251167"/>
                  </a:moveTo>
                  <a:lnTo>
                    <a:pt x="1283055" y="223266"/>
                  </a:lnTo>
                  <a:lnTo>
                    <a:pt x="1255153" y="229400"/>
                  </a:lnTo>
                  <a:lnTo>
                    <a:pt x="1261287" y="257314"/>
                  </a:lnTo>
                  <a:lnTo>
                    <a:pt x="1289202" y="251167"/>
                  </a:lnTo>
                  <a:close/>
                </a:path>
                <a:path w="2289809" h="2082800">
                  <a:moveTo>
                    <a:pt x="1301483" y="306984"/>
                  </a:moveTo>
                  <a:lnTo>
                    <a:pt x="1295336" y="279082"/>
                  </a:lnTo>
                  <a:lnTo>
                    <a:pt x="1267434" y="285216"/>
                  </a:lnTo>
                  <a:lnTo>
                    <a:pt x="1273581" y="313131"/>
                  </a:lnTo>
                  <a:lnTo>
                    <a:pt x="1301483" y="306984"/>
                  </a:lnTo>
                  <a:close/>
                </a:path>
                <a:path w="2289809" h="2082800">
                  <a:moveTo>
                    <a:pt x="1313764" y="362800"/>
                  </a:moveTo>
                  <a:lnTo>
                    <a:pt x="1307630" y="334886"/>
                  </a:lnTo>
                  <a:lnTo>
                    <a:pt x="1279715" y="341033"/>
                  </a:lnTo>
                  <a:lnTo>
                    <a:pt x="1285862" y="368935"/>
                  </a:lnTo>
                  <a:lnTo>
                    <a:pt x="1313764" y="362800"/>
                  </a:lnTo>
                  <a:close/>
                </a:path>
                <a:path w="2289809" h="2082800">
                  <a:moveTo>
                    <a:pt x="1326045" y="418617"/>
                  </a:moveTo>
                  <a:lnTo>
                    <a:pt x="1319911" y="390702"/>
                  </a:lnTo>
                  <a:lnTo>
                    <a:pt x="1291996" y="396849"/>
                  </a:lnTo>
                  <a:lnTo>
                    <a:pt x="1298143" y="424751"/>
                  </a:lnTo>
                  <a:lnTo>
                    <a:pt x="1326045" y="418617"/>
                  </a:lnTo>
                  <a:close/>
                </a:path>
                <a:path w="2289809" h="2082800">
                  <a:moveTo>
                    <a:pt x="1338326" y="474433"/>
                  </a:moveTo>
                  <a:lnTo>
                    <a:pt x="1332191" y="446519"/>
                  </a:lnTo>
                  <a:lnTo>
                    <a:pt x="1304277" y="452666"/>
                  </a:lnTo>
                  <a:lnTo>
                    <a:pt x="1310424" y="480568"/>
                  </a:lnTo>
                  <a:lnTo>
                    <a:pt x="1338326" y="474433"/>
                  </a:lnTo>
                  <a:close/>
                </a:path>
                <a:path w="2289809" h="2082800">
                  <a:moveTo>
                    <a:pt x="1350619" y="530237"/>
                  </a:moveTo>
                  <a:lnTo>
                    <a:pt x="1344472" y="502335"/>
                  </a:lnTo>
                  <a:lnTo>
                    <a:pt x="1316570" y="508482"/>
                  </a:lnTo>
                  <a:lnTo>
                    <a:pt x="1322705" y="536384"/>
                  </a:lnTo>
                  <a:lnTo>
                    <a:pt x="1350619" y="530237"/>
                  </a:lnTo>
                  <a:close/>
                </a:path>
                <a:path w="2289809" h="2082800">
                  <a:moveTo>
                    <a:pt x="1362900" y="586054"/>
                  </a:moveTo>
                  <a:lnTo>
                    <a:pt x="1356753" y="558152"/>
                  </a:lnTo>
                  <a:lnTo>
                    <a:pt x="1328851" y="564286"/>
                  </a:lnTo>
                  <a:lnTo>
                    <a:pt x="1334985" y="592201"/>
                  </a:lnTo>
                  <a:lnTo>
                    <a:pt x="1362900" y="586054"/>
                  </a:lnTo>
                  <a:close/>
                </a:path>
                <a:path w="2289809" h="2082800">
                  <a:moveTo>
                    <a:pt x="1375181" y="641870"/>
                  </a:moveTo>
                  <a:lnTo>
                    <a:pt x="1369034" y="613968"/>
                  </a:lnTo>
                  <a:lnTo>
                    <a:pt x="1341132" y="620102"/>
                  </a:lnTo>
                  <a:lnTo>
                    <a:pt x="1347279" y="648017"/>
                  </a:lnTo>
                  <a:lnTo>
                    <a:pt x="1375181" y="641870"/>
                  </a:lnTo>
                  <a:close/>
                </a:path>
                <a:path w="2289809" h="2082800">
                  <a:moveTo>
                    <a:pt x="1387462" y="697687"/>
                  </a:moveTo>
                  <a:lnTo>
                    <a:pt x="1381328" y="669772"/>
                  </a:lnTo>
                  <a:lnTo>
                    <a:pt x="1353413" y="675919"/>
                  </a:lnTo>
                  <a:lnTo>
                    <a:pt x="1359560" y="703821"/>
                  </a:lnTo>
                  <a:lnTo>
                    <a:pt x="1387462" y="697687"/>
                  </a:lnTo>
                  <a:close/>
                </a:path>
                <a:path w="2289809" h="2082800">
                  <a:moveTo>
                    <a:pt x="1399743" y="753503"/>
                  </a:moveTo>
                  <a:lnTo>
                    <a:pt x="1393609" y="725589"/>
                  </a:lnTo>
                  <a:lnTo>
                    <a:pt x="1365694" y="731735"/>
                  </a:lnTo>
                  <a:lnTo>
                    <a:pt x="1371841" y="759637"/>
                  </a:lnTo>
                  <a:lnTo>
                    <a:pt x="1399743" y="753503"/>
                  </a:lnTo>
                  <a:close/>
                </a:path>
                <a:path w="2289809" h="2082800">
                  <a:moveTo>
                    <a:pt x="1412024" y="809320"/>
                  </a:moveTo>
                  <a:lnTo>
                    <a:pt x="1405890" y="781405"/>
                  </a:lnTo>
                  <a:lnTo>
                    <a:pt x="1377975" y="787552"/>
                  </a:lnTo>
                  <a:lnTo>
                    <a:pt x="1384122" y="815454"/>
                  </a:lnTo>
                  <a:lnTo>
                    <a:pt x="1412024" y="809320"/>
                  </a:lnTo>
                  <a:close/>
                </a:path>
                <a:path w="2289809" h="2082800">
                  <a:moveTo>
                    <a:pt x="1424317" y="865124"/>
                  </a:moveTo>
                  <a:lnTo>
                    <a:pt x="1418170" y="837222"/>
                  </a:lnTo>
                  <a:lnTo>
                    <a:pt x="1390269" y="843368"/>
                  </a:lnTo>
                  <a:lnTo>
                    <a:pt x="1396403" y="871270"/>
                  </a:lnTo>
                  <a:lnTo>
                    <a:pt x="1424317" y="865124"/>
                  </a:lnTo>
                  <a:close/>
                </a:path>
                <a:path w="2289809" h="2082800">
                  <a:moveTo>
                    <a:pt x="1436598" y="920940"/>
                  </a:moveTo>
                  <a:lnTo>
                    <a:pt x="1430451" y="893038"/>
                  </a:lnTo>
                  <a:lnTo>
                    <a:pt x="1402549" y="899172"/>
                  </a:lnTo>
                  <a:lnTo>
                    <a:pt x="1408684" y="927087"/>
                  </a:lnTo>
                  <a:lnTo>
                    <a:pt x="1436598" y="920940"/>
                  </a:lnTo>
                  <a:close/>
                </a:path>
                <a:path w="2289809" h="2082800">
                  <a:moveTo>
                    <a:pt x="1448879" y="976757"/>
                  </a:moveTo>
                  <a:lnTo>
                    <a:pt x="1442732" y="948855"/>
                  </a:lnTo>
                  <a:lnTo>
                    <a:pt x="1414830" y="954989"/>
                  </a:lnTo>
                  <a:lnTo>
                    <a:pt x="1420977" y="982903"/>
                  </a:lnTo>
                  <a:lnTo>
                    <a:pt x="1448879" y="976757"/>
                  </a:lnTo>
                  <a:close/>
                </a:path>
                <a:path w="2289809" h="2082800">
                  <a:moveTo>
                    <a:pt x="1461160" y="1032573"/>
                  </a:moveTo>
                  <a:lnTo>
                    <a:pt x="1455026" y="1004658"/>
                  </a:lnTo>
                  <a:lnTo>
                    <a:pt x="1427111" y="1010805"/>
                  </a:lnTo>
                  <a:lnTo>
                    <a:pt x="1433258" y="1038707"/>
                  </a:lnTo>
                  <a:lnTo>
                    <a:pt x="1461160" y="1032573"/>
                  </a:lnTo>
                  <a:close/>
                </a:path>
                <a:path w="2289809" h="2082800">
                  <a:moveTo>
                    <a:pt x="1473441" y="1088390"/>
                  </a:moveTo>
                  <a:lnTo>
                    <a:pt x="1467307" y="1060475"/>
                  </a:lnTo>
                  <a:lnTo>
                    <a:pt x="1439392" y="1066622"/>
                  </a:lnTo>
                  <a:lnTo>
                    <a:pt x="1445539" y="1094524"/>
                  </a:lnTo>
                  <a:lnTo>
                    <a:pt x="1473441" y="1088390"/>
                  </a:lnTo>
                  <a:close/>
                </a:path>
                <a:path w="2289809" h="2082800">
                  <a:moveTo>
                    <a:pt x="1485722" y="1144206"/>
                  </a:moveTo>
                  <a:lnTo>
                    <a:pt x="1479588" y="1116291"/>
                  </a:lnTo>
                  <a:lnTo>
                    <a:pt x="1451673" y="1122438"/>
                  </a:lnTo>
                  <a:lnTo>
                    <a:pt x="1457820" y="1150340"/>
                  </a:lnTo>
                  <a:lnTo>
                    <a:pt x="1485722" y="1144206"/>
                  </a:lnTo>
                  <a:close/>
                </a:path>
                <a:path w="2289809" h="2082800">
                  <a:moveTo>
                    <a:pt x="1498015" y="1200010"/>
                  </a:moveTo>
                  <a:lnTo>
                    <a:pt x="1491869" y="1172108"/>
                  </a:lnTo>
                  <a:lnTo>
                    <a:pt x="1463967" y="1178255"/>
                  </a:lnTo>
                  <a:lnTo>
                    <a:pt x="1470101" y="1206157"/>
                  </a:lnTo>
                  <a:lnTo>
                    <a:pt x="1498015" y="1200010"/>
                  </a:lnTo>
                  <a:close/>
                </a:path>
                <a:path w="2289809" h="2082800">
                  <a:moveTo>
                    <a:pt x="1510296" y="1255826"/>
                  </a:moveTo>
                  <a:lnTo>
                    <a:pt x="1504149" y="1227924"/>
                  </a:lnTo>
                  <a:lnTo>
                    <a:pt x="1476248" y="1234059"/>
                  </a:lnTo>
                  <a:lnTo>
                    <a:pt x="1482382" y="1261973"/>
                  </a:lnTo>
                  <a:lnTo>
                    <a:pt x="1510296" y="1255826"/>
                  </a:lnTo>
                  <a:close/>
                </a:path>
                <a:path w="2289809" h="2082800">
                  <a:moveTo>
                    <a:pt x="1522577" y="1311643"/>
                  </a:moveTo>
                  <a:lnTo>
                    <a:pt x="1516430" y="1283741"/>
                  </a:lnTo>
                  <a:lnTo>
                    <a:pt x="1488528" y="1289875"/>
                  </a:lnTo>
                  <a:lnTo>
                    <a:pt x="1494675" y="1317790"/>
                  </a:lnTo>
                  <a:lnTo>
                    <a:pt x="1522577" y="1311643"/>
                  </a:lnTo>
                  <a:close/>
                </a:path>
                <a:path w="2289809" h="2082800">
                  <a:moveTo>
                    <a:pt x="1534858" y="1367459"/>
                  </a:moveTo>
                  <a:lnTo>
                    <a:pt x="1528724" y="1339545"/>
                  </a:lnTo>
                  <a:lnTo>
                    <a:pt x="1500809" y="1345692"/>
                  </a:lnTo>
                  <a:lnTo>
                    <a:pt x="1506956" y="1373593"/>
                  </a:lnTo>
                  <a:lnTo>
                    <a:pt x="1534858" y="1367459"/>
                  </a:lnTo>
                  <a:close/>
                </a:path>
                <a:path w="2289809" h="2082800">
                  <a:moveTo>
                    <a:pt x="1547139" y="1423276"/>
                  </a:moveTo>
                  <a:lnTo>
                    <a:pt x="1541005" y="1395361"/>
                  </a:lnTo>
                  <a:lnTo>
                    <a:pt x="1513090" y="1401508"/>
                  </a:lnTo>
                  <a:lnTo>
                    <a:pt x="1519237" y="1429410"/>
                  </a:lnTo>
                  <a:lnTo>
                    <a:pt x="1547139" y="1423276"/>
                  </a:lnTo>
                  <a:close/>
                </a:path>
                <a:path w="2289809" h="2082800">
                  <a:moveTo>
                    <a:pt x="1559420" y="1479092"/>
                  </a:moveTo>
                  <a:lnTo>
                    <a:pt x="1553286" y="1451178"/>
                  </a:lnTo>
                  <a:lnTo>
                    <a:pt x="1525371" y="1457325"/>
                  </a:lnTo>
                  <a:lnTo>
                    <a:pt x="1531518" y="1485226"/>
                  </a:lnTo>
                  <a:lnTo>
                    <a:pt x="1559420" y="1479092"/>
                  </a:lnTo>
                  <a:close/>
                </a:path>
                <a:path w="2289809" h="2082800">
                  <a:moveTo>
                    <a:pt x="1571713" y="1534896"/>
                  </a:moveTo>
                  <a:lnTo>
                    <a:pt x="1565567" y="1506994"/>
                  </a:lnTo>
                  <a:lnTo>
                    <a:pt x="1537665" y="1513141"/>
                  </a:lnTo>
                  <a:lnTo>
                    <a:pt x="1543799" y="1541043"/>
                  </a:lnTo>
                  <a:lnTo>
                    <a:pt x="1571713" y="1534896"/>
                  </a:lnTo>
                  <a:close/>
                </a:path>
                <a:path w="2289809" h="2082800">
                  <a:moveTo>
                    <a:pt x="1583994" y="1590713"/>
                  </a:moveTo>
                  <a:lnTo>
                    <a:pt x="1577848" y="1562811"/>
                  </a:lnTo>
                  <a:lnTo>
                    <a:pt x="1549946" y="1568945"/>
                  </a:lnTo>
                  <a:lnTo>
                    <a:pt x="1556080" y="1596859"/>
                  </a:lnTo>
                  <a:lnTo>
                    <a:pt x="1583994" y="1590713"/>
                  </a:lnTo>
                  <a:close/>
                </a:path>
                <a:path w="2289809" h="2082800">
                  <a:moveTo>
                    <a:pt x="1596275" y="1646529"/>
                  </a:moveTo>
                  <a:lnTo>
                    <a:pt x="1590128" y="1618627"/>
                  </a:lnTo>
                  <a:lnTo>
                    <a:pt x="1562227" y="1624761"/>
                  </a:lnTo>
                  <a:lnTo>
                    <a:pt x="1568373" y="1652676"/>
                  </a:lnTo>
                  <a:lnTo>
                    <a:pt x="1596275" y="1646529"/>
                  </a:lnTo>
                  <a:close/>
                </a:path>
                <a:path w="2289809" h="2082800">
                  <a:moveTo>
                    <a:pt x="1608556" y="1702346"/>
                  </a:moveTo>
                  <a:lnTo>
                    <a:pt x="1602422" y="1674444"/>
                  </a:lnTo>
                  <a:lnTo>
                    <a:pt x="1574507" y="1680578"/>
                  </a:lnTo>
                  <a:lnTo>
                    <a:pt x="1580654" y="1708492"/>
                  </a:lnTo>
                  <a:lnTo>
                    <a:pt x="1608556" y="1702346"/>
                  </a:lnTo>
                  <a:close/>
                </a:path>
                <a:path w="2289809" h="2082800">
                  <a:moveTo>
                    <a:pt x="1620837" y="1758162"/>
                  </a:moveTo>
                  <a:lnTo>
                    <a:pt x="1614703" y="1730248"/>
                  </a:lnTo>
                  <a:lnTo>
                    <a:pt x="1586788" y="1736394"/>
                  </a:lnTo>
                  <a:lnTo>
                    <a:pt x="1592935" y="1764296"/>
                  </a:lnTo>
                  <a:lnTo>
                    <a:pt x="1620837" y="1758162"/>
                  </a:lnTo>
                  <a:close/>
                </a:path>
                <a:path w="2289809" h="2082800">
                  <a:moveTo>
                    <a:pt x="1633118" y="1813979"/>
                  </a:moveTo>
                  <a:lnTo>
                    <a:pt x="1626984" y="1786064"/>
                  </a:lnTo>
                  <a:lnTo>
                    <a:pt x="1599069" y="1792211"/>
                  </a:lnTo>
                  <a:lnTo>
                    <a:pt x="1605216" y="1820113"/>
                  </a:lnTo>
                  <a:lnTo>
                    <a:pt x="1633118" y="1813979"/>
                  </a:lnTo>
                  <a:close/>
                </a:path>
                <a:path w="2289809" h="2082800">
                  <a:moveTo>
                    <a:pt x="1645412" y="1869782"/>
                  </a:moveTo>
                  <a:lnTo>
                    <a:pt x="1639265" y="1841881"/>
                  </a:lnTo>
                  <a:lnTo>
                    <a:pt x="1611363" y="1848027"/>
                  </a:lnTo>
                  <a:lnTo>
                    <a:pt x="1617497" y="1875929"/>
                  </a:lnTo>
                  <a:lnTo>
                    <a:pt x="1645412" y="1869782"/>
                  </a:lnTo>
                  <a:close/>
                </a:path>
                <a:path w="2289809" h="2082800">
                  <a:moveTo>
                    <a:pt x="1657692" y="1925599"/>
                  </a:moveTo>
                  <a:lnTo>
                    <a:pt x="1651546" y="1897697"/>
                  </a:lnTo>
                  <a:lnTo>
                    <a:pt x="1623644" y="1903831"/>
                  </a:lnTo>
                  <a:lnTo>
                    <a:pt x="1629778" y="1931746"/>
                  </a:lnTo>
                  <a:lnTo>
                    <a:pt x="1657692" y="1925599"/>
                  </a:lnTo>
                  <a:close/>
                </a:path>
                <a:path w="2289809" h="2082800">
                  <a:moveTo>
                    <a:pt x="1695729" y="1965502"/>
                  </a:moveTo>
                  <a:lnTo>
                    <a:pt x="1667827" y="1971636"/>
                  </a:lnTo>
                  <a:lnTo>
                    <a:pt x="1663827" y="1953514"/>
                  </a:lnTo>
                  <a:lnTo>
                    <a:pt x="1635925" y="1959648"/>
                  </a:lnTo>
                  <a:lnTo>
                    <a:pt x="1639912" y="1977783"/>
                  </a:lnTo>
                  <a:lnTo>
                    <a:pt x="1612011" y="1983917"/>
                  </a:lnTo>
                  <a:lnTo>
                    <a:pt x="1672297" y="2058428"/>
                  </a:lnTo>
                  <a:lnTo>
                    <a:pt x="1690166" y="1987562"/>
                  </a:lnTo>
                  <a:lnTo>
                    <a:pt x="1695729" y="1965502"/>
                  </a:lnTo>
                  <a:close/>
                </a:path>
                <a:path w="2289809" h="2082800">
                  <a:moveTo>
                    <a:pt x="1834057" y="51676"/>
                  </a:moveTo>
                  <a:lnTo>
                    <a:pt x="1827911" y="23774"/>
                  </a:lnTo>
                  <a:lnTo>
                    <a:pt x="1800009" y="29921"/>
                  </a:lnTo>
                  <a:lnTo>
                    <a:pt x="1806143" y="57823"/>
                  </a:lnTo>
                  <a:lnTo>
                    <a:pt x="1834057" y="51676"/>
                  </a:lnTo>
                  <a:close/>
                </a:path>
                <a:path w="2289809" h="2082800">
                  <a:moveTo>
                    <a:pt x="1846338" y="107492"/>
                  </a:moveTo>
                  <a:lnTo>
                    <a:pt x="1840191" y="79590"/>
                  </a:lnTo>
                  <a:lnTo>
                    <a:pt x="1812290" y="85725"/>
                  </a:lnTo>
                  <a:lnTo>
                    <a:pt x="1818436" y="113639"/>
                  </a:lnTo>
                  <a:lnTo>
                    <a:pt x="1846338" y="107492"/>
                  </a:lnTo>
                  <a:close/>
                </a:path>
                <a:path w="2289809" h="2082800">
                  <a:moveTo>
                    <a:pt x="1858619" y="163309"/>
                  </a:moveTo>
                  <a:lnTo>
                    <a:pt x="1852485" y="135407"/>
                  </a:lnTo>
                  <a:lnTo>
                    <a:pt x="1824570" y="141541"/>
                  </a:lnTo>
                  <a:lnTo>
                    <a:pt x="1830717" y="169456"/>
                  </a:lnTo>
                  <a:lnTo>
                    <a:pt x="1858619" y="163309"/>
                  </a:lnTo>
                  <a:close/>
                </a:path>
                <a:path w="2289809" h="2082800">
                  <a:moveTo>
                    <a:pt x="1870900" y="219125"/>
                  </a:moveTo>
                  <a:lnTo>
                    <a:pt x="1864766" y="191223"/>
                  </a:lnTo>
                  <a:lnTo>
                    <a:pt x="1836851" y="197358"/>
                  </a:lnTo>
                  <a:lnTo>
                    <a:pt x="1842998" y="225272"/>
                  </a:lnTo>
                  <a:lnTo>
                    <a:pt x="1870900" y="219125"/>
                  </a:lnTo>
                  <a:close/>
                </a:path>
                <a:path w="2289809" h="2082800">
                  <a:moveTo>
                    <a:pt x="1883194" y="274942"/>
                  </a:moveTo>
                  <a:lnTo>
                    <a:pt x="1877047" y="247027"/>
                  </a:lnTo>
                  <a:lnTo>
                    <a:pt x="1849145" y="253174"/>
                  </a:lnTo>
                  <a:lnTo>
                    <a:pt x="1855279" y="281076"/>
                  </a:lnTo>
                  <a:lnTo>
                    <a:pt x="1883194" y="274942"/>
                  </a:lnTo>
                  <a:close/>
                </a:path>
                <a:path w="2289809" h="2082800">
                  <a:moveTo>
                    <a:pt x="1895475" y="330758"/>
                  </a:moveTo>
                  <a:lnTo>
                    <a:pt x="1889328" y="302844"/>
                  </a:lnTo>
                  <a:lnTo>
                    <a:pt x="1861426" y="308991"/>
                  </a:lnTo>
                  <a:lnTo>
                    <a:pt x="1867560" y="336892"/>
                  </a:lnTo>
                  <a:lnTo>
                    <a:pt x="1895475" y="330758"/>
                  </a:lnTo>
                  <a:close/>
                </a:path>
                <a:path w="2289809" h="2082800">
                  <a:moveTo>
                    <a:pt x="1907755" y="386562"/>
                  </a:moveTo>
                  <a:lnTo>
                    <a:pt x="1901609" y="358660"/>
                  </a:lnTo>
                  <a:lnTo>
                    <a:pt x="1873707" y="364807"/>
                  </a:lnTo>
                  <a:lnTo>
                    <a:pt x="1879841" y="392709"/>
                  </a:lnTo>
                  <a:lnTo>
                    <a:pt x="1907755" y="386562"/>
                  </a:lnTo>
                  <a:close/>
                </a:path>
                <a:path w="2289809" h="2082800">
                  <a:moveTo>
                    <a:pt x="1920036" y="442379"/>
                  </a:moveTo>
                  <a:lnTo>
                    <a:pt x="1913890" y="414477"/>
                  </a:lnTo>
                  <a:lnTo>
                    <a:pt x="1885988" y="420611"/>
                  </a:lnTo>
                  <a:lnTo>
                    <a:pt x="1892134" y="448525"/>
                  </a:lnTo>
                  <a:lnTo>
                    <a:pt x="1920036" y="442379"/>
                  </a:lnTo>
                  <a:close/>
                </a:path>
                <a:path w="2289809" h="2082800">
                  <a:moveTo>
                    <a:pt x="1932317" y="498195"/>
                  </a:moveTo>
                  <a:lnTo>
                    <a:pt x="1926183" y="470293"/>
                  </a:lnTo>
                  <a:lnTo>
                    <a:pt x="1898269" y="476427"/>
                  </a:lnTo>
                  <a:lnTo>
                    <a:pt x="1904415" y="504342"/>
                  </a:lnTo>
                  <a:lnTo>
                    <a:pt x="1932317" y="498195"/>
                  </a:lnTo>
                  <a:close/>
                </a:path>
                <a:path w="2289809" h="2082800">
                  <a:moveTo>
                    <a:pt x="1944598" y="554012"/>
                  </a:moveTo>
                  <a:lnTo>
                    <a:pt x="1938464" y="526110"/>
                  </a:lnTo>
                  <a:lnTo>
                    <a:pt x="1910549" y="532244"/>
                  </a:lnTo>
                  <a:lnTo>
                    <a:pt x="1916696" y="560158"/>
                  </a:lnTo>
                  <a:lnTo>
                    <a:pt x="1944598" y="554012"/>
                  </a:lnTo>
                  <a:close/>
                </a:path>
                <a:path w="2289809" h="2082800">
                  <a:moveTo>
                    <a:pt x="1956892" y="609828"/>
                  </a:moveTo>
                  <a:lnTo>
                    <a:pt x="1950745" y="581914"/>
                  </a:lnTo>
                  <a:lnTo>
                    <a:pt x="1922843" y="588060"/>
                  </a:lnTo>
                  <a:lnTo>
                    <a:pt x="1928977" y="615962"/>
                  </a:lnTo>
                  <a:lnTo>
                    <a:pt x="1956892" y="609828"/>
                  </a:lnTo>
                  <a:close/>
                </a:path>
                <a:path w="2289809" h="2082800">
                  <a:moveTo>
                    <a:pt x="1969173" y="665645"/>
                  </a:moveTo>
                  <a:lnTo>
                    <a:pt x="1963026" y="637730"/>
                  </a:lnTo>
                  <a:lnTo>
                    <a:pt x="1935124" y="643877"/>
                  </a:lnTo>
                  <a:lnTo>
                    <a:pt x="1941258" y="671779"/>
                  </a:lnTo>
                  <a:lnTo>
                    <a:pt x="1969173" y="665645"/>
                  </a:lnTo>
                  <a:close/>
                </a:path>
                <a:path w="2289809" h="2082800">
                  <a:moveTo>
                    <a:pt x="1981454" y="721461"/>
                  </a:moveTo>
                  <a:lnTo>
                    <a:pt x="1975307" y="693547"/>
                  </a:lnTo>
                  <a:lnTo>
                    <a:pt x="1947405" y="699693"/>
                  </a:lnTo>
                  <a:lnTo>
                    <a:pt x="1953539" y="727595"/>
                  </a:lnTo>
                  <a:lnTo>
                    <a:pt x="1981454" y="721461"/>
                  </a:lnTo>
                  <a:close/>
                </a:path>
                <a:path w="2289809" h="2082800">
                  <a:moveTo>
                    <a:pt x="1993734" y="777265"/>
                  </a:moveTo>
                  <a:lnTo>
                    <a:pt x="1987588" y="749363"/>
                  </a:lnTo>
                  <a:lnTo>
                    <a:pt x="1959686" y="755510"/>
                  </a:lnTo>
                  <a:lnTo>
                    <a:pt x="1965833" y="783412"/>
                  </a:lnTo>
                  <a:lnTo>
                    <a:pt x="1993734" y="777265"/>
                  </a:lnTo>
                  <a:close/>
                </a:path>
                <a:path w="2289809" h="2082800">
                  <a:moveTo>
                    <a:pt x="2006015" y="833081"/>
                  </a:moveTo>
                  <a:lnTo>
                    <a:pt x="1999881" y="805180"/>
                  </a:lnTo>
                  <a:lnTo>
                    <a:pt x="1971967" y="811314"/>
                  </a:lnTo>
                  <a:lnTo>
                    <a:pt x="1978113" y="839228"/>
                  </a:lnTo>
                  <a:lnTo>
                    <a:pt x="2006015" y="833081"/>
                  </a:lnTo>
                  <a:close/>
                </a:path>
                <a:path w="2289809" h="2082800">
                  <a:moveTo>
                    <a:pt x="2018296" y="888898"/>
                  </a:moveTo>
                  <a:lnTo>
                    <a:pt x="2012162" y="860996"/>
                  </a:lnTo>
                  <a:lnTo>
                    <a:pt x="1984248" y="867130"/>
                  </a:lnTo>
                  <a:lnTo>
                    <a:pt x="1990394" y="895045"/>
                  </a:lnTo>
                  <a:lnTo>
                    <a:pt x="2018296" y="888898"/>
                  </a:lnTo>
                  <a:close/>
                </a:path>
                <a:path w="2289809" h="2082800">
                  <a:moveTo>
                    <a:pt x="2030590" y="944714"/>
                  </a:moveTo>
                  <a:lnTo>
                    <a:pt x="2024443" y="916800"/>
                  </a:lnTo>
                  <a:lnTo>
                    <a:pt x="1996541" y="922947"/>
                  </a:lnTo>
                  <a:lnTo>
                    <a:pt x="2002675" y="950849"/>
                  </a:lnTo>
                  <a:lnTo>
                    <a:pt x="2030590" y="944714"/>
                  </a:lnTo>
                  <a:close/>
                </a:path>
                <a:path w="2289809" h="2082800">
                  <a:moveTo>
                    <a:pt x="2042871" y="1000531"/>
                  </a:moveTo>
                  <a:lnTo>
                    <a:pt x="2036724" y="972616"/>
                  </a:lnTo>
                  <a:lnTo>
                    <a:pt x="2008822" y="978763"/>
                  </a:lnTo>
                  <a:lnTo>
                    <a:pt x="2014956" y="1006665"/>
                  </a:lnTo>
                  <a:lnTo>
                    <a:pt x="2042871" y="1000531"/>
                  </a:lnTo>
                  <a:close/>
                </a:path>
                <a:path w="2289809" h="2082800">
                  <a:moveTo>
                    <a:pt x="2055152" y="1056347"/>
                  </a:moveTo>
                  <a:lnTo>
                    <a:pt x="2049005" y="1028433"/>
                  </a:lnTo>
                  <a:lnTo>
                    <a:pt x="2021103" y="1034580"/>
                  </a:lnTo>
                  <a:lnTo>
                    <a:pt x="2027237" y="1062482"/>
                  </a:lnTo>
                  <a:lnTo>
                    <a:pt x="2055152" y="1056347"/>
                  </a:lnTo>
                  <a:close/>
                </a:path>
                <a:path w="2289809" h="2082800">
                  <a:moveTo>
                    <a:pt x="2067433" y="1112151"/>
                  </a:moveTo>
                  <a:lnTo>
                    <a:pt x="2061286" y="1084249"/>
                  </a:lnTo>
                  <a:lnTo>
                    <a:pt x="2033384" y="1090396"/>
                  </a:lnTo>
                  <a:lnTo>
                    <a:pt x="2039531" y="1118298"/>
                  </a:lnTo>
                  <a:lnTo>
                    <a:pt x="2067433" y="1112151"/>
                  </a:lnTo>
                  <a:close/>
                </a:path>
                <a:path w="2289809" h="2082800">
                  <a:moveTo>
                    <a:pt x="2079713" y="1167968"/>
                  </a:moveTo>
                  <a:lnTo>
                    <a:pt x="2073579" y="1140066"/>
                  </a:lnTo>
                  <a:lnTo>
                    <a:pt x="2045665" y="1146200"/>
                  </a:lnTo>
                  <a:lnTo>
                    <a:pt x="2051812" y="1174115"/>
                  </a:lnTo>
                  <a:lnTo>
                    <a:pt x="2079713" y="1167968"/>
                  </a:lnTo>
                  <a:close/>
                </a:path>
                <a:path w="2289809" h="2082800">
                  <a:moveTo>
                    <a:pt x="2091994" y="1223784"/>
                  </a:moveTo>
                  <a:lnTo>
                    <a:pt x="2085860" y="1195882"/>
                  </a:lnTo>
                  <a:lnTo>
                    <a:pt x="2057946" y="1202016"/>
                  </a:lnTo>
                  <a:lnTo>
                    <a:pt x="2064092" y="1229931"/>
                  </a:lnTo>
                  <a:lnTo>
                    <a:pt x="2091994" y="1223784"/>
                  </a:lnTo>
                  <a:close/>
                </a:path>
                <a:path w="2289809" h="2082800">
                  <a:moveTo>
                    <a:pt x="2104288" y="1279601"/>
                  </a:moveTo>
                  <a:lnTo>
                    <a:pt x="2098141" y="1251686"/>
                  </a:lnTo>
                  <a:lnTo>
                    <a:pt x="2070239" y="1257833"/>
                  </a:lnTo>
                  <a:lnTo>
                    <a:pt x="2076373" y="1285735"/>
                  </a:lnTo>
                  <a:lnTo>
                    <a:pt x="2104288" y="1279601"/>
                  </a:lnTo>
                  <a:close/>
                </a:path>
                <a:path w="2289809" h="2082800">
                  <a:moveTo>
                    <a:pt x="2116569" y="1335417"/>
                  </a:moveTo>
                  <a:lnTo>
                    <a:pt x="2110422" y="1307503"/>
                  </a:lnTo>
                  <a:lnTo>
                    <a:pt x="2082520" y="1313649"/>
                  </a:lnTo>
                  <a:lnTo>
                    <a:pt x="2088654" y="1341551"/>
                  </a:lnTo>
                  <a:lnTo>
                    <a:pt x="2116569" y="1335417"/>
                  </a:lnTo>
                  <a:close/>
                </a:path>
                <a:path w="2289809" h="2082800">
                  <a:moveTo>
                    <a:pt x="2128850" y="1391234"/>
                  </a:moveTo>
                  <a:lnTo>
                    <a:pt x="2122703" y="1363319"/>
                  </a:lnTo>
                  <a:lnTo>
                    <a:pt x="2094801" y="1369466"/>
                  </a:lnTo>
                  <a:lnTo>
                    <a:pt x="2100935" y="1397368"/>
                  </a:lnTo>
                  <a:lnTo>
                    <a:pt x="2128850" y="1391234"/>
                  </a:lnTo>
                  <a:close/>
                </a:path>
                <a:path w="2289809" h="2082800">
                  <a:moveTo>
                    <a:pt x="2141131" y="1447038"/>
                  </a:moveTo>
                  <a:lnTo>
                    <a:pt x="2134984" y="1419136"/>
                  </a:lnTo>
                  <a:lnTo>
                    <a:pt x="2107082" y="1425282"/>
                  </a:lnTo>
                  <a:lnTo>
                    <a:pt x="2113229" y="1453184"/>
                  </a:lnTo>
                  <a:lnTo>
                    <a:pt x="2141131" y="1447038"/>
                  </a:lnTo>
                  <a:close/>
                </a:path>
                <a:path w="2289809" h="2082800">
                  <a:moveTo>
                    <a:pt x="2153412" y="1502854"/>
                  </a:moveTo>
                  <a:lnTo>
                    <a:pt x="2147278" y="1474952"/>
                  </a:lnTo>
                  <a:lnTo>
                    <a:pt x="2119363" y="1481086"/>
                  </a:lnTo>
                  <a:lnTo>
                    <a:pt x="2125510" y="1509001"/>
                  </a:lnTo>
                  <a:lnTo>
                    <a:pt x="2153412" y="1502854"/>
                  </a:lnTo>
                  <a:close/>
                </a:path>
                <a:path w="2289809" h="2082800">
                  <a:moveTo>
                    <a:pt x="2165693" y="1558671"/>
                  </a:moveTo>
                  <a:lnTo>
                    <a:pt x="2159558" y="1530769"/>
                  </a:lnTo>
                  <a:lnTo>
                    <a:pt x="2131644" y="1536903"/>
                  </a:lnTo>
                  <a:lnTo>
                    <a:pt x="2137791" y="1564817"/>
                  </a:lnTo>
                  <a:lnTo>
                    <a:pt x="2165693" y="1558671"/>
                  </a:lnTo>
                  <a:close/>
                </a:path>
                <a:path w="2289809" h="2082800">
                  <a:moveTo>
                    <a:pt x="2177986" y="1614487"/>
                  </a:moveTo>
                  <a:lnTo>
                    <a:pt x="2171839" y="1586585"/>
                  </a:lnTo>
                  <a:lnTo>
                    <a:pt x="2143937" y="1592719"/>
                  </a:lnTo>
                  <a:lnTo>
                    <a:pt x="2150072" y="1620634"/>
                  </a:lnTo>
                  <a:lnTo>
                    <a:pt x="2177986" y="1614487"/>
                  </a:lnTo>
                  <a:close/>
                </a:path>
                <a:path w="2289809" h="2082800">
                  <a:moveTo>
                    <a:pt x="2190267" y="1670304"/>
                  </a:moveTo>
                  <a:lnTo>
                    <a:pt x="2184120" y="1642389"/>
                  </a:lnTo>
                  <a:lnTo>
                    <a:pt x="2156218" y="1648536"/>
                  </a:lnTo>
                  <a:lnTo>
                    <a:pt x="2162352" y="1676438"/>
                  </a:lnTo>
                  <a:lnTo>
                    <a:pt x="2190267" y="1670304"/>
                  </a:lnTo>
                  <a:close/>
                </a:path>
                <a:path w="2289809" h="2082800">
                  <a:moveTo>
                    <a:pt x="2202548" y="1726120"/>
                  </a:moveTo>
                  <a:lnTo>
                    <a:pt x="2196401" y="1698205"/>
                  </a:lnTo>
                  <a:lnTo>
                    <a:pt x="2168499" y="1704352"/>
                  </a:lnTo>
                  <a:lnTo>
                    <a:pt x="2174633" y="1732254"/>
                  </a:lnTo>
                  <a:lnTo>
                    <a:pt x="2202548" y="1726120"/>
                  </a:lnTo>
                  <a:close/>
                </a:path>
                <a:path w="2289809" h="2082800">
                  <a:moveTo>
                    <a:pt x="2214829" y="1781924"/>
                  </a:moveTo>
                  <a:lnTo>
                    <a:pt x="2208682" y="1754022"/>
                  </a:lnTo>
                  <a:lnTo>
                    <a:pt x="2180780" y="1760169"/>
                  </a:lnTo>
                  <a:lnTo>
                    <a:pt x="2186927" y="1788071"/>
                  </a:lnTo>
                  <a:lnTo>
                    <a:pt x="2214829" y="1781924"/>
                  </a:lnTo>
                  <a:close/>
                </a:path>
                <a:path w="2289809" h="2082800">
                  <a:moveTo>
                    <a:pt x="2227110" y="1837740"/>
                  </a:moveTo>
                  <a:lnTo>
                    <a:pt x="2220976" y="1809838"/>
                  </a:lnTo>
                  <a:lnTo>
                    <a:pt x="2193061" y="1815973"/>
                  </a:lnTo>
                  <a:lnTo>
                    <a:pt x="2199208" y="1843887"/>
                  </a:lnTo>
                  <a:lnTo>
                    <a:pt x="2227110" y="1837740"/>
                  </a:lnTo>
                  <a:close/>
                </a:path>
                <a:path w="2289809" h="2082800">
                  <a:moveTo>
                    <a:pt x="2239391" y="1893557"/>
                  </a:moveTo>
                  <a:lnTo>
                    <a:pt x="2233257" y="1865655"/>
                  </a:lnTo>
                  <a:lnTo>
                    <a:pt x="2205342" y="1871789"/>
                  </a:lnTo>
                  <a:lnTo>
                    <a:pt x="2211489" y="1899704"/>
                  </a:lnTo>
                  <a:lnTo>
                    <a:pt x="2239391" y="1893557"/>
                  </a:lnTo>
                  <a:close/>
                </a:path>
                <a:path w="2289809" h="2082800">
                  <a:moveTo>
                    <a:pt x="2251684" y="1949373"/>
                  </a:moveTo>
                  <a:lnTo>
                    <a:pt x="2245537" y="1921471"/>
                  </a:lnTo>
                  <a:lnTo>
                    <a:pt x="2217636" y="1927606"/>
                  </a:lnTo>
                  <a:lnTo>
                    <a:pt x="2223770" y="1955520"/>
                  </a:lnTo>
                  <a:lnTo>
                    <a:pt x="2251684" y="1949373"/>
                  </a:lnTo>
                  <a:close/>
                </a:path>
                <a:path w="2289809" h="2082800">
                  <a:moveTo>
                    <a:pt x="2289721" y="1989264"/>
                  </a:moveTo>
                  <a:lnTo>
                    <a:pt x="2261806" y="1995411"/>
                  </a:lnTo>
                  <a:lnTo>
                    <a:pt x="2257818" y="1977275"/>
                  </a:lnTo>
                  <a:lnTo>
                    <a:pt x="2229916" y="1983422"/>
                  </a:lnTo>
                  <a:lnTo>
                    <a:pt x="2233904" y="2001558"/>
                  </a:lnTo>
                  <a:lnTo>
                    <a:pt x="2205990" y="2007692"/>
                  </a:lnTo>
                  <a:lnTo>
                    <a:pt x="2266277" y="2082203"/>
                  </a:lnTo>
                  <a:lnTo>
                    <a:pt x="2284158" y="2011324"/>
                  </a:lnTo>
                  <a:lnTo>
                    <a:pt x="2289721" y="1989264"/>
                  </a:lnTo>
                  <a:close/>
                </a:path>
              </a:pathLst>
            </a:custGeom>
            <a:solidFill>
              <a:srgbClr val="FF8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705505" y="2008925"/>
            <a:ext cx="3301586" cy="22720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540250" algn="l"/>
                <a:tab pos="1062677" algn="l"/>
                <a:tab pos="1482067" algn="l"/>
                <a:tab pos="2004494" algn="l"/>
                <a:tab pos="2419985" algn="l"/>
                <a:tab pos="2798716" algn="l"/>
              </a:tabLst>
            </a:pPr>
            <a:r>
              <a:rPr sz="1403" i="1" dirty="0">
                <a:latin typeface="Calibri"/>
                <a:cs typeface="Calibri"/>
              </a:rPr>
              <a:t>he	h</a:t>
            </a:r>
            <a:r>
              <a:rPr sz="1403" i="1" spc="-4" dirty="0">
                <a:latin typeface="Calibri"/>
                <a:cs typeface="Calibri"/>
              </a:rPr>
              <a:t>i</a:t>
            </a:r>
            <a:r>
              <a:rPr sz="1403" i="1" dirty="0">
                <a:latin typeface="Calibri"/>
                <a:cs typeface="Calibri"/>
              </a:rPr>
              <a:t>t	</a:t>
            </a:r>
            <a:r>
              <a:rPr sz="1403" i="1" spc="-4" dirty="0">
                <a:latin typeface="Calibri"/>
                <a:cs typeface="Calibri"/>
              </a:rPr>
              <a:t>m</a:t>
            </a:r>
            <a:r>
              <a:rPr sz="1403" i="1" dirty="0">
                <a:latin typeface="Calibri"/>
                <a:cs typeface="Calibri"/>
              </a:rPr>
              <a:t>e	</a:t>
            </a:r>
            <a:r>
              <a:rPr sz="2105" i="1" spc="6" baseline="1736" dirty="0">
                <a:latin typeface="Calibri"/>
                <a:cs typeface="Calibri"/>
              </a:rPr>
              <a:t>w</a:t>
            </a:r>
            <a:r>
              <a:rPr sz="2105" i="1" spc="-6" baseline="1736" dirty="0">
                <a:latin typeface="Calibri"/>
                <a:cs typeface="Calibri"/>
              </a:rPr>
              <a:t>i</a:t>
            </a:r>
            <a:r>
              <a:rPr sz="2105" i="1" baseline="1736" dirty="0">
                <a:latin typeface="Calibri"/>
                <a:cs typeface="Calibri"/>
              </a:rPr>
              <a:t>th	a	p</a:t>
            </a:r>
            <a:r>
              <a:rPr sz="2105" i="1" spc="-6" baseline="1736" dirty="0">
                <a:latin typeface="Calibri"/>
                <a:cs typeface="Calibri"/>
              </a:rPr>
              <a:t>i</a:t>
            </a:r>
            <a:r>
              <a:rPr sz="2105" i="1" baseline="1736" dirty="0">
                <a:latin typeface="Calibri"/>
                <a:cs typeface="Calibri"/>
              </a:rPr>
              <a:t>e	&lt;</a:t>
            </a:r>
            <a:r>
              <a:rPr sz="2105" i="1" spc="6" baseline="1736" dirty="0">
                <a:latin typeface="Calibri"/>
                <a:cs typeface="Calibri"/>
              </a:rPr>
              <a:t>EN</a:t>
            </a:r>
            <a:r>
              <a:rPr sz="2105" i="1" baseline="1736" dirty="0">
                <a:latin typeface="Calibri"/>
                <a:cs typeface="Calibri"/>
              </a:rPr>
              <a:t>D&gt;</a:t>
            </a:r>
            <a:endParaRPr sz="2105" baseline="1736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98857" y="2389328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29204" y="2389328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59553" y="2389328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89911" y="2389328"/>
            <a:ext cx="188962" cy="488443"/>
          </a:xfrm>
          <a:prstGeom prst="rect">
            <a:avLst/>
          </a:prstGeom>
        </p:spPr>
        <p:txBody>
          <a:bodyPr vert="vert270" wrap="square" lIns="0" tIns="3342" rIns="0" bIns="0" rtlCol="0">
            <a:spAutoFit/>
          </a:bodyPr>
          <a:lstStyle/>
          <a:p>
            <a:pPr marL="11139">
              <a:spcBef>
                <a:spcPts val="26"/>
              </a:spcBef>
            </a:pP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28" spc="-22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28" spc="-9" dirty="0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sz="1228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3D31B6A0-7956-4CDD-83A4-F2E060B6CCD3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Neural</a:t>
            </a:r>
            <a:r>
              <a:rPr lang="en-US" altLang="zh-CN" sz="3200" spc="-15" dirty="0"/>
              <a:t> </a:t>
            </a:r>
            <a:r>
              <a:rPr lang="en-US" altLang="zh-CN" sz="3200" spc="-5" dirty="0"/>
              <a:t>Machine</a:t>
            </a:r>
            <a:r>
              <a:rPr lang="en-US" altLang="zh-CN" sz="3200" spc="-10" dirty="0"/>
              <a:t> </a:t>
            </a:r>
            <a:r>
              <a:rPr lang="en-US" altLang="zh-CN" sz="3200" spc="-5" dirty="0"/>
              <a:t>Translation</a:t>
            </a:r>
            <a:r>
              <a:rPr lang="en-US" altLang="zh-CN" sz="3200" spc="-15" dirty="0"/>
              <a:t> </a:t>
            </a:r>
            <a:r>
              <a:rPr lang="en-US" altLang="zh-CN" sz="3200" dirty="0"/>
              <a:t>(NMT)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17153"/>
            <a:ext cx="8347535" cy="4256930"/>
          </a:xfrm>
          <a:prstGeom prst="rect">
            <a:avLst/>
          </a:prstGeom>
        </p:spPr>
        <p:txBody>
          <a:bodyPr vert="horz" wrap="square" lIns="0" tIns="77973" rIns="0" bIns="0" rtlCol="0">
            <a:spAutoFit/>
          </a:bodyPr>
          <a:lstStyle/>
          <a:p>
            <a:pPr marL="311897" indent="-300758">
              <a:spcBef>
                <a:spcPts val="614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The general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notion </a:t>
            </a:r>
            <a:r>
              <a:rPr sz="2105" dirty="0">
                <a:latin typeface="Calibri"/>
                <a:cs typeface="Calibri"/>
              </a:rPr>
              <a:t>here </a:t>
            </a:r>
            <a:r>
              <a:rPr sz="2105" spc="-4" dirty="0">
                <a:latin typeface="Calibri"/>
                <a:cs typeface="Calibri"/>
              </a:rPr>
              <a:t>is </a:t>
            </a:r>
            <a:r>
              <a:rPr sz="2105" dirty="0">
                <a:latin typeface="Calibri"/>
                <a:cs typeface="Calibri"/>
              </a:rPr>
              <a:t>an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encoder-decoder </a:t>
            </a:r>
            <a:r>
              <a:rPr sz="2105" spc="-4" dirty="0">
                <a:latin typeface="Calibri"/>
                <a:cs typeface="Calibri"/>
              </a:rPr>
              <a:t>model</a:t>
            </a:r>
            <a:endParaRPr sz="2105" dirty="0">
              <a:latin typeface="Calibri"/>
              <a:cs typeface="Calibri"/>
            </a:endParaRPr>
          </a:p>
          <a:p>
            <a:pPr marL="612654" lvl="1" indent="-201062">
              <a:spcBef>
                <a:spcPts val="526"/>
              </a:spcBef>
              <a:buClr>
                <a:srgbClr val="007C92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latin typeface="Calibri"/>
                <a:cs typeface="Calibri"/>
              </a:rPr>
              <a:t>One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neural </a:t>
            </a:r>
            <a:r>
              <a:rPr sz="2105" spc="-4" dirty="0">
                <a:latin typeface="Calibri"/>
                <a:cs typeface="Calibri"/>
              </a:rPr>
              <a:t>network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takes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input</a:t>
            </a:r>
            <a:r>
              <a:rPr sz="2105" dirty="0">
                <a:latin typeface="Calibri"/>
                <a:cs typeface="Calibri"/>
              </a:rPr>
              <a:t> and </a:t>
            </a:r>
            <a:r>
              <a:rPr sz="2105" spc="-4" dirty="0">
                <a:latin typeface="Calibri"/>
                <a:cs typeface="Calibri"/>
              </a:rPr>
              <a:t>produces</a:t>
            </a:r>
            <a:r>
              <a:rPr sz="2105" dirty="0">
                <a:latin typeface="Calibri"/>
                <a:cs typeface="Calibri"/>
              </a:rPr>
              <a:t> a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neural </a:t>
            </a:r>
            <a:r>
              <a:rPr sz="2105" spc="-4" dirty="0">
                <a:latin typeface="Calibri"/>
                <a:cs typeface="Calibri"/>
              </a:rPr>
              <a:t>representation</a:t>
            </a:r>
            <a:endParaRPr sz="2105" dirty="0">
              <a:latin typeface="Calibri"/>
              <a:cs typeface="Calibri"/>
            </a:endParaRPr>
          </a:p>
          <a:p>
            <a:pPr marL="612654" lvl="1" indent="-201062">
              <a:spcBef>
                <a:spcPts val="548"/>
              </a:spcBef>
              <a:buClr>
                <a:srgbClr val="007C92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latin typeface="Calibri"/>
                <a:cs typeface="Calibri"/>
              </a:rPr>
              <a:t>Another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network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produces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output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based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on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that</a:t>
            </a:r>
            <a:r>
              <a:rPr sz="2105" dirty="0">
                <a:latin typeface="Calibri"/>
                <a:cs typeface="Calibri"/>
              </a:rPr>
              <a:t> neural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representation</a:t>
            </a:r>
            <a:endParaRPr sz="2105" dirty="0">
              <a:latin typeface="Calibri"/>
              <a:cs typeface="Calibri"/>
            </a:endParaRPr>
          </a:p>
          <a:p>
            <a:pPr marL="612654" lvl="1" indent="-201062">
              <a:spcBef>
                <a:spcPts val="460"/>
              </a:spcBef>
              <a:buClr>
                <a:srgbClr val="007C92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latin typeface="Calibri"/>
                <a:cs typeface="Calibri"/>
              </a:rPr>
              <a:t>If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the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input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4" dirty="0">
                <a:latin typeface="Calibri"/>
                <a:cs typeface="Calibri"/>
              </a:rPr>
              <a:t> output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are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sequences,</a:t>
            </a:r>
            <a:r>
              <a:rPr sz="2105" spc="-4" dirty="0">
                <a:latin typeface="Calibri"/>
                <a:cs typeface="Calibri"/>
              </a:rPr>
              <a:t> we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call it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 </a:t>
            </a:r>
            <a:r>
              <a:rPr sz="2105" spc="-4" dirty="0">
                <a:latin typeface="Calibri"/>
                <a:cs typeface="Calibri"/>
              </a:rPr>
              <a:t>seq2seq model</a:t>
            </a:r>
            <a:endParaRPr sz="2105" dirty="0">
              <a:latin typeface="Calibri"/>
              <a:cs typeface="Calibri"/>
            </a:endParaRPr>
          </a:p>
          <a:p>
            <a:pPr lvl="1">
              <a:spcBef>
                <a:spcPts val="35"/>
              </a:spcBef>
              <a:buChar char="•"/>
            </a:pPr>
            <a:endParaRPr sz="2851" dirty="0">
              <a:latin typeface="Calibri"/>
              <a:cs typeface="Calibri"/>
            </a:endParaRPr>
          </a:p>
          <a:p>
            <a:pPr marL="311897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Sequence-to-sequence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useful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for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more </a:t>
            </a:r>
            <a:r>
              <a:rPr sz="2105" i="1" spc="-4" dirty="0">
                <a:solidFill>
                  <a:srgbClr val="FF30EE"/>
                </a:solidFill>
                <a:latin typeface="Calibri"/>
                <a:cs typeface="Calibri"/>
              </a:rPr>
              <a:t>than </a:t>
            </a:r>
            <a:r>
              <a:rPr sz="2105" i="1" dirty="0">
                <a:solidFill>
                  <a:srgbClr val="FF30EE"/>
                </a:solidFill>
                <a:latin typeface="Calibri"/>
                <a:cs typeface="Calibri"/>
              </a:rPr>
              <a:t>just</a:t>
            </a:r>
            <a:r>
              <a:rPr sz="2105" i="1" spc="-4" dirty="0">
                <a:solidFill>
                  <a:srgbClr val="FF30EE"/>
                </a:solidFill>
                <a:latin typeface="Calibri"/>
                <a:cs typeface="Calibri"/>
              </a:rPr>
              <a:t> MT</a:t>
            </a:r>
            <a:endParaRPr sz="2105" dirty="0">
              <a:latin typeface="Calibri"/>
              <a:cs typeface="Calibri"/>
            </a:endParaRPr>
          </a:p>
          <a:p>
            <a:pPr marL="311897" indent="-300758">
              <a:spcBef>
                <a:spcPts val="548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Many </a:t>
            </a:r>
            <a:r>
              <a:rPr sz="2105" dirty="0">
                <a:latin typeface="Calibri"/>
                <a:cs typeface="Calibri"/>
              </a:rPr>
              <a:t>NLP</a:t>
            </a:r>
            <a:r>
              <a:rPr sz="2105" spc="-4" dirty="0">
                <a:latin typeface="Calibri"/>
                <a:cs typeface="Calibri"/>
              </a:rPr>
              <a:t> tasks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can</a:t>
            </a:r>
            <a:r>
              <a:rPr sz="2105" dirty="0">
                <a:latin typeface="Calibri"/>
                <a:cs typeface="Calibri"/>
              </a:rPr>
              <a:t> be phrased as</a:t>
            </a:r>
            <a:r>
              <a:rPr sz="2105" spc="-4" dirty="0">
                <a:latin typeface="Calibri"/>
                <a:cs typeface="Calibri"/>
              </a:rPr>
              <a:t> sequence-to-sequence:</a:t>
            </a:r>
            <a:endParaRPr sz="2105" dirty="0">
              <a:latin typeface="Calibri"/>
              <a:cs typeface="Calibri"/>
            </a:endParaRPr>
          </a:p>
          <a:p>
            <a:pPr marL="612654" lvl="1" indent="-201062">
              <a:spcBef>
                <a:spcPts val="465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Summarization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(long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text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→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short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text)</a:t>
            </a:r>
            <a:endParaRPr sz="2105" dirty="0">
              <a:latin typeface="Calibri"/>
              <a:cs typeface="Calibri"/>
            </a:endParaRPr>
          </a:p>
          <a:p>
            <a:pPr marL="612654" lvl="1" indent="-201062">
              <a:spcBef>
                <a:spcPts val="544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Dialogue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(previous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utterances </a:t>
            </a:r>
            <a:r>
              <a:rPr sz="2105" dirty="0">
                <a:latin typeface="Calibri"/>
                <a:cs typeface="Calibri"/>
              </a:rPr>
              <a:t>→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next</a:t>
            </a:r>
            <a:r>
              <a:rPr sz="2105" spc="-4" dirty="0">
                <a:latin typeface="Calibri"/>
                <a:cs typeface="Calibri"/>
              </a:rPr>
              <a:t> utterance)</a:t>
            </a:r>
            <a:endParaRPr sz="2105" dirty="0">
              <a:latin typeface="Calibri"/>
              <a:cs typeface="Calibri"/>
            </a:endParaRPr>
          </a:p>
          <a:p>
            <a:pPr marL="612654" lvl="1" indent="-201062">
              <a:spcBef>
                <a:spcPts val="548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Parsing</a:t>
            </a:r>
            <a:r>
              <a:rPr sz="2105" spc="-1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(input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text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→</a:t>
            </a:r>
            <a:r>
              <a:rPr sz="2105" spc="-4" dirty="0">
                <a:latin typeface="Calibri"/>
                <a:cs typeface="Calibri"/>
              </a:rPr>
              <a:t> output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parse</a:t>
            </a:r>
            <a:r>
              <a:rPr sz="2105" dirty="0">
                <a:latin typeface="Calibri"/>
                <a:cs typeface="Calibri"/>
              </a:rPr>
              <a:t> as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sequence)</a:t>
            </a:r>
          </a:p>
          <a:p>
            <a:pPr marL="612654" lvl="1" indent="-201062">
              <a:spcBef>
                <a:spcPts val="443"/>
              </a:spcBef>
              <a:buClr>
                <a:srgbClr val="3A87FF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Code</a:t>
            </a:r>
            <a:r>
              <a:rPr sz="2105" spc="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generation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(natural language</a:t>
            </a:r>
            <a:r>
              <a:rPr sz="2105" spc="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→ </a:t>
            </a:r>
            <a:r>
              <a:rPr sz="2105" spc="-4" dirty="0">
                <a:latin typeface="Calibri"/>
                <a:cs typeface="Calibri"/>
              </a:rPr>
              <a:t>Python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code)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DB25607-4C41-4553-88EB-5BB98BA38665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Sequence-to-sequence</a:t>
            </a:r>
            <a:r>
              <a:rPr lang="en-US" altLang="zh-CN" sz="3200" spc="-10" dirty="0"/>
              <a:t> </a:t>
            </a:r>
            <a:r>
              <a:rPr lang="en-US" altLang="zh-CN" sz="3200" dirty="0"/>
              <a:t>is</a:t>
            </a:r>
            <a:r>
              <a:rPr lang="en-US" altLang="zh-CN" sz="3200" spc="-10" dirty="0"/>
              <a:t> </a:t>
            </a:r>
            <a:r>
              <a:rPr lang="en-US" altLang="zh-CN" sz="3200" spc="-5" dirty="0"/>
              <a:t>versatile!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4" y="1714479"/>
            <a:ext cx="9082707" cy="1047964"/>
          </a:xfrm>
          <a:prstGeom prst="rect">
            <a:avLst/>
          </a:prstGeom>
        </p:spPr>
        <p:txBody>
          <a:bodyPr vert="horz" wrap="square" lIns="0" tIns="80757" rIns="0" bIns="0" rtlCol="0">
            <a:spAutoFit/>
          </a:bodyPr>
          <a:lstStyle/>
          <a:p>
            <a:pPr marL="305770" indent="-294631">
              <a:spcBef>
                <a:spcPts val="636"/>
              </a:spcBef>
              <a:buClr>
                <a:srgbClr val="8C1515"/>
              </a:buClr>
              <a:buFont typeface="Times New Roman"/>
              <a:buChar char="•"/>
              <a:tabLst>
                <a:tab pos="305213" algn="l"/>
                <a:tab pos="305770" algn="l"/>
              </a:tabLst>
            </a:pPr>
            <a:r>
              <a:rPr sz="2105" spc="-13" dirty="0">
                <a:latin typeface="Calibri"/>
                <a:cs typeface="Calibri"/>
              </a:rPr>
              <a:t>The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FF30EE"/>
                </a:solidFill>
                <a:latin typeface="Calibri"/>
                <a:cs typeface="Calibri"/>
              </a:rPr>
              <a:t>sequence-to-sequence </a:t>
            </a:r>
            <a:r>
              <a:rPr sz="2105" spc="-22" dirty="0">
                <a:latin typeface="Calibri"/>
                <a:cs typeface="Calibri"/>
              </a:rPr>
              <a:t>model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is</a:t>
            </a:r>
            <a:r>
              <a:rPr sz="2105" spc="-18" dirty="0">
                <a:latin typeface="Calibri"/>
                <a:cs typeface="Calibri"/>
              </a:rPr>
              <a:t> </a:t>
            </a:r>
            <a:r>
              <a:rPr sz="2105" spc="-13" dirty="0">
                <a:latin typeface="Calibri"/>
                <a:cs typeface="Calibri"/>
              </a:rPr>
              <a:t>an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example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3" dirty="0">
                <a:latin typeface="Calibri"/>
                <a:cs typeface="Calibri"/>
              </a:rPr>
              <a:t>of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b="1" spc="-22" dirty="0">
                <a:solidFill>
                  <a:srgbClr val="FF30EE"/>
                </a:solidFill>
                <a:latin typeface="Calibri"/>
                <a:cs typeface="Calibri"/>
              </a:rPr>
              <a:t>Conditional</a:t>
            </a:r>
            <a:r>
              <a:rPr sz="2105" b="1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b="1" spc="-22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105" b="1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b="1" spc="-31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endParaRPr sz="2105">
              <a:latin typeface="Calibri"/>
              <a:cs typeface="Calibri"/>
            </a:endParaRPr>
          </a:p>
          <a:p>
            <a:pPr marL="600958" lvl="1" indent="-196605">
              <a:spcBef>
                <a:spcPts val="456"/>
              </a:spcBef>
              <a:buClr>
                <a:srgbClr val="3A87FF"/>
              </a:buClr>
              <a:buFont typeface="Times New Roman"/>
              <a:buChar char="•"/>
              <a:tabLst>
                <a:tab pos="600401" algn="l"/>
                <a:tab pos="600958" algn="l"/>
              </a:tabLst>
            </a:pPr>
            <a:r>
              <a:rPr sz="1754" b="1" spc="-22" dirty="0">
                <a:latin typeface="Calibri"/>
                <a:cs typeface="Calibri"/>
              </a:rPr>
              <a:t>Language</a:t>
            </a:r>
            <a:r>
              <a:rPr sz="1754" b="1" spc="-26" dirty="0">
                <a:latin typeface="Calibri"/>
                <a:cs typeface="Calibri"/>
              </a:rPr>
              <a:t> </a:t>
            </a:r>
            <a:r>
              <a:rPr sz="1754" b="1" spc="-22" dirty="0">
                <a:latin typeface="Calibri"/>
                <a:cs typeface="Calibri"/>
              </a:rPr>
              <a:t>Model</a:t>
            </a:r>
            <a:r>
              <a:rPr sz="1754" b="1" spc="-9" dirty="0">
                <a:latin typeface="Calibri"/>
                <a:cs typeface="Calibri"/>
              </a:rPr>
              <a:t> </a:t>
            </a:r>
            <a:r>
              <a:rPr sz="1754" spc="-22" dirty="0">
                <a:latin typeface="Calibri"/>
                <a:cs typeface="Calibri"/>
              </a:rPr>
              <a:t>because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the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22" dirty="0">
                <a:latin typeface="Calibri"/>
                <a:cs typeface="Calibri"/>
              </a:rPr>
              <a:t>decoder </a:t>
            </a:r>
            <a:r>
              <a:rPr sz="1754" spc="-4" dirty="0">
                <a:latin typeface="Calibri"/>
                <a:cs typeface="Calibri"/>
              </a:rPr>
              <a:t>is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predicting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the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next word</a:t>
            </a:r>
            <a:r>
              <a:rPr sz="1754" spc="-35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of</a:t>
            </a:r>
            <a:r>
              <a:rPr sz="1754" spc="-18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the</a:t>
            </a:r>
            <a:r>
              <a:rPr sz="1754" spc="-26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target </a:t>
            </a:r>
            <a:r>
              <a:rPr sz="1754" spc="-22" dirty="0">
                <a:latin typeface="Calibri"/>
                <a:cs typeface="Calibri"/>
              </a:rPr>
              <a:t>sentence</a:t>
            </a:r>
            <a:r>
              <a:rPr sz="1754" spc="-13" dirty="0">
                <a:latin typeface="Calibri"/>
                <a:cs typeface="Calibri"/>
              </a:rPr>
              <a:t> </a:t>
            </a:r>
            <a:r>
              <a:rPr sz="1754" i="1" dirty="0">
                <a:latin typeface="Calibri"/>
                <a:cs typeface="Calibri"/>
              </a:rPr>
              <a:t>y</a:t>
            </a:r>
            <a:endParaRPr sz="1754">
              <a:latin typeface="Calibri"/>
              <a:cs typeface="Calibri"/>
            </a:endParaRPr>
          </a:p>
          <a:p>
            <a:pPr marL="600958" lvl="1" indent="-196605">
              <a:spcBef>
                <a:spcPts val="333"/>
              </a:spcBef>
              <a:buClr>
                <a:srgbClr val="3A87FF"/>
              </a:buClr>
              <a:buFont typeface="Times New Roman"/>
              <a:buChar char="•"/>
              <a:tabLst>
                <a:tab pos="600401" algn="l"/>
                <a:tab pos="600958" algn="l"/>
              </a:tabLst>
            </a:pPr>
            <a:r>
              <a:rPr sz="1754" b="1" spc="-18" dirty="0">
                <a:latin typeface="Calibri"/>
                <a:cs typeface="Calibri"/>
              </a:rPr>
              <a:t>Conditional </a:t>
            </a:r>
            <a:r>
              <a:rPr sz="1754" spc="-22" dirty="0">
                <a:latin typeface="Calibri"/>
                <a:cs typeface="Calibri"/>
              </a:rPr>
              <a:t>because</a:t>
            </a:r>
            <a:r>
              <a:rPr sz="1754" spc="-35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its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predictions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are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i="1" spc="-13" dirty="0">
                <a:latin typeface="Calibri"/>
                <a:cs typeface="Calibri"/>
              </a:rPr>
              <a:t>also</a:t>
            </a:r>
            <a:r>
              <a:rPr sz="1754" i="1" spc="-39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conditioned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on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the</a:t>
            </a:r>
            <a:r>
              <a:rPr sz="1754" spc="-31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source</a:t>
            </a:r>
            <a:r>
              <a:rPr sz="1754" spc="-35" dirty="0">
                <a:latin typeface="Calibri"/>
                <a:cs typeface="Calibri"/>
              </a:rPr>
              <a:t> </a:t>
            </a:r>
            <a:r>
              <a:rPr sz="1754" spc="-18" dirty="0">
                <a:latin typeface="Calibri"/>
                <a:cs typeface="Calibri"/>
              </a:rPr>
              <a:t>sentence</a:t>
            </a:r>
            <a:r>
              <a:rPr sz="1754" spc="-39" dirty="0">
                <a:latin typeface="Calibri"/>
                <a:cs typeface="Calibri"/>
              </a:rPr>
              <a:t> </a:t>
            </a:r>
            <a:r>
              <a:rPr sz="1754" i="1" dirty="0">
                <a:latin typeface="Calibri"/>
                <a:cs typeface="Calibri"/>
              </a:rPr>
              <a:t>x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414" y="3321163"/>
            <a:ext cx="2810359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05770" indent="-294631">
              <a:spcBef>
                <a:spcPts val="88"/>
              </a:spcBef>
              <a:buClr>
                <a:srgbClr val="8C1515"/>
              </a:buClr>
              <a:buFont typeface="Times New Roman"/>
              <a:buChar char="•"/>
              <a:tabLst>
                <a:tab pos="305213" algn="l"/>
                <a:tab pos="305770" algn="l"/>
              </a:tabLst>
            </a:pPr>
            <a:r>
              <a:rPr sz="2105" spc="-26" dirty="0">
                <a:latin typeface="Calibri"/>
                <a:cs typeface="Calibri"/>
              </a:rPr>
              <a:t>NMT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directly</a:t>
            </a:r>
            <a:r>
              <a:rPr sz="2105" spc="-39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calculates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1128" y="3321163"/>
            <a:ext cx="94123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: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415" y="4408325"/>
            <a:ext cx="9160122" cy="17537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257092" marR="2134265" indent="404351">
              <a:spcBef>
                <a:spcPts val="88"/>
              </a:spcBef>
            </a:pP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Probability</a:t>
            </a:r>
            <a:r>
              <a:rPr sz="1754" spc="-1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of </a:t>
            </a:r>
            <a:r>
              <a:rPr sz="1754" spc="-9" dirty="0">
                <a:solidFill>
                  <a:srgbClr val="FF30EE"/>
                </a:solidFill>
                <a:latin typeface="Calibri"/>
                <a:cs typeface="Calibri"/>
              </a:rPr>
              <a:t>next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13" dirty="0">
                <a:solidFill>
                  <a:srgbClr val="FF30EE"/>
                </a:solidFill>
                <a:latin typeface="Calibri"/>
                <a:cs typeface="Calibri"/>
              </a:rPr>
              <a:t>target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13" dirty="0">
                <a:solidFill>
                  <a:srgbClr val="FF30EE"/>
                </a:solidFill>
                <a:latin typeface="Calibri"/>
                <a:cs typeface="Calibri"/>
              </a:rPr>
              <a:t>word,</a:t>
            </a:r>
            <a:r>
              <a:rPr sz="1754" spc="-9" dirty="0">
                <a:solidFill>
                  <a:srgbClr val="FF30EE"/>
                </a:solidFill>
                <a:latin typeface="Calibri"/>
                <a:cs typeface="Calibri"/>
              </a:rPr>
              <a:t> given </a:t>
            </a:r>
            <a:r>
              <a:rPr sz="1754" spc="-38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13" dirty="0">
                <a:solidFill>
                  <a:srgbClr val="FF30EE"/>
                </a:solidFill>
                <a:latin typeface="Calibri"/>
                <a:cs typeface="Calibri"/>
              </a:rPr>
              <a:t>target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13" dirty="0">
                <a:solidFill>
                  <a:srgbClr val="FF30EE"/>
                </a:solidFill>
                <a:latin typeface="Calibri"/>
                <a:cs typeface="Calibri"/>
              </a:rPr>
              <a:t>words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so</a:t>
            </a:r>
            <a:r>
              <a:rPr sz="1754" spc="-13" dirty="0">
                <a:solidFill>
                  <a:srgbClr val="FF30EE"/>
                </a:solidFill>
                <a:latin typeface="Calibri"/>
                <a:cs typeface="Calibri"/>
              </a:rPr>
              <a:t> far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 and</a:t>
            </a:r>
            <a:r>
              <a:rPr sz="1754" spc="-9" dirty="0">
                <a:solidFill>
                  <a:srgbClr val="FF30EE"/>
                </a:solidFill>
                <a:latin typeface="Calibri"/>
                <a:cs typeface="Calibri"/>
              </a:rPr>
              <a:t> source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175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754" i="1" dirty="0">
                <a:solidFill>
                  <a:srgbClr val="FF30EE"/>
                </a:solidFill>
                <a:latin typeface="Calibri"/>
                <a:cs typeface="Calibri"/>
              </a:rPr>
              <a:t>x</a:t>
            </a:r>
            <a:endParaRPr sz="1754">
              <a:latin typeface="Calibri"/>
              <a:cs typeface="Calibri"/>
            </a:endParaRPr>
          </a:p>
          <a:p>
            <a:pPr marL="305770" indent="-294631">
              <a:spcBef>
                <a:spcPts val="996"/>
              </a:spcBef>
              <a:buClr>
                <a:srgbClr val="8C1515"/>
              </a:buClr>
              <a:buFont typeface="Times New Roman"/>
              <a:buChar char="•"/>
              <a:tabLst>
                <a:tab pos="305213" algn="l"/>
                <a:tab pos="305770" algn="l"/>
              </a:tabLst>
            </a:pPr>
            <a:r>
              <a:rPr sz="2105" b="1" spc="-22" dirty="0">
                <a:latin typeface="Calibri"/>
                <a:cs typeface="Calibri"/>
              </a:rPr>
              <a:t>Question:</a:t>
            </a:r>
            <a:r>
              <a:rPr sz="2105" b="1" spc="-26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How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to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train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13" dirty="0">
                <a:latin typeface="Calibri"/>
                <a:cs typeface="Calibri"/>
              </a:rPr>
              <a:t>an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26" dirty="0">
                <a:latin typeface="Calibri"/>
                <a:cs typeface="Calibri"/>
              </a:rPr>
              <a:t>NMT </a:t>
            </a:r>
            <a:r>
              <a:rPr sz="2105" spc="-18" dirty="0">
                <a:latin typeface="Calibri"/>
                <a:cs typeface="Calibri"/>
              </a:rPr>
              <a:t>system?</a:t>
            </a:r>
            <a:endParaRPr sz="2105">
              <a:latin typeface="Calibri"/>
              <a:cs typeface="Calibri"/>
            </a:endParaRPr>
          </a:p>
          <a:p>
            <a:pPr marL="305770" indent="-294631">
              <a:spcBef>
                <a:spcPts val="355"/>
              </a:spcBef>
              <a:buClr>
                <a:srgbClr val="8C1515"/>
              </a:buClr>
              <a:buFont typeface="Times New Roman"/>
              <a:buChar char="•"/>
              <a:tabLst>
                <a:tab pos="305213" algn="l"/>
                <a:tab pos="305770" algn="l"/>
              </a:tabLst>
            </a:pPr>
            <a:r>
              <a:rPr sz="2105" b="1" spc="-18" dirty="0">
                <a:latin typeface="Calibri"/>
                <a:cs typeface="Calibri"/>
              </a:rPr>
              <a:t>(Easy) </a:t>
            </a:r>
            <a:r>
              <a:rPr sz="2105" b="1" spc="-22" dirty="0">
                <a:latin typeface="Calibri"/>
                <a:cs typeface="Calibri"/>
              </a:rPr>
              <a:t>Answer: </a:t>
            </a:r>
            <a:r>
              <a:rPr sz="2105" spc="-18" dirty="0">
                <a:latin typeface="Calibri"/>
                <a:cs typeface="Calibri"/>
              </a:rPr>
              <a:t>Get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13" dirty="0">
                <a:latin typeface="Calibri"/>
                <a:cs typeface="Calibri"/>
              </a:rPr>
              <a:t>big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parallel corpus…</a:t>
            </a:r>
            <a:endParaRPr sz="2105">
              <a:latin typeface="Calibri"/>
              <a:cs typeface="Calibri"/>
            </a:endParaRPr>
          </a:p>
          <a:p>
            <a:pPr marL="606528" lvl="1" indent="-295188">
              <a:spcBef>
                <a:spcPts val="381"/>
              </a:spcBef>
              <a:buClr>
                <a:srgbClr val="007C92"/>
              </a:buClr>
              <a:buFont typeface="Times New Roman"/>
              <a:buChar char="•"/>
              <a:tabLst>
                <a:tab pos="605971" algn="l"/>
                <a:tab pos="606528" algn="l"/>
              </a:tabLst>
            </a:pPr>
            <a:r>
              <a:rPr sz="2105" spc="-18" dirty="0">
                <a:latin typeface="Calibri"/>
                <a:cs typeface="Calibri"/>
              </a:rPr>
              <a:t>But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there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is</a:t>
            </a:r>
            <a:r>
              <a:rPr sz="2105" spc="-18" dirty="0">
                <a:latin typeface="Calibri"/>
                <a:cs typeface="Calibri"/>
              </a:rPr>
              <a:t> now</a:t>
            </a:r>
            <a:r>
              <a:rPr sz="2105" spc="-35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exciting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work </a:t>
            </a:r>
            <a:r>
              <a:rPr sz="2105" spc="-13" dirty="0">
                <a:latin typeface="Calibri"/>
                <a:cs typeface="Calibri"/>
              </a:rPr>
              <a:t>on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“unsupervised</a:t>
            </a:r>
            <a:r>
              <a:rPr sz="2105" spc="-31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NMT”,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data</a:t>
            </a:r>
            <a:r>
              <a:rPr sz="2105" spc="-26" dirty="0">
                <a:latin typeface="Calibri"/>
                <a:cs typeface="Calibri"/>
              </a:rPr>
              <a:t> </a:t>
            </a:r>
            <a:r>
              <a:rPr sz="2105" spc="-22" dirty="0">
                <a:latin typeface="Calibri"/>
                <a:cs typeface="Calibri"/>
              </a:rPr>
              <a:t>augmentation,</a:t>
            </a:r>
            <a:r>
              <a:rPr sz="2105" spc="-13" dirty="0">
                <a:latin typeface="Calibri"/>
                <a:cs typeface="Calibri"/>
              </a:rPr>
              <a:t> etc.</a:t>
            </a:r>
            <a:endParaRPr sz="2105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9610" y="3321776"/>
            <a:ext cx="6611528" cy="1077137"/>
            <a:chOff x="455612" y="2904934"/>
            <a:chExt cx="7538084" cy="1228090"/>
          </a:xfrm>
        </p:grpSpPr>
        <p:sp>
          <p:nvSpPr>
            <p:cNvPr id="8" name="object 8"/>
            <p:cNvSpPr/>
            <p:nvPr/>
          </p:nvSpPr>
          <p:spPr>
            <a:xfrm>
              <a:off x="5516224" y="3851915"/>
              <a:ext cx="2434590" cy="271145"/>
            </a:xfrm>
            <a:custGeom>
              <a:avLst/>
              <a:gdLst/>
              <a:ahLst/>
              <a:cxnLst/>
              <a:rect l="l" t="t" r="r" b="b"/>
              <a:pathLst>
                <a:path w="2434590" h="271145">
                  <a:moveTo>
                    <a:pt x="2434550" y="0"/>
                  </a:moveTo>
                  <a:lnTo>
                    <a:pt x="2426220" y="52750"/>
                  </a:lnTo>
                  <a:lnTo>
                    <a:pt x="2403498" y="95826"/>
                  </a:lnTo>
                  <a:lnTo>
                    <a:pt x="2369787" y="124867"/>
                  </a:lnTo>
                  <a:lnTo>
                    <a:pt x="2328489" y="135516"/>
                  </a:lnTo>
                  <a:lnTo>
                    <a:pt x="1323336" y="135516"/>
                  </a:lnTo>
                  <a:lnTo>
                    <a:pt x="1282037" y="146165"/>
                  </a:lnTo>
                  <a:lnTo>
                    <a:pt x="1248326" y="175206"/>
                  </a:lnTo>
                  <a:lnTo>
                    <a:pt x="1225605" y="218282"/>
                  </a:lnTo>
                  <a:lnTo>
                    <a:pt x="1217275" y="271033"/>
                  </a:lnTo>
                  <a:lnTo>
                    <a:pt x="1208945" y="218282"/>
                  </a:lnTo>
                  <a:lnTo>
                    <a:pt x="1186223" y="175206"/>
                  </a:lnTo>
                  <a:lnTo>
                    <a:pt x="1152512" y="146165"/>
                  </a:lnTo>
                  <a:lnTo>
                    <a:pt x="1111214" y="135516"/>
                  </a:lnTo>
                  <a:lnTo>
                    <a:pt x="106060" y="135516"/>
                  </a:lnTo>
                  <a:lnTo>
                    <a:pt x="64762" y="124867"/>
                  </a:lnTo>
                  <a:lnTo>
                    <a:pt x="31051" y="95826"/>
                  </a:lnTo>
                  <a:lnTo>
                    <a:pt x="8330" y="5275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12" y="3397476"/>
              <a:ext cx="7538025" cy="4544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524" y="2904934"/>
              <a:ext cx="838200" cy="454441"/>
            </a:xfrm>
            <a:prstGeom prst="rect">
              <a:avLst/>
            </a:prstGeom>
          </p:spPr>
        </p:pic>
      </p:grpSp>
      <p:sp>
        <p:nvSpPr>
          <p:cNvPr id="14" name="標題 1">
            <a:extLst>
              <a:ext uri="{FF2B5EF4-FFF2-40B4-BE49-F238E27FC236}">
                <a16:creationId xmlns:a16="http://schemas.microsoft.com/office/drawing/2014/main" id="{DFA2EF0E-1345-4B95-AC77-35A37A2C7710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Neural</a:t>
            </a:r>
            <a:r>
              <a:rPr lang="en-US" altLang="zh-CN" sz="3200" spc="-15" dirty="0"/>
              <a:t> </a:t>
            </a:r>
            <a:r>
              <a:rPr lang="en-US" altLang="zh-CN" sz="3200" spc="-5" dirty="0"/>
              <a:t>Machine</a:t>
            </a:r>
            <a:r>
              <a:rPr lang="en-US" altLang="zh-CN" sz="3200" spc="-10" dirty="0"/>
              <a:t> </a:t>
            </a:r>
            <a:r>
              <a:rPr lang="en-US" altLang="zh-CN" sz="3200" spc="-5" dirty="0"/>
              <a:t>Translation</a:t>
            </a:r>
            <a:r>
              <a:rPr lang="en-US" altLang="zh-CN" sz="3200" spc="-15" dirty="0"/>
              <a:t> </a:t>
            </a:r>
            <a:r>
              <a:rPr lang="en-US" altLang="zh-CN" sz="3200" dirty="0"/>
              <a:t>(NMT)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15629" y="3452617"/>
            <a:ext cx="269946" cy="1222501"/>
          </a:xfrm>
          <a:prstGeom prst="rect">
            <a:avLst/>
          </a:prstGeom>
        </p:spPr>
        <p:txBody>
          <a:bodyPr vert="vert270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754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314" y="3722121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4" h="779779">
                <a:moveTo>
                  <a:pt x="188427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7" y="734480"/>
                </a:lnTo>
                <a:lnTo>
                  <a:pt x="94213" y="705780"/>
                </a:lnTo>
                <a:lnTo>
                  <a:pt x="94213" y="463487"/>
                </a:lnTo>
                <a:lnTo>
                  <a:pt x="86809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09" y="344724"/>
                </a:lnTo>
                <a:lnTo>
                  <a:pt x="94213" y="316024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7" y="21595"/>
                </a:lnTo>
                <a:lnTo>
                  <a:pt x="151754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63080" y="3129469"/>
            <a:ext cx="6186021" cy="1811195"/>
            <a:chOff x="2466219" y="2685677"/>
            <a:chExt cx="7052945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219" y="3343090"/>
              <a:ext cx="2097725" cy="14074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17" y="2685677"/>
              <a:ext cx="4964165" cy="206481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161627" y="5294004"/>
            <a:ext cx="2135338" cy="237817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2"/>
                </a:moveTo>
                <a:lnTo>
                  <a:pt x="2426214" y="52751"/>
                </a:lnTo>
                <a:lnTo>
                  <a:pt x="2403486" y="95827"/>
                </a:lnTo>
                <a:lnTo>
                  <a:pt x="2369776" y="124869"/>
                </a:lnTo>
                <a:lnTo>
                  <a:pt x="2328495" y="135519"/>
                </a:lnTo>
                <a:lnTo>
                  <a:pt x="1323328" y="135516"/>
                </a:lnTo>
                <a:lnTo>
                  <a:pt x="1282047" y="146166"/>
                </a:lnTo>
                <a:lnTo>
                  <a:pt x="1248336" y="175208"/>
                </a:lnTo>
                <a:lnTo>
                  <a:pt x="1225608" y="218284"/>
                </a:lnTo>
                <a:lnTo>
                  <a:pt x="1217274" y="271033"/>
                </a:lnTo>
                <a:lnTo>
                  <a:pt x="1208939" y="218284"/>
                </a:lnTo>
                <a:lnTo>
                  <a:pt x="1186212" y="175208"/>
                </a:lnTo>
                <a:lnTo>
                  <a:pt x="1152501" y="146166"/>
                </a:lnTo>
                <a:lnTo>
                  <a:pt x="1111221" y="135516"/>
                </a:lnTo>
                <a:lnTo>
                  <a:pt x="106053" y="135516"/>
                </a:lnTo>
                <a:lnTo>
                  <a:pt x="64772" y="124867"/>
                </a:lnTo>
                <a:lnTo>
                  <a:pt x="31062" y="95824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29550" y="4968839"/>
            <a:ext cx="2518518" cy="79409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404909">
              <a:spcBef>
                <a:spcPts val="88"/>
              </a:spcBef>
              <a:tabLst>
                <a:tab pos="929564" algn="l"/>
                <a:tab pos="1478167" algn="l"/>
                <a:tab pos="1812342" algn="l"/>
              </a:tabLst>
            </a:pPr>
            <a:r>
              <a:rPr sz="1403" i="1" spc="-4" dirty="0">
                <a:latin typeface="Calibri"/>
                <a:cs typeface="Calibri"/>
              </a:rPr>
              <a:t>il	m’	</a:t>
            </a:r>
            <a:r>
              <a:rPr sz="1403" i="1" dirty="0">
                <a:latin typeface="Calibri"/>
                <a:cs typeface="Calibri"/>
              </a:rPr>
              <a:t>a	</a:t>
            </a:r>
            <a:r>
              <a:rPr sz="1403" i="1" spc="-9" dirty="0">
                <a:latin typeface="Calibri"/>
                <a:cs typeface="Calibri"/>
              </a:rPr>
              <a:t>entarté</a:t>
            </a:r>
            <a:endParaRPr sz="1403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2105">
              <a:latin typeface="Calibri"/>
              <a:cs typeface="Calibri"/>
            </a:endParaRPr>
          </a:p>
          <a:p>
            <a:pPr marL="11139"/>
            <a:r>
              <a:rPr sz="1579" spc="-4" dirty="0">
                <a:latin typeface="Calibri"/>
                <a:cs typeface="Calibri"/>
              </a:rPr>
              <a:t>Source</a:t>
            </a:r>
            <a:r>
              <a:rPr sz="1579" spc="-9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sentence</a:t>
            </a:r>
            <a:r>
              <a:rPr sz="1579" spc="-9" dirty="0">
                <a:latin typeface="Calibri"/>
                <a:cs typeface="Calibri"/>
              </a:rPr>
              <a:t> (from</a:t>
            </a:r>
            <a:r>
              <a:rPr sz="1579" spc="-13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corpus)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69771" y="4960818"/>
            <a:ext cx="694514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465617" algn="l"/>
              </a:tabLst>
            </a:pPr>
            <a:r>
              <a:rPr sz="1403" i="1" dirty="0">
                <a:latin typeface="Calibri"/>
                <a:cs typeface="Calibri"/>
              </a:rPr>
              <a:t>a	p</a:t>
            </a:r>
            <a:r>
              <a:rPr sz="1403" i="1" spc="-9" dirty="0">
                <a:latin typeface="Calibri"/>
                <a:cs typeface="Calibri"/>
              </a:rPr>
              <a:t>i</a:t>
            </a:r>
            <a:r>
              <a:rPr sz="1403" i="1" dirty="0">
                <a:latin typeface="Calibri"/>
                <a:cs typeface="Calibri"/>
              </a:rPr>
              <a:t>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90633" y="4960818"/>
            <a:ext cx="2997494" cy="78729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785311" algn="l"/>
                <a:tab pos="1284346" algn="l"/>
                <a:tab pos="1839634" algn="l"/>
                <a:tab pos="2306922" algn="l"/>
              </a:tabLst>
            </a:pPr>
            <a:r>
              <a:rPr sz="1403" i="1" spc="-26" dirty="0">
                <a:latin typeface="Calibri"/>
                <a:cs typeface="Calibri"/>
              </a:rPr>
              <a:t>&lt;START&gt;	</a:t>
            </a:r>
            <a:r>
              <a:rPr sz="1403" i="1" dirty="0">
                <a:latin typeface="Calibri"/>
                <a:cs typeface="Calibri"/>
              </a:rPr>
              <a:t>he	</a:t>
            </a:r>
            <a:r>
              <a:rPr sz="1403" i="1" spc="-4" dirty="0">
                <a:latin typeface="Calibri"/>
                <a:cs typeface="Calibri"/>
              </a:rPr>
              <a:t>hit	me	with</a:t>
            </a:r>
            <a:endParaRPr sz="140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61">
              <a:latin typeface="Calibri"/>
              <a:cs typeface="Calibri"/>
            </a:endParaRPr>
          </a:p>
          <a:p>
            <a:pPr marL="540807"/>
            <a:r>
              <a:rPr sz="1579" spc="-31" dirty="0">
                <a:latin typeface="Calibri"/>
                <a:cs typeface="Calibri"/>
              </a:rPr>
              <a:t>Target</a:t>
            </a:r>
            <a:r>
              <a:rPr sz="1579" spc="-9" dirty="0">
                <a:latin typeface="Calibri"/>
                <a:cs typeface="Calibri"/>
              </a:rPr>
              <a:t> sentence</a:t>
            </a:r>
            <a:r>
              <a:rPr sz="1579" spc="4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(from</a:t>
            </a:r>
            <a:r>
              <a:rPr sz="1579" spc="-4" dirty="0">
                <a:latin typeface="Calibri"/>
                <a:cs typeface="Calibri"/>
              </a:rPr>
              <a:t> corpus)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21571" y="5283937"/>
            <a:ext cx="3935394" cy="237817"/>
          </a:xfrm>
          <a:custGeom>
            <a:avLst/>
            <a:gdLst/>
            <a:ahLst/>
            <a:cxnLst/>
            <a:rect l="l" t="t" r="r" b="b"/>
            <a:pathLst>
              <a:path w="4486909" h="271145">
                <a:moveTo>
                  <a:pt x="4486809" y="4"/>
                </a:moveTo>
                <a:lnTo>
                  <a:pt x="4478475" y="52754"/>
                </a:lnTo>
                <a:lnTo>
                  <a:pt x="4455747" y="95830"/>
                </a:lnTo>
                <a:lnTo>
                  <a:pt x="4422037" y="124873"/>
                </a:lnTo>
                <a:lnTo>
                  <a:pt x="4380758" y="135522"/>
                </a:lnTo>
                <a:lnTo>
                  <a:pt x="2349456" y="135517"/>
                </a:lnTo>
                <a:lnTo>
                  <a:pt x="2308175" y="146167"/>
                </a:lnTo>
                <a:lnTo>
                  <a:pt x="2274466" y="175210"/>
                </a:lnTo>
                <a:lnTo>
                  <a:pt x="2251738" y="218286"/>
                </a:lnTo>
                <a:lnTo>
                  <a:pt x="2243405" y="271035"/>
                </a:lnTo>
                <a:lnTo>
                  <a:pt x="2235070" y="218286"/>
                </a:lnTo>
                <a:lnTo>
                  <a:pt x="2212343" y="175210"/>
                </a:lnTo>
                <a:lnTo>
                  <a:pt x="2178633" y="146167"/>
                </a:lnTo>
                <a:lnTo>
                  <a:pt x="2137353" y="135517"/>
                </a:lnTo>
                <a:lnTo>
                  <a:pt x="106051" y="135517"/>
                </a:lnTo>
                <a:lnTo>
                  <a:pt x="64771" y="124868"/>
                </a:lnTo>
                <a:lnTo>
                  <a:pt x="31061" y="95825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87146" y="6011365"/>
            <a:ext cx="8081871" cy="298065"/>
          </a:xfrm>
          <a:prstGeom prst="rect">
            <a:avLst/>
          </a:prstGeom>
          <a:ln w="19050">
            <a:solidFill>
              <a:srgbClr val="3A87FF"/>
            </a:solidFill>
          </a:ln>
        </p:spPr>
        <p:txBody>
          <a:bodyPr vert="horz" wrap="square" lIns="0" tIns="27847" rIns="0" bIns="0" rtlCol="0">
            <a:spAutoFit/>
          </a:bodyPr>
          <a:lstStyle/>
          <a:p>
            <a:pPr marL="367593">
              <a:spcBef>
                <a:spcPts val="219"/>
              </a:spcBef>
            </a:pPr>
            <a:r>
              <a:rPr sz="1754" dirty="0">
                <a:solidFill>
                  <a:srgbClr val="3A87FF"/>
                </a:solidFill>
                <a:latin typeface="Calibri"/>
                <a:cs typeface="Calibri"/>
              </a:rPr>
              <a:t>Seq2seq is</a:t>
            </a:r>
            <a:r>
              <a:rPr sz="1754" spc="9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3A87FF"/>
                </a:solidFill>
                <a:latin typeface="Calibri"/>
                <a:cs typeface="Calibri"/>
              </a:rPr>
              <a:t>optimized</a:t>
            </a:r>
            <a:r>
              <a:rPr sz="1754" spc="4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3A87FF"/>
                </a:solidFill>
                <a:latin typeface="Calibri"/>
                <a:cs typeface="Calibri"/>
              </a:rPr>
              <a:t>as</a:t>
            </a:r>
            <a:r>
              <a:rPr sz="1754" spc="4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3A87FF"/>
                </a:solidFill>
                <a:latin typeface="Calibri"/>
                <a:cs typeface="Calibri"/>
              </a:rPr>
              <a:t>a</a:t>
            </a:r>
            <a:r>
              <a:rPr sz="1754" spc="9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b="1" spc="-4" dirty="0">
                <a:solidFill>
                  <a:srgbClr val="3A87FF"/>
                </a:solidFill>
                <a:latin typeface="Calibri"/>
                <a:cs typeface="Calibri"/>
              </a:rPr>
              <a:t>single</a:t>
            </a:r>
            <a:r>
              <a:rPr sz="1754" b="1" spc="9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b="1" spc="-13" dirty="0">
                <a:solidFill>
                  <a:srgbClr val="3A87FF"/>
                </a:solidFill>
                <a:latin typeface="Calibri"/>
                <a:cs typeface="Calibri"/>
              </a:rPr>
              <a:t>system.</a:t>
            </a:r>
            <a:r>
              <a:rPr sz="1754" b="1" spc="9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3A87FF"/>
                </a:solidFill>
                <a:latin typeface="Calibri"/>
                <a:cs typeface="Calibri"/>
              </a:rPr>
              <a:t>Backpropagation</a:t>
            </a:r>
            <a:r>
              <a:rPr sz="1754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spc="-13" dirty="0">
                <a:solidFill>
                  <a:srgbClr val="3A87FF"/>
                </a:solidFill>
                <a:latin typeface="Calibri"/>
                <a:cs typeface="Calibri"/>
              </a:rPr>
              <a:t>operates</a:t>
            </a:r>
            <a:r>
              <a:rPr sz="1754" spc="9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754" spc="-9" dirty="0">
                <a:solidFill>
                  <a:srgbClr val="3A87FF"/>
                </a:solidFill>
                <a:latin typeface="Calibri"/>
                <a:cs typeface="Calibri"/>
              </a:rPr>
              <a:t>“</a:t>
            </a:r>
            <a:r>
              <a:rPr sz="1754" i="1" spc="-9" dirty="0">
                <a:solidFill>
                  <a:srgbClr val="3A87FF"/>
                </a:solidFill>
                <a:latin typeface="Calibri"/>
                <a:cs typeface="Calibri"/>
              </a:rPr>
              <a:t>end-to-end”</a:t>
            </a:r>
            <a:r>
              <a:rPr sz="1754" spc="-9" dirty="0">
                <a:solidFill>
                  <a:srgbClr val="3A87FF"/>
                </a:solidFill>
                <a:latin typeface="Calibri"/>
                <a:cs typeface="Calibri"/>
              </a:rPr>
              <a:t>.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70801" y="3441463"/>
            <a:ext cx="269946" cy="1244779"/>
          </a:xfrm>
          <a:prstGeom prst="rect">
            <a:avLst/>
          </a:prstGeom>
        </p:spPr>
        <p:txBody>
          <a:bodyPr vert="vert" wrap="square" lIns="0" tIns="557" rIns="0" bIns="0" rtlCol="0">
            <a:spAutoFit/>
          </a:bodyPr>
          <a:lstStyle/>
          <a:p>
            <a:pPr marL="11139">
              <a:spcBef>
                <a:spcPts val="4"/>
              </a:spcBef>
            </a:pP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1754" spc="-6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RNN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54443" y="3742128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0" y="0"/>
                </a:moveTo>
                <a:lnTo>
                  <a:pt x="36672" y="5794"/>
                </a:lnTo>
                <a:lnTo>
                  <a:pt x="66619" y="21595"/>
                </a:lnTo>
                <a:lnTo>
                  <a:pt x="86809" y="45031"/>
                </a:lnTo>
                <a:lnTo>
                  <a:pt x="94213" y="73731"/>
                </a:lnTo>
                <a:lnTo>
                  <a:pt x="94213" y="316024"/>
                </a:lnTo>
                <a:lnTo>
                  <a:pt x="101617" y="344724"/>
                </a:lnTo>
                <a:lnTo>
                  <a:pt x="121807" y="368160"/>
                </a:lnTo>
                <a:lnTo>
                  <a:pt x="151754" y="383961"/>
                </a:lnTo>
                <a:lnTo>
                  <a:pt x="188427" y="389756"/>
                </a:lnTo>
                <a:lnTo>
                  <a:pt x="151754" y="395550"/>
                </a:lnTo>
                <a:lnTo>
                  <a:pt x="121807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0"/>
                </a:lnTo>
                <a:lnTo>
                  <a:pt x="86809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37716" y="2840851"/>
            <a:ext cx="235032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201" dirty="0">
                <a:latin typeface="Cambria Math"/>
                <a:cs typeface="Cambria Math"/>
              </a:rPr>
              <a:t>𝑦"</a:t>
            </a:r>
            <a:r>
              <a:rPr sz="1579" spc="-303" baseline="-16203" dirty="0">
                <a:latin typeface="Cambria Math"/>
                <a:cs typeface="Cambria Math"/>
              </a:rPr>
              <a:t>1</a:t>
            </a:r>
            <a:endParaRPr sz="1579" baseline="-16203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8524" y="2846198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193" dirty="0">
                <a:latin typeface="Cambria Math"/>
                <a:cs typeface="Cambria Math"/>
              </a:rPr>
              <a:t>𝑦"</a:t>
            </a:r>
            <a:r>
              <a:rPr sz="1579" spc="-289" baseline="-16203" dirty="0">
                <a:latin typeface="Cambria Math"/>
                <a:cs typeface="Cambria Math"/>
              </a:rPr>
              <a:t>2</a:t>
            </a:r>
            <a:endParaRPr sz="1579" baseline="-16203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611" y="2838178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lang="zh-CN" altLang="en-US" sz="1403" spc="-175" dirty="0">
                <a:latin typeface="Cambria Math"/>
                <a:cs typeface="Cambria Math"/>
              </a:rPr>
              <a:t>𝑦</a:t>
            </a:r>
            <a:r>
              <a:rPr lang="en-US" altLang="zh-CN" sz="1403" spc="-175" dirty="0">
                <a:latin typeface="Cambria Math"/>
                <a:cs typeface="Cambria Math"/>
              </a:rPr>
              <a:t>“</a:t>
            </a:r>
            <a:r>
              <a:rPr lang="en-US" altLang="zh-CN" sz="1579" spc="-263" baseline="-16203" dirty="0">
                <a:latin typeface="Cambria Math"/>
                <a:cs typeface="Cambria Math"/>
              </a:rPr>
              <a:t>3</a:t>
            </a:r>
            <a:endParaRPr sz="1579" baseline="-16203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19"/>
              <p:cNvSpPr txBox="1"/>
              <p:nvPr/>
            </p:nvSpPr>
            <p:spPr>
              <a:xfrm>
                <a:off x="6550273" y="2838178"/>
                <a:ext cx="231690" cy="370320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4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400" b="0" i="1" spc="-20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400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400" baseline="-16203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73" y="2838178"/>
                <a:ext cx="231690" cy="370320"/>
              </a:xfrm>
              <a:prstGeom prst="rect">
                <a:avLst/>
              </a:prstGeom>
              <a:blipFill>
                <a:blip r:embed="rId4"/>
                <a:stretch>
                  <a:fillRect l="-13158" r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20"/>
              <p:cNvSpPr txBox="1"/>
              <p:nvPr/>
            </p:nvSpPr>
            <p:spPr>
              <a:xfrm>
                <a:off x="7054022" y="2846198"/>
                <a:ext cx="197678" cy="39654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4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400" b="0" i="1" spc="-20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400" baseline="-16203" dirty="0">
                  <a:latin typeface="Cambria Math"/>
                  <a:cs typeface="Cambria Math"/>
                </a:endParaRPr>
              </a:p>
              <a:p>
                <a:pPr marL="33418">
                  <a:spcBef>
                    <a:spcPts val="88"/>
                  </a:spcBef>
                </a:pPr>
                <a:endParaRPr sz="1579" baseline="-16203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022" y="2846198"/>
                <a:ext cx="197678" cy="396546"/>
              </a:xfrm>
              <a:prstGeom prst="rect">
                <a:avLst/>
              </a:prstGeom>
              <a:blipFill>
                <a:blip r:embed="rId5"/>
                <a:stretch>
                  <a:fillRect l="-12121" r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 txBox="1"/>
          <p:nvPr/>
        </p:nvSpPr>
        <p:spPr>
          <a:xfrm>
            <a:off x="7621615" y="2846198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193" dirty="0">
                <a:latin typeface="Cambria Math"/>
                <a:cs typeface="Cambria Math"/>
              </a:rPr>
              <a:t>𝑦"</a:t>
            </a:r>
            <a:r>
              <a:rPr sz="1579" spc="-289" baseline="-16203" dirty="0">
                <a:latin typeface="Cambria Math"/>
                <a:cs typeface="Cambria Math"/>
              </a:rPr>
              <a:t>6</a:t>
            </a:r>
            <a:endParaRPr sz="1579" baseline="-16203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22"/>
              <p:cNvSpPr txBox="1"/>
              <p:nvPr/>
            </p:nvSpPr>
            <p:spPr>
              <a:xfrm>
                <a:off x="8144925" y="2846198"/>
                <a:ext cx="239488" cy="370320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4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400" b="0" i="1" spc="-20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CN" sz="14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400" spc="-263" baseline="-16203" dirty="0">
                    <a:latin typeface="Cambria Math"/>
                    <a:cs typeface="Cambria Math"/>
                  </a:rPr>
                  <a:t>	</a:t>
                </a:r>
              </a:p>
            </p:txBody>
          </p:sp>
        </mc:Choice>
        <mc:Fallback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25" y="2846198"/>
                <a:ext cx="239488" cy="370320"/>
              </a:xfrm>
              <a:prstGeom prst="rect">
                <a:avLst/>
              </a:prstGeom>
              <a:blipFill>
                <a:blip r:embed="rId6"/>
                <a:stretch>
                  <a:fillRect l="-10256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4974300" y="2270729"/>
            <a:ext cx="97466" cy="582568"/>
          </a:xfrm>
          <a:custGeom>
            <a:avLst/>
            <a:gdLst/>
            <a:ahLst/>
            <a:cxnLst/>
            <a:rect l="l" t="t" r="r" b="b"/>
            <a:pathLst>
              <a:path w="111125" h="664210">
                <a:moveTo>
                  <a:pt x="55327" y="37807"/>
                </a:moveTo>
                <a:lnTo>
                  <a:pt x="45803" y="54135"/>
                </a:lnTo>
                <a:lnTo>
                  <a:pt x="45802" y="663826"/>
                </a:lnTo>
                <a:lnTo>
                  <a:pt x="64852" y="663826"/>
                </a:lnTo>
                <a:lnTo>
                  <a:pt x="64852" y="54135"/>
                </a:lnTo>
                <a:lnTo>
                  <a:pt x="55327" y="37807"/>
                </a:lnTo>
                <a:close/>
              </a:path>
              <a:path w="111125" h="664210">
                <a:moveTo>
                  <a:pt x="55327" y="0"/>
                </a:moveTo>
                <a:lnTo>
                  <a:pt x="0" y="94848"/>
                </a:lnTo>
                <a:lnTo>
                  <a:pt x="1533" y="100680"/>
                </a:lnTo>
                <a:lnTo>
                  <a:pt x="10621" y="105981"/>
                </a:lnTo>
                <a:lnTo>
                  <a:pt x="16455" y="104447"/>
                </a:lnTo>
                <a:lnTo>
                  <a:pt x="45802" y="54137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664210">
                <a:moveTo>
                  <a:pt x="66354" y="18903"/>
                </a:moveTo>
                <a:lnTo>
                  <a:pt x="64852" y="18903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2" y="105981"/>
                </a:lnTo>
                <a:lnTo>
                  <a:pt x="109120" y="100680"/>
                </a:lnTo>
                <a:lnTo>
                  <a:pt x="110655" y="94847"/>
                </a:lnTo>
                <a:lnTo>
                  <a:pt x="66354" y="18903"/>
                </a:lnTo>
                <a:close/>
              </a:path>
              <a:path w="111125" h="664210">
                <a:moveTo>
                  <a:pt x="64852" y="18903"/>
                </a:moveTo>
                <a:lnTo>
                  <a:pt x="45802" y="18903"/>
                </a:lnTo>
                <a:lnTo>
                  <a:pt x="45802" y="54137"/>
                </a:lnTo>
                <a:lnTo>
                  <a:pt x="55327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664210">
                <a:moveTo>
                  <a:pt x="64852" y="23703"/>
                </a:moveTo>
                <a:lnTo>
                  <a:pt x="63555" y="23703"/>
                </a:lnTo>
                <a:lnTo>
                  <a:pt x="55327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664210">
                <a:moveTo>
                  <a:pt x="63555" y="23703"/>
                </a:moveTo>
                <a:lnTo>
                  <a:pt x="47100" y="23703"/>
                </a:lnTo>
                <a:lnTo>
                  <a:pt x="55327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25351" y="1988588"/>
            <a:ext cx="381509" cy="231640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15595" rIns="0" bIns="0" rtlCol="0">
            <a:spAutoFit/>
          </a:bodyPr>
          <a:lstStyle/>
          <a:p>
            <a:pPr marL="140911">
              <a:spcBef>
                <a:spcPts val="123"/>
              </a:spcBef>
            </a:pPr>
            <a:r>
              <a:rPr sz="1403" spc="-48" dirty="0">
                <a:latin typeface="Cambria Math"/>
                <a:cs typeface="Cambria Math"/>
              </a:rPr>
              <a:t>𝐽</a:t>
            </a:r>
            <a:r>
              <a:rPr sz="1579" spc="-72" baseline="-13888" dirty="0">
                <a:latin typeface="Cambria Math"/>
                <a:cs typeface="Cambria Math"/>
              </a:rPr>
              <a:t>1</a:t>
            </a:r>
            <a:endParaRPr sz="1579" baseline="-13888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17159" y="2268007"/>
            <a:ext cx="1165135" cy="591479"/>
          </a:xfrm>
          <a:custGeom>
            <a:avLst/>
            <a:gdLst/>
            <a:ahLst/>
            <a:cxnLst/>
            <a:rect l="l" t="t" r="r" b="b"/>
            <a:pathLst>
              <a:path w="1328420" h="674369">
                <a:moveTo>
                  <a:pt x="110655" y="104813"/>
                </a:moveTo>
                <a:lnTo>
                  <a:pt x="66357" y="28867"/>
                </a:lnTo>
                <a:lnTo>
                  <a:pt x="55333" y="9956"/>
                </a:lnTo>
                <a:lnTo>
                  <a:pt x="0" y="104813"/>
                </a:lnTo>
                <a:lnTo>
                  <a:pt x="1536" y="110642"/>
                </a:lnTo>
                <a:lnTo>
                  <a:pt x="10629" y="115938"/>
                </a:lnTo>
                <a:lnTo>
                  <a:pt x="16459" y="114401"/>
                </a:lnTo>
                <a:lnTo>
                  <a:pt x="45808" y="64096"/>
                </a:lnTo>
                <a:lnTo>
                  <a:pt x="45808" y="673785"/>
                </a:lnTo>
                <a:lnTo>
                  <a:pt x="64858" y="673785"/>
                </a:lnTo>
                <a:lnTo>
                  <a:pt x="64858" y="64096"/>
                </a:lnTo>
                <a:lnTo>
                  <a:pt x="94208" y="114401"/>
                </a:lnTo>
                <a:lnTo>
                  <a:pt x="100037" y="115938"/>
                </a:lnTo>
                <a:lnTo>
                  <a:pt x="109118" y="110642"/>
                </a:lnTo>
                <a:lnTo>
                  <a:pt x="110655" y="104813"/>
                </a:lnTo>
                <a:close/>
              </a:path>
              <a:path w="1328420" h="674369">
                <a:moveTo>
                  <a:pt x="721880" y="94843"/>
                </a:moveTo>
                <a:lnTo>
                  <a:pt x="677570" y="18897"/>
                </a:lnTo>
                <a:lnTo>
                  <a:pt x="666546" y="0"/>
                </a:lnTo>
                <a:lnTo>
                  <a:pt x="611212" y="94843"/>
                </a:lnTo>
                <a:lnTo>
                  <a:pt x="612749" y="100672"/>
                </a:lnTo>
                <a:lnTo>
                  <a:pt x="621842" y="105981"/>
                </a:lnTo>
                <a:lnTo>
                  <a:pt x="627672" y="104444"/>
                </a:lnTo>
                <a:lnTo>
                  <a:pt x="657021" y="54140"/>
                </a:lnTo>
                <a:lnTo>
                  <a:pt x="657021" y="663829"/>
                </a:lnTo>
                <a:lnTo>
                  <a:pt x="676071" y="663829"/>
                </a:lnTo>
                <a:lnTo>
                  <a:pt x="676071" y="54140"/>
                </a:lnTo>
                <a:lnTo>
                  <a:pt x="705421" y="104444"/>
                </a:lnTo>
                <a:lnTo>
                  <a:pt x="711250" y="105981"/>
                </a:lnTo>
                <a:lnTo>
                  <a:pt x="720344" y="100672"/>
                </a:lnTo>
                <a:lnTo>
                  <a:pt x="721880" y="94843"/>
                </a:lnTo>
                <a:close/>
              </a:path>
              <a:path w="1328420" h="674369">
                <a:moveTo>
                  <a:pt x="1328229" y="95669"/>
                </a:moveTo>
                <a:lnTo>
                  <a:pt x="1283919" y="19723"/>
                </a:lnTo>
                <a:lnTo>
                  <a:pt x="1272895" y="812"/>
                </a:lnTo>
                <a:lnTo>
                  <a:pt x="1217561" y="95669"/>
                </a:lnTo>
                <a:lnTo>
                  <a:pt x="1219098" y="101498"/>
                </a:lnTo>
                <a:lnTo>
                  <a:pt x="1228191" y="106794"/>
                </a:lnTo>
                <a:lnTo>
                  <a:pt x="1234020" y="105257"/>
                </a:lnTo>
                <a:lnTo>
                  <a:pt x="1263370" y="54952"/>
                </a:lnTo>
                <a:lnTo>
                  <a:pt x="1263370" y="664641"/>
                </a:lnTo>
                <a:lnTo>
                  <a:pt x="1282420" y="664641"/>
                </a:lnTo>
                <a:lnTo>
                  <a:pt x="1282420" y="54952"/>
                </a:lnTo>
                <a:lnTo>
                  <a:pt x="1311770" y="105257"/>
                </a:lnTo>
                <a:lnTo>
                  <a:pt x="1317599" y="106794"/>
                </a:lnTo>
                <a:lnTo>
                  <a:pt x="1326692" y="101498"/>
                </a:lnTo>
                <a:lnTo>
                  <a:pt x="1328229" y="9566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73775" y="1998746"/>
            <a:ext cx="202171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31" dirty="0">
                <a:latin typeface="Cambria Math"/>
                <a:cs typeface="Cambria Math"/>
              </a:rPr>
              <a:t>𝐽</a:t>
            </a:r>
            <a:r>
              <a:rPr sz="1579" spc="-46" baseline="-16203" dirty="0">
                <a:latin typeface="Cambria Math"/>
                <a:cs typeface="Cambria Math"/>
              </a:rPr>
              <a:t>2</a:t>
            </a:r>
            <a:endParaRPr sz="1579" baseline="-16203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27"/>
              <p:cNvSpPr txBox="1"/>
              <p:nvPr/>
            </p:nvSpPr>
            <p:spPr>
              <a:xfrm>
                <a:off x="6009861" y="1990726"/>
                <a:ext cx="202171" cy="227141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3" i="1" spc="-206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3" spc="-206" dirty="0" smtClean="0">
                              <a:latin typeface="Cambria Math"/>
                              <a:cs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403" b="0" i="1" spc="-206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1579" baseline="-13888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27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1990726"/>
                <a:ext cx="202171" cy="227141"/>
              </a:xfrm>
              <a:prstGeom prst="rect">
                <a:avLst/>
              </a:prstGeom>
              <a:blipFill>
                <a:blip r:embed="rId7"/>
                <a:stretch>
                  <a:fillRect l="-21212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28"/>
              <p:cNvSpPr txBox="1"/>
              <p:nvPr/>
            </p:nvSpPr>
            <p:spPr>
              <a:xfrm>
                <a:off x="6412771" y="1982530"/>
                <a:ext cx="381509" cy="261387"/>
              </a:xfrm>
              <a:prstGeom prst="rect">
                <a:avLst/>
              </a:prstGeom>
              <a:ln w="19050">
                <a:solidFill>
                  <a:srgbClr val="FF30EE"/>
                </a:solidFill>
              </a:ln>
            </p:spPr>
            <p:txBody>
              <a:bodyPr vert="horz" wrap="square" lIns="0" tIns="20607" rIns="0" bIns="0" rtlCol="0">
                <a:spAutoFit/>
              </a:bodyPr>
              <a:lstStyle/>
              <a:p>
                <a:pPr marL="129771">
                  <a:spcBef>
                    <a:spcPts val="16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pc="-206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spc="-206" dirty="0" smtClean="0">
                              <a:latin typeface="Cambria Math"/>
                              <a:cs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1600" b="0" i="1" spc="-206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1579" baseline="-16203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28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771" y="1982530"/>
                <a:ext cx="381509" cy="261387"/>
              </a:xfrm>
              <a:prstGeom prst="rect">
                <a:avLst/>
              </a:prstGeom>
              <a:blipFill>
                <a:blip r:embed="rId8"/>
                <a:stretch>
                  <a:fillRect b="-28261"/>
                </a:stretch>
              </a:blipFill>
              <a:ln w="19050">
                <a:solidFill>
                  <a:srgbClr val="FF30E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29"/>
          <p:cNvSpPr/>
          <p:nvPr/>
        </p:nvSpPr>
        <p:spPr>
          <a:xfrm>
            <a:off x="7118841" y="2276184"/>
            <a:ext cx="1147313" cy="583124"/>
          </a:xfrm>
          <a:custGeom>
            <a:avLst/>
            <a:gdLst/>
            <a:ahLst/>
            <a:cxnLst/>
            <a:rect l="l" t="t" r="r" b="b"/>
            <a:pathLst>
              <a:path w="1308100" h="664844">
                <a:moveTo>
                  <a:pt x="110655" y="94843"/>
                </a:moveTo>
                <a:lnTo>
                  <a:pt x="66344" y="18897"/>
                </a:lnTo>
                <a:lnTo>
                  <a:pt x="55321" y="0"/>
                </a:ln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45796" y="663816"/>
                </a:lnTo>
                <a:lnTo>
                  <a:pt x="64846" y="663816"/>
                </a:ln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close/>
              </a:path>
              <a:path w="1308100" h="664844">
                <a:moveTo>
                  <a:pt x="727938" y="94843"/>
                </a:moveTo>
                <a:lnTo>
                  <a:pt x="683641" y="18897"/>
                </a:lnTo>
                <a:lnTo>
                  <a:pt x="672617" y="0"/>
                </a:lnTo>
                <a:lnTo>
                  <a:pt x="617283" y="94843"/>
                </a:lnTo>
                <a:lnTo>
                  <a:pt x="618820" y="100672"/>
                </a:lnTo>
                <a:lnTo>
                  <a:pt x="627913" y="105981"/>
                </a:lnTo>
                <a:lnTo>
                  <a:pt x="633742" y="104444"/>
                </a:lnTo>
                <a:lnTo>
                  <a:pt x="663092" y="54127"/>
                </a:lnTo>
                <a:lnTo>
                  <a:pt x="663092" y="663816"/>
                </a:lnTo>
                <a:lnTo>
                  <a:pt x="682142" y="663816"/>
                </a:lnTo>
                <a:lnTo>
                  <a:pt x="682142" y="54127"/>
                </a:lnTo>
                <a:lnTo>
                  <a:pt x="711492" y="104444"/>
                </a:lnTo>
                <a:lnTo>
                  <a:pt x="717321" y="105981"/>
                </a:lnTo>
                <a:lnTo>
                  <a:pt x="726414" y="100672"/>
                </a:lnTo>
                <a:lnTo>
                  <a:pt x="727938" y="94843"/>
                </a:lnTo>
                <a:close/>
              </a:path>
              <a:path w="1308100" h="664844">
                <a:moveTo>
                  <a:pt x="1307884" y="95453"/>
                </a:moveTo>
                <a:lnTo>
                  <a:pt x="1263586" y="19507"/>
                </a:lnTo>
                <a:lnTo>
                  <a:pt x="1252562" y="609"/>
                </a:lnTo>
                <a:lnTo>
                  <a:pt x="1197229" y="95453"/>
                </a:lnTo>
                <a:lnTo>
                  <a:pt x="1198765" y="101282"/>
                </a:lnTo>
                <a:lnTo>
                  <a:pt x="1207858" y="106591"/>
                </a:lnTo>
                <a:lnTo>
                  <a:pt x="1213688" y="105054"/>
                </a:lnTo>
                <a:lnTo>
                  <a:pt x="1243037" y="54737"/>
                </a:lnTo>
                <a:lnTo>
                  <a:pt x="1243037" y="664425"/>
                </a:lnTo>
                <a:lnTo>
                  <a:pt x="1262087" y="664425"/>
                </a:lnTo>
                <a:lnTo>
                  <a:pt x="1262087" y="54737"/>
                </a:lnTo>
                <a:lnTo>
                  <a:pt x="1291437" y="105054"/>
                </a:lnTo>
                <a:lnTo>
                  <a:pt x="1297266" y="106591"/>
                </a:lnTo>
                <a:lnTo>
                  <a:pt x="1306360" y="101282"/>
                </a:lnTo>
                <a:lnTo>
                  <a:pt x="1307884" y="9545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bject 30"/>
              <p:cNvSpPr txBox="1"/>
              <p:nvPr/>
            </p:nvSpPr>
            <p:spPr>
              <a:xfrm>
                <a:off x="7075449" y="1998746"/>
                <a:ext cx="202171" cy="221755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pc="-206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spc="-206" dirty="0" smtClean="0">
                              <a:latin typeface="Cambria Math"/>
                              <a:cs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400" b="0" i="1" spc="-206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sz="1579" baseline="-13888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30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49" y="1998746"/>
                <a:ext cx="202171" cy="221755"/>
              </a:xfrm>
              <a:prstGeom prst="rect">
                <a:avLst/>
              </a:prstGeom>
              <a:blipFill>
                <a:blip r:embed="rId9"/>
                <a:stretch>
                  <a:fillRect l="-21212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bject 31"/>
          <p:cNvSpPr txBox="1"/>
          <p:nvPr/>
        </p:nvSpPr>
        <p:spPr>
          <a:xfrm>
            <a:off x="7616866" y="1998746"/>
            <a:ext cx="202171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31" dirty="0">
                <a:latin typeface="Cambria Math"/>
                <a:cs typeface="Cambria Math"/>
              </a:rPr>
              <a:t>𝐽</a:t>
            </a:r>
            <a:r>
              <a:rPr sz="1579" spc="-46" baseline="-13888" dirty="0">
                <a:latin typeface="Cambria Math"/>
                <a:cs typeface="Cambria Math"/>
              </a:rPr>
              <a:t>6</a:t>
            </a:r>
            <a:endParaRPr sz="1579" baseline="-13888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bject 32"/>
              <p:cNvSpPr txBox="1"/>
              <p:nvPr/>
            </p:nvSpPr>
            <p:spPr>
              <a:xfrm>
                <a:off x="8037687" y="1991170"/>
                <a:ext cx="381509" cy="229065"/>
              </a:xfrm>
              <a:prstGeom prst="rect">
                <a:avLst/>
              </a:prstGeom>
              <a:ln w="19050">
                <a:solidFill>
                  <a:srgbClr val="FF30EE"/>
                </a:solidFill>
              </a:ln>
            </p:spPr>
            <p:txBody>
              <a:bodyPr vert="horz" wrap="square" lIns="0" tIns="18379" rIns="0" bIns="0" rtlCol="0">
                <a:spAutoFit/>
              </a:bodyPr>
              <a:lstStyle/>
              <a:p>
                <a:pPr marL="120860">
                  <a:spcBef>
                    <a:spcPts val="14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pc="-206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spc="-206" dirty="0" smtClean="0">
                              <a:latin typeface="Cambria Math"/>
                              <a:cs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400" b="0" i="1" spc="-206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sz="1579" baseline="-16203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87" y="1991170"/>
                <a:ext cx="381509" cy="229065"/>
              </a:xfrm>
              <a:prstGeom prst="rect">
                <a:avLst/>
              </a:prstGeom>
              <a:blipFill>
                <a:blip r:embed="rId10"/>
                <a:stretch>
                  <a:fillRect b="-22500"/>
                </a:stretch>
              </a:blipFill>
              <a:ln w="19050">
                <a:solidFill>
                  <a:srgbClr val="FF30E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object 33"/>
          <p:cNvGrpSpPr/>
          <p:nvPr/>
        </p:nvGrpSpPr>
        <p:grpSpPr>
          <a:xfrm>
            <a:off x="2170090" y="2267089"/>
            <a:ext cx="6265107" cy="2009468"/>
            <a:chOff x="2474211" y="1702441"/>
            <a:chExt cx="7143115" cy="2291080"/>
          </a:xfrm>
        </p:grpSpPr>
        <p:sp>
          <p:nvSpPr>
            <p:cNvPr id="34" name="object 34"/>
            <p:cNvSpPr/>
            <p:nvPr/>
          </p:nvSpPr>
          <p:spPr>
            <a:xfrm>
              <a:off x="2474211" y="3497718"/>
              <a:ext cx="6938645" cy="495300"/>
            </a:xfrm>
            <a:custGeom>
              <a:avLst/>
              <a:gdLst/>
              <a:ahLst/>
              <a:cxnLst/>
              <a:rect l="l" t="t" r="r" b="b"/>
              <a:pathLst>
                <a:path w="6938645" h="495300">
                  <a:moveTo>
                    <a:pt x="495300" y="0"/>
                  </a:moveTo>
                  <a:lnTo>
                    <a:pt x="0" y="247649"/>
                  </a:lnTo>
                  <a:lnTo>
                    <a:pt x="495300" y="495299"/>
                  </a:lnTo>
                  <a:lnTo>
                    <a:pt x="495300" y="330199"/>
                  </a:lnTo>
                  <a:lnTo>
                    <a:pt x="412748" y="330199"/>
                  </a:lnTo>
                  <a:lnTo>
                    <a:pt x="412748" y="165099"/>
                  </a:lnTo>
                  <a:lnTo>
                    <a:pt x="495300" y="165099"/>
                  </a:lnTo>
                  <a:lnTo>
                    <a:pt x="495300" y="0"/>
                  </a:lnTo>
                  <a:close/>
                </a:path>
                <a:path w="6938645" h="495300">
                  <a:moveTo>
                    <a:pt x="495300" y="165099"/>
                  </a:moveTo>
                  <a:lnTo>
                    <a:pt x="412748" y="165099"/>
                  </a:lnTo>
                  <a:lnTo>
                    <a:pt x="412748" y="330199"/>
                  </a:lnTo>
                  <a:lnTo>
                    <a:pt x="495300" y="330199"/>
                  </a:lnTo>
                  <a:lnTo>
                    <a:pt x="495300" y="165099"/>
                  </a:lnTo>
                  <a:close/>
                </a:path>
                <a:path w="6938645" h="495300">
                  <a:moveTo>
                    <a:pt x="6938247" y="165099"/>
                  </a:moveTo>
                  <a:lnTo>
                    <a:pt x="495300" y="165099"/>
                  </a:lnTo>
                  <a:lnTo>
                    <a:pt x="495300" y="330199"/>
                  </a:lnTo>
                  <a:lnTo>
                    <a:pt x="6938247" y="330199"/>
                  </a:lnTo>
                  <a:lnTo>
                    <a:pt x="6938247" y="165099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79084" y="1702447"/>
              <a:ext cx="4137660" cy="2066925"/>
            </a:xfrm>
            <a:custGeom>
              <a:avLst/>
              <a:gdLst/>
              <a:ahLst/>
              <a:cxnLst/>
              <a:rect l="l" t="t" r="r" b="b"/>
              <a:pathLst>
                <a:path w="4137659" h="2066925">
                  <a:moveTo>
                    <a:pt x="495300" y="1564640"/>
                  </a:moveTo>
                  <a:lnTo>
                    <a:pt x="330200" y="1564640"/>
                  </a:lnTo>
                  <a:lnTo>
                    <a:pt x="330200" y="3111"/>
                  </a:lnTo>
                  <a:lnTo>
                    <a:pt x="165100" y="3111"/>
                  </a:lnTo>
                  <a:lnTo>
                    <a:pt x="165100" y="1564640"/>
                  </a:lnTo>
                  <a:lnTo>
                    <a:pt x="0" y="1564640"/>
                  </a:lnTo>
                  <a:lnTo>
                    <a:pt x="247650" y="2059940"/>
                  </a:lnTo>
                  <a:lnTo>
                    <a:pt x="454025" y="1647190"/>
                  </a:lnTo>
                  <a:lnTo>
                    <a:pt x="495300" y="1564640"/>
                  </a:lnTo>
                  <a:close/>
                </a:path>
                <a:path w="4137659" h="2066925">
                  <a:moveTo>
                    <a:pt x="1114247" y="1571485"/>
                  </a:moveTo>
                  <a:lnTo>
                    <a:pt x="949147" y="1571485"/>
                  </a:lnTo>
                  <a:lnTo>
                    <a:pt x="949147" y="9956"/>
                  </a:lnTo>
                  <a:lnTo>
                    <a:pt x="784047" y="9956"/>
                  </a:lnTo>
                  <a:lnTo>
                    <a:pt x="784047" y="1571485"/>
                  </a:lnTo>
                  <a:lnTo>
                    <a:pt x="618947" y="1571485"/>
                  </a:lnTo>
                  <a:lnTo>
                    <a:pt x="866597" y="2066785"/>
                  </a:lnTo>
                  <a:lnTo>
                    <a:pt x="1072972" y="1654035"/>
                  </a:lnTo>
                  <a:lnTo>
                    <a:pt x="1114247" y="1571485"/>
                  </a:lnTo>
                  <a:close/>
                </a:path>
                <a:path w="4137659" h="2066925">
                  <a:moveTo>
                    <a:pt x="1725460" y="1561528"/>
                  </a:moveTo>
                  <a:lnTo>
                    <a:pt x="1560360" y="1561528"/>
                  </a:lnTo>
                  <a:lnTo>
                    <a:pt x="1560360" y="0"/>
                  </a:lnTo>
                  <a:lnTo>
                    <a:pt x="1395260" y="0"/>
                  </a:lnTo>
                  <a:lnTo>
                    <a:pt x="1395260" y="1561528"/>
                  </a:lnTo>
                  <a:lnTo>
                    <a:pt x="1230160" y="1561528"/>
                  </a:lnTo>
                  <a:lnTo>
                    <a:pt x="1477810" y="2056828"/>
                  </a:lnTo>
                  <a:lnTo>
                    <a:pt x="1684185" y="1644078"/>
                  </a:lnTo>
                  <a:lnTo>
                    <a:pt x="1725460" y="1561528"/>
                  </a:lnTo>
                  <a:close/>
                </a:path>
                <a:path w="4137659" h="2066925">
                  <a:moveTo>
                    <a:pt x="2331809" y="1562341"/>
                  </a:moveTo>
                  <a:lnTo>
                    <a:pt x="2166709" y="1562341"/>
                  </a:lnTo>
                  <a:lnTo>
                    <a:pt x="2166709" y="812"/>
                  </a:lnTo>
                  <a:lnTo>
                    <a:pt x="2001608" y="812"/>
                  </a:lnTo>
                  <a:lnTo>
                    <a:pt x="2001608" y="1562341"/>
                  </a:lnTo>
                  <a:lnTo>
                    <a:pt x="1836508" y="1562341"/>
                  </a:lnTo>
                  <a:lnTo>
                    <a:pt x="2084158" y="2057641"/>
                  </a:lnTo>
                  <a:lnTo>
                    <a:pt x="2290534" y="1644891"/>
                  </a:lnTo>
                  <a:lnTo>
                    <a:pt x="2331809" y="1562341"/>
                  </a:lnTo>
                  <a:close/>
                </a:path>
                <a:path w="4137659" h="2066925">
                  <a:moveTo>
                    <a:pt x="2940380" y="1570837"/>
                  </a:moveTo>
                  <a:lnTo>
                    <a:pt x="2775280" y="1570850"/>
                  </a:lnTo>
                  <a:lnTo>
                    <a:pt x="2775280" y="9321"/>
                  </a:lnTo>
                  <a:lnTo>
                    <a:pt x="2610180" y="9321"/>
                  </a:lnTo>
                  <a:lnTo>
                    <a:pt x="2610180" y="1570850"/>
                  </a:lnTo>
                  <a:lnTo>
                    <a:pt x="2445080" y="1570850"/>
                  </a:lnTo>
                  <a:lnTo>
                    <a:pt x="2692730" y="2066150"/>
                  </a:lnTo>
                  <a:lnTo>
                    <a:pt x="2899105" y="1653400"/>
                  </a:lnTo>
                  <a:lnTo>
                    <a:pt x="2940380" y="1570837"/>
                  </a:lnTo>
                  <a:close/>
                </a:path>
                <a:path w="4137659" h="2066925">
                  <a:moveTo>
                    <a:pt x="3557676" y="1570837"/>
                  </a:moveTo>
                  <a:lnTo>
                    <a:pt x="3392576" y="1570850"/>
                  </a:lnTo>
                  <a:lnTo>
                    <a:pt x="3392576" y="9321"/>
                  </a:lnTo>
                  <a:lnTo>
                    <a:pt x="3227476" y="9321"/>
                  </a:lnTo>
                  <a:lnTo>
                    <a:pt x="3227476" y="1570850"/>
                  </a:lnTo>
                  <a:lnTo>
                    <a:pt x="3062376" y="1570850"/>
                  </a:lnTo>
                  <a:lnTo>
                    <a:pt x="3310026" y="2066150"/>
                  </a:lnTo>
                  <a:lnTo>
                    <a:pt x="3516401" y="1653400"/>
                  </a:lnTo>
                  <a:lnTo>
                    <a:pt x="3557676" y="1570837"/>
                  </a:lnTo>
                  <a:close/>
                </a:path>
                <a:path w="4137659" h="2066925">
                  <a:moveTo>
                    <a:pt x="4137622" y="1571459"/>
                  </a:moveTo>
                  <a:lnTo>
                    <a:pt x="3972522" y="1571459"/>
                  </a:lnTo>
                  <a:lnTo>
                    <a:pt x="3972522" y="9931"/>
                  </a:lnTo>
                  <a:lnTo>
                    <a:pt x="3807422" y="9931"/>
                  </a:lnTo>
                  <a:lnTo>
                    <a:pt x="3807422" y="1571459"/>
                  </a:lnTo>
                  <a:lnTo>
                    <a:pt x="3642322" y="1571459"/>
                  </a:lnTo>
                  <a:lnTo>
                    <a:pt x="3889972" y="2066759"/>
                  </a:lnTo>
                  <a:lnTo>
                    <a:pt x="4096347" y="1654009"/>
                  </a:lnTo>
                  <a:lnTo>
                    <a:pt x="4137622" y="1571459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580240" y="1545167"/>
            <a:ext cx="903369" cy="38917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57367" marR="4456" indent="-46785">
              <a:spcBef>
                <a:spcPts val="88"/>
              </a:spcBef>
            </a:pPr>
            <a:r>
              <a:rPr sz="1228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228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228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log </a:t>
            </a:r>
            <a:r>
              <a:rPr sz="1228" spc="-263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9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1228" spc="-26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228" spc="-31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dirty="0">
                <a:solidFill>
                  <a:srgbClr val="FF30EE"/>
                </a:solidFill>
                <a:latin typeface="Calibri"/>
                <a:cs typeface="Calibri"/>
              </a:rPr>
              <a:t>“he”</a:t>
            </a:r>
            <a:endParaRPr sz="1228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bject 39"/>
              <p:cNvSpPr txBox="1"/>
              <p:nvPr/>
            </p:nvSpPr>
            <p:spPr>
              <a:xfrm>
                <a:off x="3240274" y="1959788"/>
                <a:ext cx="1178319" cy="31639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:r>
                  <a:rPr lang="zh-CN" altLang="en-US" sz="1403" dirty="0">
                    <a:latin typeface="Cambria Math"/>
                    <a:cs typeface="Cambria Math"/>
                  </a:rPr>
                  <a:t>𝐽</a:t>
                </a:r>
                <a:r>
                  <a:rPr lang="zh-CN" altLang="en-US" sz="1403" spc="110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403" dirty="0">
                    <a:latin typeface="Cambria Math"/>
                    <a:cs typeface="Cambria Math"/>
                  </a:rPr>
                  <a:t>=</a:t>
                </a:r>
                <a:r>
                  <a:rPr lang="zh-CN" altLang="en-US" sz="1403" dirty="0"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3" i="1" spc="79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3" b="0" i="1" spc="79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zh-CN" sz="1403" i="1" spc="79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1403" i="1" spc="79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3" b="0" i="1" spc="79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3" b="0" i="1" spc="79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altLang="zh-CN" sz="1403" i="1" spc="79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  <m:e>
                        <m:sSub>
                          <m:sSubPr>
                            <m:ctrlPr>
                              <a:rPr lang="en-US" altLang="zh-CN" sz="1403" i="1" spc="79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403" dirty="0" smtClean="0">
                                <a:latin typeface="Cambria Math"/>
                                <a:cs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1403" b="0" i="1" spc="79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sz="1579" baseline="-16203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39" name="object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74" y="1959788"/>
                <a:ext cx="1178319" cy="316396"/>
              </a:xfrm>
              <a:prstGeom prst="rect">
                <a:avLst/>
              </a:prstGeom>
              <a:blipFill>
                <a:blip r:embed="rId11"/>
                <a:stretch>
                  <a:fillRect l="-6218" t="-94231" r="-6736" b="-15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bject 42"/>
          <p:cNvSpPr txBox="1"/>
          <p:nvPr/>
        </p:nvSpPr>
        <p:spPr>
          <a:xfrm>
            <a:off x="4365991" y="2005876"/>
            <a:ext cx="122529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latin typeface="Calibri"/>
                <a:cs typeface="Calibri"/>
              </a:rPr>
              <a:t>=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46783" y="2005876"/>
            <a:ext cx="122529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latin typeface="Calibri"/>
                <a:cs typeface="Calibri"/>
              </a:rPr>
              <a:t>+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09446" y="1998503"/>
            <a:ext cx="63603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524098" algn="l"/>
              </a:tabLst>
            </a:pPr>
            <a:r>
              <a:rPr sz="1579" dirty="0">
                <a:latin typeface="Calibri"/>
                <a:cs typeface="Calibri"/>
              </a:rPr>
              <a:t>+</a:t>
            </a:r>
            <a:r>
              <a:rPr lang="zh-CN" altLang="en-US" sz="1579" dirty="0">
                <a:latin typeface="Calibri"/>
                <a:cs typeface="Calibri"/>
              </a:rPr>
              <a:t>	</a:t>
            </a:r>
            <a:r>
              <a:rPr sz="1579" dirty="0">
                <a:latin typeface="Calibri"/>
                <a:cs typeface="Calibri"/>
              </a:rPr>
              <a:t>+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833121" y="2005876"/>
            <a:ext cx="122529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dirty="0">
                <a:latin typeface="Calibri"/>
                <a:cs typeface="Calibri"/>
              </a:rPr>
              <a:t>+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92511" y="2005876"/>
            <a:ext cx="636035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524098" algn="l"/>
              </a:tabLst>
            </a:pPr>
            <a:r>
              <a:rPr sz="1579" dirty="0">
                <a:latin typeface="Calibri"/>
                <a:cs typeface="Calibri"/>
              </a:rPr>
              <a:t>+	+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43207" y="1545167"/>
            <a:ext cx="947925" cy="383988"/>
          </a:xfrm>
          <a:prstGeom prst="rect">
            <a:avLst/>
          </a:prstGeom>
        </p:spPr>
        <p:txBody>
          <a:bodyPr vert="horz" wrap="square" lIns="0" tIns="8354" rIns="0" bIns="0" rtlCol="0">
            <a:spAutoFit/>
          </a:bodyPr>
          <a:lstStyle/>
          <a:p>
            <a:pPr marL="11139" marR="4456" indent="22278">
              <a:lnSpc>
                <a:spcPct val="101400"/>
              </a:lnSpc>
              <a:spcBef>
                <a:spcPts val="66"/>
              </a:spcBef>
            </a:pPr>
            <a:r>
              <a:rPr sz="1228" dirty="0">
                <a:solidFill>
                  <a:srgbClr val="FF30EE"/>
                </a:solidFill>
                <a:latin typeface="Calibri"/>
                <a:cs typeface="Calibri"/>
              </a:rPr>
              <a:t>=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negative log </a:t>
            </a:r>
            <a:r>
              <a:rPr sz="1228" spc="-26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9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1228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228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&lt;END&gt;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01258" y="1537147"/>
            <a:ext cx="932888" cy="383988"/>
          </a:xfrm>
          <a:prstGeom prst="rect">
            <a:avLst/>
          </a:prstGeom>
        </p:spPr>
        <p:txBody>
          <a:bodyPr vert="horz" wrap="square" lIns="0" tIns="8354" rIns="0" bIns="0" rtlCol="0">
            <a:spAutoFit/>
          </a:bodyPr>
          <a:lstStyle/>
          <a:p>
            <a:pPr marL="11139" marR="4456" indent="14481">
              <a:lnSpc>
                <a:spcPct val="101400"/>
              </a:lnSpc>
              <a:spcBef>
                <a:spcPts val="66"/>
              </a:spcBef>
            </a:pPr>
            <a:r>
              <a:rPr sz="1228" dirty="0">
                <a:solidFill>
                  <a:srgbClr val="FF30EE"/>
                </a:solidFill>
                <a:latin typeface="Calibri"/>
                <a:cs typeface="Calibri"/>
              </a:rPr>
              <a:t>=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negative log </a:t>
            </a:r>
            <a:r>
              <a:rPr sz="1228" spc="-26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9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1228" spc="-44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spc="-4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228" spc="-3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228" dirty="0">
                <a:solidFill>
                  <a:srgbClr val="FF30EE"/>
                </a:solidFill>
                <a:latin typeface="Calibri"/>
                <a:cs typeface="Calibri"/>
              </a:rPr>
              <a:t>“with”</a:t>
            </a:r>
            <a:endParaRPr sz="1228">
              <a:latin typeface="Calibri"/>
              <a:cs typeface="Calibri"/>
            </a:endParaRP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05AAA568-7F42-4156-9E21-E29D3F5B817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Training </a:t>
            </a:r>
            <a:r>
              <a:rPr lang="en-US" altLang="zh-CN" sz="3200" dirty="0"/>
              <a:t>a</a:t>
            </a:r>
            <a:r>
              <a:rPr lang="en-US" altLang="zh-CN" sz="3200" spc="-5" dirty="0"/>
              <a:t> Neural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Machine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Translation system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1236" y="2537941"/>
            <a:ext cx="6406559" cy="3132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42078" y="5350235"/>
            <a:ext cx="872180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405466" algn="l"/>
              </a:tabLst>
            </a:pPr>
            <a:r>
              <a:rPr sz="1053" spc="-4" dirty="0">
                <a:latin typeface="Calibri"/>
                <a:cs typeface="Calibri"/>
              </a:rPr>
              <a:t>D</a:t>
            </a:r>
            <a:r>
              <a:rPr sz="1053" dirty="0">
                <a:latin typeface="Calibri"/>
                <a:cs typeface="Calibri"/>
              </a:rPr>
              <a:t>ie	P</a:t>
            </a:r>
            <a:r>
              <a:rPr sz="1053" spc="-26" dirty="0">
                <a:latin typeface="Calibri"/>
                <a:cs typeface="Calibri"/>
              </a:rPr>
              <a:t>r</a:t>
            </a:r>
            <a:r>
              <a:rPr sz="1053" spc="4" dirty="0">
                <a:latin typeface="Calibri"/>
                <a:cs typeface="Calibri"/>
              </a:rPr>
              <a:t>o</a:t>
            </a:r>
            <a:r>
              <a:rPr sz="1053" spc="-13" dirty="0">
                <a:latin typeface="Calibri"/>
                <a:cs typeface="Calibri"/>
              </a:rPr>
              <a:t>t</a:t>
            </a:r>
            <a:r>
              <a:rPr sz="1053" dirty="0">
                <a:latin typeface="Calibri"/>
                <a:cs typeface="Calibri"/>
              </a:rPr>
              <a:t>e</a:t>
            </a:r>
            <a:r>
              <a:rPr sz="1053" spc="-9" dirty="0">
                <a:latin typeface="Calibri"/>
                <a:cs typeface="Calibri"/>
              </a:rPr>
              <a:t>s</a:t>
            </a:r>
            <a:r>
              <a:rPr sz="1053" spc="-13" dirty="0">
                <a:latin typeface="Calibri"/>
                <a:cs typeface="Calibri"/>
              </a:rPr>
              <a:t>t</a:t>
            </a:r>
            <a:r>
              <a:rPr sz="1053" dirty="0">
                <a:latin typeface="Calibri"/>
                <a:cs typeface="Calibri"/>
              </a:rPr>
              <a:t>e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4342" y="5350235"/>
            <a:ext cx="362572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spc="-9" dirty="0">
                <a:latin typeface="Calibri"/>
                <a:cs typeface="Calibri"/>
              </a:rPr>
              <a:t>w</a:t>
            </a:r>
            <a:r>
              <a:rPr sz="1053" dirty="0">
                <a:latin typeface="Calibri"/>
                <a:cs typeface="Calibri"/>
              </a:rPr>
              <a:t>a</a:t>
            </a:r>
            <a:r>
              <a:rPr sz="1053" spc="-22" dirty="0">
                <a:latin typeface="Calibri"/>
                <a:cs typeface="Calibri"/>
              </a:rPr>
              <a:t>r</a:t>
            </a:r>
            <a:r>
              <a:rPr sz="1053" dirty="0">
                <a:latin typeface="Calibri"/>
                <a:cs typeface="Calibri"/>
              </a:rPr>
              <a:t>en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6108" y="5350235"/>
            <a:ext cx="1844612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dirty="0">
                <a:latin typeface="Calibri"/>
                <a:cs typeface="Calibri"/>
              </a:rPr>
              <a:t>am</a:t>
            </a:r>
            <a:r>
              <a:rPr sz="1053" spc="219" dirty="0">
                <a:latin typeface="Calibri"/>
                <a:cs typeface="Calibri"/>
              </a:rPr>
              <a:t> </a:t>
            </a:r>
            <a:r>
              <a:rPr sz="1053" spc="-9" dirty="0">
                <a:latin typeface="Calibri"/>
                <a:cs typeface="Calibri"/>
              </a:rPr>
              <a:t>Wochenende </a:t>
            </a:r>
            <a:r>
              <a:rPr sz="1053" spc="-4" dirty="0">
                <a:latin typeface="Calibri"/>
                <a:cs typeface="Calibri"/>
              </a:rPr>
              <a:t>eskaliert</a:t>
            </a:r>
            <a:r>
              <a:rPr sz="1053" spc="-13" dirty="0">
                <a:latin typeface="Calibri"/>
                <a:cs typeface="Calibri"/>
              </a:rPr>
              <a:t> </a:t>
            </a:r>
            <a:r>
              <a:rPr sz="1053" spc="-4" dirty="0">
                <a:latin typeface="Calibri"/>
                <a:cs typeface="Calibri"/>
              </a:rPr>
              <a:t>&lt;EOS&gt;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2159" y="5350235"/>
            <a:ext cx="881649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427187" algn="l"/>
              </a:tabLst>
            </a:pPr>
            <a:r>
              <a:rPr sz="1053" dirty="0">
                <a:latin typeface="Calibri"/>
                <a:cs typeface="Calibri"/>
              </a:rPr>
              <a:t>T</a:t>
            </a:r>
            <a:r>
              <a:rPr sz="1053" spc="-9" dirty="0">
                <a:latin typeface="Calibri"/>
                <a:cs typeface="Calibri"/>
              </a:rPr>
              <a:t>h</a:t>
            </a:r>
            <a:r>
              <a:rPr sz="1053" dirty="0">
                <a:latin typeface="Calibri"/>
                <a:cs typeface="Calibri"/>
              </a:rPr>
              <a:t>e	</a:t>
            </a:r>
            <a:r>
              <a:rPr sz="1053" spc="-9" dirty="0">
                <a:latin typeface="Calibri"/>
                <a:cs typeface="Calibri"/>
              </a:rPr>
              <a:t>p</a:t>
            </a:r>
            <a:r>
              <a:rPr sz="1053" spc="-26" dirty="0">
                <a:latin typeface="Calibri"/>
                <a:cs typeface="Calibri"/>
              </a:rPr>
              <a:t>r</a:t>
            </a:r>
            <a:r>
              <a:rPr sz="1053" dirty="0">
                <a:latin typeface="Calibri"/>
                <a:cs typeface="Calibri"/>
              </a:rPr>
              <a:t>o</a:t>
            </a:r>
            <a:r>
              <a:rPr sz="1053" spc="-18" dirty="0">
                <a:latin typeface="Calibri"/>
                <a:cs typeface="Calibri"/>
              </a:rPr>
              <a:t>t</a:t>
            </a:r>
            <a:r>
              <a:rPr sz="1053" dirty="0">
                <a:latin typeface="Calibri"/>
                <a:cs typeface="Calibri"/>
              </a:rPr>
              <a:t>e</a:t>
            </a:r>
            <a:r>
              <a:rPr sz="1053" spc="-9" dirty="0">
                <a:latin typeface="Calibri"/>
                <a:cs typeface="Calibri"/>
              </a:rPr>
              <a:t>s</a:t>
            </a:r>
            <a:r>
              <a:rPr sz="1053" spc="-4" dirty="0">
                <a:latin typeface="Calibri"/>
                <a:cs typeface="Calibri"/>
              </a:rPr>
              <a:t>t</a:t>
            </a:r>
            <a:r>
              <a:rPr sz="1053" dirty="0">
                <a:latin typeface="Calibri"/>
                <a:cs typeface="Calibri"/>
              </a:rPr>
              <a:t>s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4080" y="5350235"/>
            <a:ext cx="536341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dirty="0">
                <a:latin typeface="Calibri"/>
                <a:cs typeface="Calibri"/>
              </a:rPr>
              <a:t>e</a:t>
            </a:r>
            <a:r>
              <a:rPr sz="1053" spc="4" dirty="0">
                <a:latin typeface="Calibri"/>
                <a:cs typeface="Calibri"/>
              </a:rPr>
              <a:t>s</a:t>
            </a:r>
            <a:r>
              <a:rPr sz="1053" spc="-4" dirty="0">
                <a:latin typeface="Calibri"/>
                <a:cs typeface="Calibri"/>
              </a:rPr>
              <a:t>c</a:t>
            </a:r>
            <a:r>
              <a:rPr sz="1053" dirty="0">
                <a:latin typeface="Calibri"/>
                <a:cs typeface="Calibri"/>
              </a:rPr>
              <a:t>a</a:t>
            </a:r>
            <a:r>
              <a:rPr sz="1053" spc="-4" dirty="0">
                <a:latin typeface="Calibri"/>
                <a:cs typeface="Calibri"/>
              </a:rPr>
              <a:t>l</a:t>
            </a:r>
            <a:r>
              <a:rPr sz="1053" spc="-13" dirty="0">
                <a:latin typeface="Calibri"/>
                <a:cs typeface="Calibri"/>
              </a:rPr>
              <a:t>a</a:t>
            </a:r>
            <a:r>
              <a:rPr sz="1053" spc="-18" dirty="0">
                <a:latin typeface="Calibri"/>
                <a:cs typeface="Calibri"/>
              </a:rPr>
              <a:t>t</a:t>
            </a:r>
            <a:r>
              <a:rPr sz="1053" dirty="0">
                <a:latin typeface="Calibri"/>
                <a:cs typeface="Calibri"/>
              </a:rPr>
              <a:t>ed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9453" y="5350235"/>
            <a:ext cx="265107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spc="-4" dirty="0">
                <a:latin typeface="Calibri"/>
                <a:cs typeface="Calibri"/>
              </a:rPr>
              <a:t>o</a:t>
            </a:r>
            <a:r>
              <a:rPr sz="1053" spc="-18" dirty="0">
                <a:latin typeface="Calibri"/>
                <a:cs typeface="Calibri"/>
              </a:rPr>
              <a:t>v</a:t>
            </a:r>
            <a:r>
              <a:rPr sz="1053" dirty="0">
                <a:latin typeface="Calibri"/>
                <a:cs typeface="Calibri"/>
              </a:rPr>
              <a:t>er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7366" y="5350235"/>
            <a:ext cx="848789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344757" algn="l"/>
              </a:tabLst>
            </a:pPr>
            <a:r>
              <a:rPr sz="1053" spc="-4" dirty="0">
                <a:latin typeface="Calibri"/>
                <a:cs typeface="Calibri"/>
              </a:rPr>
              <a:t>t</a:t>
            </a:r>
            <a:r>
              <a:rPr sz="1053" spc="-9" dirty="0">
                <a:latin typeface="Calibri"/>
                <a:cs typeface="Calibri"/>
              </a:rPr>
              <a:t>h</a:t>
            </a:r>
            <a:r>
              <a:rPr sz="1053" dirty="0">
                <a:latin typeface="Calibri"/>
                <a:cs typeface="Calibri"/>
              </a:rPr>
              <a:t>e	</a:t>
            </a:r>
            <a:r>
              <a:rPr sz="1053" spc="-9" dirty="0">
                <a:latin typeface="Calibri"/>
                <a:cs typeface="Calibri"/>
              </a:rPr>
              <a:t>w</a:t>
            </a:r>
            <a:r>
              <a:rPr sz="1053" dirty="0">
                <a:latin typeface="Calibri"/>
                <a:cs typeface="Calibri"/>
              </a:rPr>
              <a:t>ee</a:t>
            </a:r>
            <a:r>
              <a:rPr sz="1053" spc="-31" dirty="0">
                <a:latin typeface="Calibri"/>
                <a:cs typeface="Calibri"/>
              </a:rPr>
              <a:t>k</a:t>
            </a:r>
            <a:r>
              <a:rPr sz="1053" dirty="0">
                <a:latin typeface="Calibri"/>
                <a:cs typeface="Calibri"/>
              </a:rPr>
              <a:t>e</a:t>
            </a:r>
            <a:r>
              <a:rPr sz="1053" spc="-4" dirty="0">
                <a:latin typeface="Calibri"/>
                <a:cs typeface="Calibri"/>
              </a:rPr>
              <a:t>n</a:t>
            </a:r>
            <a:r>
              <a:rPr sz="1053" dirty="0">
                <a:latin typeface="Calibri"/>
                <a:cs typeface="Calibri"/>
              </a:rPr>
              <a:t>d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4093" y="467967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4362" y="467967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9056" y="467165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9324" y="467165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32071" y="466363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105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2339" y="466363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105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5922" y="466363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6191" y="466363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87235" y="467165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7504" y="467165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90760" y="467165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91029" y="467165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2609" y="4663631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43399" y="396856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3667" y="396856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48362" y="396054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48630" y="396054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41378" y="395252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41646" y="395252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45228" y="395252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45496" y="395252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96541" y="396054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96810" y="396054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00067" y="396054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00336" y="396054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41915" y="3952520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43400" y="324942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43667" y="324942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8363" y="324140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105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48631" y="324140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105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41378" y="323338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105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41647" y="323338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105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45228" y="323338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45496" y="323338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96541" y="324140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105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96810" y="324140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105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00067" y="324140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105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400336" y="324140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105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41915" y="3233388"/>
            <a:ext cx="114731" cy="37480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8962">
              <a:spcBef>
                <a:spcPts val="88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39">
              <a:latin typeface="Calibri"/>
              <a:cs typeface="Calibri"/>
            </a:endParaRPr>
          </a:p>
          <a:p>
            <a:pPr marL="28962"/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439">
              <a:latin typeface="Calibri"/>
              <a:cs typeface="Calibri"/>
            </a:endParaRPr>
          </a:p>
          <a:p>
            <a:pPr marL="11139">
              <a:spcBef>
                <a:spcPts val="83"/>
              </a:spcBef>
            </a:pPr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  <a:p>
            <a:pPr marL="11139"/>
            <a:r>
              <a:rPr sz="439" spc="4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439">
              <a:latin typeface="Calibri"/>
              <a:cs typeface="Calibri"/>
            </a:endParaRPr>
          </a:p>
          <a:p>
            <a:pPr marL="28962">
              <a:spcBef>
                <a:spcPts val="83"/>
              </a:spcBef>
            </a:pPr>
            <a:r>
              <a:rPr sz="439" spc="1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39" spc="9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3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39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49883" y="2799860"/>
            <a:ext cx="1426344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396554" algn="l"/>
              </a:tabLst>
            </a:pPr>
            <a:r>
              <a:rPr sz="1053" spc="-4" dirty="0">
                <a:latin typeface="Calibri"/>
                <a:cs typeface="Calibri"/>
              </a:rPr>
              <a:t>The	</a:t>
            </a:r>
            <a:r>
              <a:rPr sz="1053" spc="-9" dirty="0">
                <a:latin typeface="Calibri"/>
                <a:cs typeface="Calibri"/>
              </a:rPr>
              <a:t>protests</a:t>
            </a:r>
            <a:r>
              <a:rPr sz="1053" spc="193" dirty="0">
                <a:latin typeface="Calibri"/>
                <a:cs typeface="Calibri"/>
              </a:rPr>
              <a:t> </a:t>
            </a:r>
            <a:r>
              <a:rPr sz="1053" spc="-4" dirty="0">
                <a:latin typeface="Calibri"/>
                <a:cs typeface="Calibri"/>
              </a:rPr>
              <a:t>escalated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75869" y="2799860"/>
            <a:ext cx="265107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spc="-4" dirty="0">
                <a:latin typeface="Calibri"/>
                <a:cs typeface="Calibri"/>
              </a:rPr>
              <a:t>o</a:t>
            </a:r>
            <a:r>
              <a:rPr sz="1053" spc="-18" dirty="0">
                <a:latin typeface="Calibri"/>
                <a:cs typeface="Calibri"/>
              </a:rPr>
              <a:t>v</a:t>
            </a:r>
            <a:r>
              <a:rPr sz="1053" dirty="0">
                <a:latin typeface="Calibri"/>
                <a:cs typeface="Calibri"/>
              </a:rPr>
              <a:t>er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93804" y="2799860"/>
            <a:ext cx="1318296" cy="173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375947" algn="l"/>
              </a:tabLst>
            </a:pPr>
            <a:r>
              <a:rPr sz="1053" spc="-4" dirty="0">
                <a:latin typeface="Calibri"/>
                <a:cs typeface="Calibri"/>
              </a:rPr>
              <a:t>the	</a:t>
            </a:r>
            <a:r>
              <a:rPr sz="1053" spc="-9" dirty="0">
                <a:latin typeface="Calibri"/>
                <a:cs typeface="Calibri"/>
              </a:rPr>
              <a:t>weekend</a:t>
            </a:r>
            <a:r>
              <a:rPr sz="1053" spc="417" dirty="0">
                <a:latin typeface="Calibri"/>
                <a:cs typeface="Calibri"/>
              </a:rPr>
              <a:t> </a:t>
            </a:r>
            <a:r>
              <a:rPr sz="1053" spc="-4" dirty="0">
                <a:latin typeface="Calibri"/>
                <a:cs typeface="Calibri"/>
              </a:rPr>
              <a:t>&lt;EOS&gt;</a:t>
            </a:r>
            <a:endParaRPr sz="1053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12707" y="3683206"/>
            <a:ext cx="1136731" cy="932331"/>
          </a:xfrm>
          <a:custGeom>
            <a:avLst/>
            <a:gdLst/>
            <a:ahLst/>
            <a:cxnLst/>
            <a:rect l="l" t="t" r="r" b="b"/>
            <a:pathLst>
              <a:path w="1296035" h="1062989">
                <a:moveTo>
                  <a:pt x="928048" y="0"/>
                </a:moveTo>
                <a:lnTo>
                  <a:pt x="367691" y="0"/>
                </a:lnTo>
                <a:lnTo>
                  <a:pt x="321569" y="2864"/>
                </a:lnTo>
                <a:lnTo>
                  <a:pt x="277156" y="11229"/>
                </a:lnTo>
                <a:lnTo>
                  <a:pt x="234797" y="24749"/>
                </a:lnTo>
                <a:lnTo>
                  <a:pt x="194838" y="43080"/>
                </a:lnTo>
                <a:lnTo>
                  <a:pt x="157621" y="65878"/>
                </a:lnTo>
                <a:lnTo>
                  <a:pt x="123493" y="92797"/>
                </a:lnTo>
                <a:lnTo>
                  <a:pt x="92797" y="123493"/>
                </a:lnTo>
                <a:lnTo>
                  <a:pt x="65878" y="157621"/>
                </a:lnTo>
                <a:lnTo>
                  <a:pt x="43080" y="194837"/>
                </a:lnTo>
                <a:lnTo>
                  <a:pt x="24749" y="234797"/>
                </a:lnTo>
                <a:lnTo>
                  <a:pt x="11229" y="277156"/>
                </a:lnTo>
                <a:lnTo>
                  <a:pt x="2864" y="321569"/>
                </a:lnTo>
                <a:lnTo>
                  <a:pt x="0" y="367691"/>
                </a:lnTo>
                <a:lnTo>
                  <a:pt x="0" y="694725"/>
                </a:lnTo>
                <a:lnTo>
                  <a:pt x="2864" y="740848"/>
                </a:lnTo>
                <a:lnTo>
                  <a:pt x="11229" y="785260"/>
                </a:lnTo>
                <a:lnTo>
                  <a:pt x="24749" y="827619"/>
                </a:lnTo>
                <a:lnTo>
                  <a:pt x="43080" y="867579"/>
                </a:lnTo>
                <a:lnTo>
                  <a:pt x="65878" y="904795"/>
                </a:lnTo>
                <a:lnTo>
                  <a:pt x="92797" y="938924"/>
                </a:lnTo>
                <a:lnTo>
                  <a:pt x="123493" y="969620"/>
                </a:lnTo>
                <a:lnTo>
                  <a:pt x="157621" y="996539"/>
                </a:lnTo>
                <a:lnTo>
                  <a:pt x="194838" y="1019336"/>
                </a:lnTo>
                <a:lnTo>
                  <a:pt x="234797" y="1037667"/>
                </a:lnTo>
                <a:lnTo>
                  <a:pt x="277156" y="1051187"/>
                </a:lnTo>
                <a:lnTo>
                  <a:pt x="321569" y="1059552"/>
                </a:lnTo>
                <a:lnTo>
                  <a:pt x="367691" y="1062417"/>
                </a:lnTo>
                <a:lnTo>
                  <a:pt x="928048" y="1062417"/>
                </a:lnTo>
                <a:lnTo>
                  <a:pt x="974171" y="1059552"/>
                </a:lnTo>
                <a:lnTo>
                  <a:pt x="1018583" y="1051187"/>
                </a:lnTo>
                <a:lnTo>
                  <a:pt x="1060942" y="1037667"/>
                </a:lnTo>
                <a:lnTo>
                  <a:pt x="1100902" y="1019336"/>
                </a:lnTo>
                <a:lnTo>
                  <a:pt x="1138118" y="996539"/>
                </a:lnTo>
                <a:lnTo>
                  <a:pt x="1172247" y="969620"/>
                </a:lnTo>
                <a:lnTo>
                  <a:pt x="1202943" y="938924"/>
                </a:lnTo>
                <a:lnTo>
                  <a:pt x="1229862" y="904795"/>
                </a:lnTo>
                <a:lnTo>
                  <a:pt x="1252659" y="867579"/>
                </a:lnTo>
                <a:lnTo>
                  <a:pt x="1270990" y="827619"/>
                </a:lnTo>
                <a:lnTo>
                  <a:pt x="1284510" y="785260"/>
                </a:lnTo>
                <a:lnTo>
                  <a:pt x="1292875" y="740848"/>
                </a:lnTo>
                <a:lnTo>
                  <a:pt x="1295740" y="694725"/>
                </a:lnTo>
                <a:lnTo>
                  <a:pt x="1295740" y="367691"/>
                </a:lnTo>
                <a:lnTo>
                  <a:pt x="1292875" y="321569"/>
                </a:lnTo>
                <a:lnTo>
                  <a:pt x="1284510" y="277156"/>
                </a:lnTo>
                <a:lnTo>
                  <a:pt x="1270990" y="234797"/>
                </a:lnTo>
                <a:lnTo>
                  <a:pt x="1252659" y="194837"/>
                </a:lnTo>
                <a:lnTo>
                  <a:pt x="1229862" y="157621"/>
                </a:lnTo>
                <a:lnTo>
                  <a:pt x="1202943" y="123493"/>
                </a:lnTo>
                <a:lnTo>
                  <a:pt x="1172247" y="92797"/>
                </a:lnTo>
                <a:lnTo>
                  <a:pt x="1138118" y="65878"/>
                </a:lnTo>
                <a:lnTo>
                  <a:pt x="1100902" y="43080"/>
                </a:lnTo>
                <a:lnTo>
                  <a:pt x="1060942" y="24749"/>
                </a:lnTo>
                <a:lnTo>
                  <a:pt x="1018583" y="11229"/>
                </a:lnTo>
                <a:lnTo>
                  <a:pt x="974171" y="2864"/>
                </a:lnTo>
                <a:lnTo>
                  <a:pt x="928048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39116" y="3698997"/>
            <a:ext cx="684489" cy="874862"/>
          </a:xfrm>
          <a:prstGeom prst="rect">
            <a:avLst/>
          </a:prstGeom>
        </p:spPr>
        <p:txBody>
          <a:bodyPr vert="horz" wrap="square" lIns="0" tIns="9468" rIns="0" bIns="0" rtlCol="0">
            <a:spAutoFit/>
          </a:bodyPr>
          <a:lstStyle/>
          <a:p>
            <a:pPr marL="11139" marR="4456" indent="9468" algn="just">
              <a:lnSpc>
                <a:spcPct val="100800"/>
              </a:lnSpc>
              <a:spcBef>
                <a:spcPts val="75"/>
              </a:spcBef>
            </a:pPr>
            <a:r>
              <a:rPr sz="1403" spc="-4" dirty="0">
                <a:latin typeface="Calibri"/>
                <a:cs typeface="Calibri"/>
              </a:rPr>
              <a:t>Encoder: </a:t>
            </a:r>
            <a:r>
              <a:rPr sz="1403" spc="-307" dirty="0">
                <a:latin typeface="Calibri"/>
                <a:cs typeface="Calibri"/>
              </a:rPr>
              <a:t> </a:t>
            </a:r>
            <a:r>
              <a:rPr sz="1403" spc="-4" dirty="0">
                <a:latin typeface="Calibri"/>
                <a:cs typeface="Calibri"/>
              </a:rPr>
              <a:t>Builds</a:t>
            </a:r>
            <a:r>
              <a:rPr sz="1403" spc="-70" dirty="0">
                <a:latin typeface="Calibri"/>
                <a:cs typeface="Calibri"/>
              </a:rPr>
              <a:t> </a:t>
            </a:r>
            <a:r>
              <a:rPr sz="1403" spc="-4" dirty="0">
                <a:latin typeface="Calibri"/>
                <a:cs typeface="Calibri"/>
              </a:rPr>
              <a:t>up </a:t>
            </a:r>
            <a:r>
              <a:rPr sz="1403" spc="-307" dirty="0">
                <a:latin typeface="Calibri"/>
                <a:cs typeface="Calibri"/>
              </a:rPr>
              <a:t> </a:t>
            </a:r>
            <a:r>
              <a:rPr sz="1403" spc="-4" dirty="0">
                <a:latin typeface="Calibri"/>
                <a:cs typeface="Calibri"/>
              </a:rPr>
              <a:t>s</a:t>
            </a:r>
            <a:r>
              <a:rPr sz="1403" dirty="0">
                <a:latin typeface="Calibri"/>
                <a:cs typeface="Calibri"/>
              </a:rPr>
              <a:t>e</a:t>
            </a:r>
            <a:r>
              <a:rPr sz="1403" spc="-18" dirty="0">
                <a:latin typeface="Calibri"/>
                <a:cs typeface="Calibri"/>
              </a:rPr>
              <a:t>n</a:t>
            </a:r>
            <a:r>
              <a:rPr sz="1403" spc="-13" dirty="0">
                <a:latin typeface="Calibri"/>
                <a:cs typeface="Calibri"/>
              </a:rPr>
              <a:t>t</a:t>
            </a:r>
            <a:r>
              <a:rPr sz="1403" dirty="0">
                <a:latin typeface="Calibri"/>
                <a:cs typeface="Calibri"/>
              </a:rPr>
              <a:t>e</a:t>
            </a:r>
            <a:r>
              <a:rPr sz="1403" spc="-4" dirty="0">
                <a:latin typeface="Calibri"/>
                <a:cs typeface="Calibri"/>
              </a:rPr>
              <a:t>nc</a:t>
            </a:r>
            <a:r>
              <a:rPr sz="1403" dirty="0">
                <a:latin typeface="Calibri"/>
                <a:cs typeface="Calibri"/>
              </a:rPr>
              <a:t>e  </a:t>
            </a:r>
            <a:r>
              <a:rPr sz="1403" spc="-4" dirty="0">
                <a:latin typeface="Calibri"/>
                <a:cs typeface="Calibri"/>
              </a:rPr>
              <a:t>meaning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12707" y="5264909"/>
            <a:ext cx="1136731" cy="454469"/>
          </a:xfrm>
          <a:custGeom>
            <a:avLst/>
            <a:gdLst/>
            <a:ahLst/>
            <a:cxnLst/>
            <a:rect l="l" t="t" r="r" b="b"/>
            <a:pathLst>
              <a:path w="1296035" h="518160">
                <a:moveTo>
                  <a:pt x="1116521" y="0"/>
                </a:moveTo>
                <a:lnTo>
                  <a:pt x="179218" y="0"/>
                </a:lnTo>
                <a:lnTo>
                  <a:pt x="131575" y="6401"/>
                </a:lnTo>
                <a:lnTo>
                  <a:pt x="88763" y="24468"/>
                </a:lnTo>
                <a:lnTo>
                  <a:pt x="52491" y="52492"/>
                </a:lnTo>
                <a:lnTo>
                  <a:pt x="24468" y="88764"/>
                </a:lnTo>
                <a:lnTo>
                  <a:pt x="6401" y="131576"/>
                </a:lnTo>
                <a:lnTo>
                  <a:pt x="0" y="179219"/>
                </a:lnTo>
                <a:lnTo>
                  <a:pt x="0" y="338622"/>
                </a:lnTo>
                <a:lnTo>
                  <a:pt x="6401" y="386266"/>
                </a:lnTo>
                <a:lnTo>
                  <a:pt x="24468" y="429077"/>
                </a:lnTo>
                <a:lnTo>
                  <a:pt x="52491" y="465349"/>
                </a:lnTo>
                <a:lnTo>
                  <a:pt x="88763" y="493372"/>
                </a:lnTo>
                <a:lnTo>
                  <a:pt x="131575" y="511439"/>
                </a:lnTo>
                <a:lnTo>
                  <a:pt x="179218" y="517841"/>
                </a:lnTo>
                <a:lnTo>
                  <a:pt x="1116521" y="517841"/>
                </a:lnTo>
                <a:lnTo>
                  <a:pt x="1164165" y="511439"/>
                </a:lnTo>
                <a:lnTo>
                  <a:pt x="1206976" y="493372"/>
                </a:lnTo>
                <a:lnTo>
                  <a:pt x="1243248" y="465349"/>
                </a:lnTo>
                <a:lnTo>
                  <a:pt x="1271271" y="429077"/>
                </a:lnTo>
                <a:lnTo>
                  <a:pt x="1289338" y="386266"/>
                </a:lnTo>
                <a:lnTo>
                  <a:pt x="1295740" y="338622"/>
                </a:lnTo>
                <a:lnTo>
                  <a:pt x="1295740" y="179219"/>
                </a:lnTo>
                <a:lnTo>
                  <a:pt x="1289338" y="131576"/>
                </a:lnTo>
                <a:lnTo>
                  <a:pt x="1271271" y="88764"/>
                </a:lnTo>
                <a:lnTo>
                  <a:pt x="1243248" y="52492"/>
                </a:lnTo>
                <a:lnTo>
                  <a:pt x="1206976" y="24468"/>
                </a:lnTo>
                <a:lnTo>
                  <a:pt x="1164165" y="6401"/>
                </a:lnTo>
                <a:lnTo>
                  <a:pt x="1116521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42290" y="5254886"/>
            <a:ext cx="676692" cy="44303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marR="4456" indent="80202">
              <a:spcBef>
                <a:spcPts val="88"/>
              </a:spcBef>
            </a:pPr>
            <a:r>
              <a:rPr sz="1403" spc="-4" dirty="0">
                <a:latin typeface="Calibri"/>
                <a:cs typeface="Calibri"/>
              </a:rPr>
              <a:t>Source </a:t>
            </a:r>
            <a:r>
              <a:rPr sz="1403" dirty="0">
                <a:latin typeface="Calibri"/>
                <a:cs typeface="Calibri"/>
              </a:rPr>
              <a:t> </a:t>
            </a:r>
            <a:r>
              <a:rPr sz="1403" spc="-4" dirty="0">
                <a:latin typeface="Calibri"/>
                <a:cs typeface="Calibri"/>
              </a:rPr>
              <a:t>s</a:t>
            </a:r>
            <a:r>
              <a:rPr sz="1403" dirty="0">
                <a:latin typeface="Calibri"/>
                <a:cs typeface="Calibri"/>
              </a:rPr>
              <a:t>e</a:t>
            </a:r>
            <a:r>
              <a:rPr sz="1403" spc="-18" dirty="0">
                <a:latin typeface="Calibri"/>
                <a:cs typeface="Calibri"/>
              </a:rPr>
              <a:t>n</a:t>
            </a:r>
            <a:r>
              <a:rPr sz="1403" spc="-13" dirty="0">
                <a:latin typeface="Calibri"/>
                <a:cs typeface="Calibri"/>
              </a:rPr>
              <a:t>t</a:t>
            </a:r>
            <a:r>
              <a:rPr sz="1403" dirty="0">
                <a:latin typeface="Calibri"/>
                <a:cs typeface="Calibri"/>
              </a:rPr>
              <a:t>e</a:t>
            </a:r>
            <a:r>
              <a:rPr sz="1403" spc="-4" dirty="0">
                <a:latin typeface="Calibri"/>
                <a:cs typeface="Calibri"/>
              </a:rPr>
              <a:t>nc</a:t>
            </a:r>
            <a:r>
              <a:rPr sz="1403" dirty="0">
                <a:latin typeface="Calibri"/>
                <a:cs typeface="Calibri"/>
              </a:rPr>
              <a:t>e</a:t>
            </a:r>
            <a:endParaRPr sz="1403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4611" y="3067639"/>
            <a:ext cx="227235" cy="2189474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8764818" y="2638966"/>
            <a:ext cx="1226399" cy="454469"/>
          </a:xfrm>
          <a:custGeom>
            <a:avLst/>
            <a:gdLst/>
            <a:ahLst/>
            <a:cxnLst/>
            <a:rect l="l" t="t" r="r" b="b"/>
            <a:pathLst>
              <a:path w="1398270" h="518160">
                <a:moveTo>
                  <a:pt x="1218722" y="0"/>
                </a:moveTo>
                <a:lnTo>
                  <a:pt x="179218" y="0"/>
                </a:lnTo>
                <a:lnTo>
                  <a:pt x="131575" y="6401"/>
                </a:lnTo>
                <a:lnTo>
                  <a:pt x="88763" y="24468"/>
                </a:lnTo>
                <a:lnTo>
                  <a:pt x="52491" y="52492"/>
                </a:lnTo>
                <a:lnTo>
                  <a:pt x="24468" y="88764"/>
                </a:lnTo>
                <a:lnTo>
                  <a:pt x="6401" y="131576"/>
                </a:lnTo>
                <a:lnTo>
                  <a:pt x="0" y="179219"/>
                </a:lnTo>
                <a:lnTo>
                  <a:pt x="0" y="338622"/>
                </a:lnTo>
                <a:lnTo>
                  <a:pt x="6401" y="386266"/>
                </a:lnTo>
                <a:lnTo>
                  <a:pt x="24468" y="429077"/>
                </a:lnTo>
                <a:lnTo>
                  <a:pt x="52491" y="465349"/>
                </a:lnTo>
                <a:lnTo>
                  <a:pt x="88763" y="493372"/>
                </a:lnTo>
                <a:lnTo>
                  <a:pt x="131575" y="511439"/>
                </a:lnTo>
                <a:lnTo>
                  <a:pt x="179218" y="517841"/>
                </a:lnTo>
                <a:lnTo>
                  <a:pt x="1218722" y="517841"/>
                </a:lnTo>
                <a:lnTo>
                  <a:pt x="1266365" y="511439"/>
                </a:lnTo>
                <a:lnTo>
                  <a:pt x="1309177" y="493372"/>
                </a:lnTo>
                <a:lnTo>
                  <a:pt x="1345448" y="465349"/>
                </a:lnTo>
                <a:lnTo>
                  <a:pt x="1373472" y="429077"/>
                </a:lnTo>
                <a:lnTo>
                  <a:pt x="1391539" y="386266"/>
                </a:lnTo>
                <a:lnTo>
                  <a:pt x="1397941" y="338622"/>
                </a:lnTo>
                <a:lnTo>
                  <a:pt x="1397941" y="179219"/>
                </a:lnTo>
                <a:lnTo>
                  <a:pt x="1391539" y="131576"/>
                </a:lnTo>
                <a:lnTo>
                  <a:pt x="1373472" y="88764"/>
                </a:lnTo>
                <a:lnTo>
                  <a:pt x="1345448" y="52492"/>
                </a:lnTo>
                <a:lnTo>
                  <a:pt x="1309177" y="24468"/>
                </a:lnTo>
                <a:lnTo>
                  <a:pt x="1266365" y="6401"/>
                </a:lnTo>
                <a:lnTo>
                  <a:pt x="1218722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969740" y="2629657"/>
            <a:ext cx="816486" cy="449274"/>
          </a:xfrm>
          <a:prstGeom prst="rect">
            <a:avLst/>
          </a:prstGeom>
        </p:spPr>
        <p:txBody>
          <a:bodyPr vert="horz" wrap="square" lIns="0" tIns="20050" rIns="0" bIns="0" rtlCol="0">
            <a:spAutoFit/>
          </a:bodyPr>
          <a:lstStyle/>
          <a:p>
            <a:pPr marL="39544" marR="4456" indent="-28962">
              <a:lnSpc>
                <a:spcPts val="1666"/>
              </a:lnSpc>
              <a:spcBef>
                <a:spcPts val="158"/>
              </a:spcBef>
            </a:pPr>
            <a:r>
              <a:rPr sz="1403" spc="-92" dirty="0">
                <a:latin typeface="Calibri"/>
                <a:cs typeface="Calibri"/>
              </a:rPr>
              <a:t>T</a:t>
            </a:r>
            <a:r>
              <a:rPr sz="1403" spc="-31" dirty="0">
                <a:latin typeface="Calibri"/>
                <a:cs typeface="Calibri"/>
              </a:rPr>
              <a:t>r</a:t>
            </a:r>
            <a:r>
              <a:rPr sz="1403" spc="-4" dirty="0">
                <a:latin typeface="Calibri"/>
                <a:cs typeface="Calibri"/>
              </a:rPr>
              <a:t>ansl</a:t>
            </a:r>
            <a:r>
              <a:rPr sz="1403" spc="-18" dirty="0">
                <a:latin typeface="Calibri"/>
                <a:cs typeface="Calibri"/>
              </a:rPr>
              <a:t>a</a:t>
            </a:r>
            <a:r>
              <a:rPr sz="1403" dirty="0">
                <a:latin typeface="Calibri"/>
                <a:cs typeface="Calibri"/>
              </a:rPr>
              <a:t>t</a:t>
            </a:r>
            <a:r>
              <a:rPr sz="1403" spc="-4" dirty="0">
                <a:latin typeface="Calibri"/>
                <a:cs typeface="Calibri"/>
              </a:rPr>
              <a:t>i</a:t>
            </a:r>
            <a:r>
              <a:rPr sz="1403" spc="4" dirty="0">
                <a:latin typeface="Calibri"/>
                <a:cs typeface="Calibri"/>
              </a:rPr>
              <a:t>o</a:t>
            </a:r>
            <a:r>
              <a:rPr sz="1403" dirty="0">
                <a:latin typeface="Calibri"/>
                <a:cs typeface="Calibri"/>
              </a:rPr>
              <a:t>n  </a:t>
            </a:r>
            <a:r>
              <a:rPr sz="1403" spc="-13" dirty="0">
                <a:latin typeface="Calibri"/>
                <a:cs typeface="Calibri"/>
              </a:rPr>
              <a:t>generated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929971" y="5264909"/>
            <a:ext cx="1226399" cy="454469"/>
          </a:xfrm>
          <a:custGeom>
            <a:avLst/>
            <a:gdLst/>
            <a:ahLst/>
            <a:cxnLst/>
            <a:rect l="l" t="t" r="r" b="b"/>
            <a:pathLst>
              <a:path w="1398270" h="518160">
                <a:moveTo>
                  <a:pt x="1218722" y="0"/>
                </a:moveTo>
                <a:lnTo>
                  <a:pt x="179219" y="0"/>
                </a:lnTo>
                <a:lnTo>
                  <a:pt x="131576" y="6401"/>
                </a:lnTo>
                <a:lnTo>
                  <a:pt x="88764" y="24468"/>
                </a:lnTo>
                <a:lnTo>
                  <a:pt x="52492" y="52492"/>
                </a:lnTo>
                <a:lnTo>
                  <a:pt x="24468" y="88764"/>
                </a:lnTo>
                <a:lnTo>
                  <a:pt x="6401" y="131576"/>
                </a:lnTo>
                <a:lnTo>
                  <a:pt x="0" y="179219"/>
                </a:lnTo>
                <a:lnTo>
                  <a:pt x="0" y="338622"/>
                </a:lnTo>
                <a:lnTo>
                  <a:pt x="6401" y="386266"/>
                </a:lnTo>
                <a:lnTo>
                  <a:pt x="24468" y="429077"/>
                </a:lnTo>
                <a:lnTo>
                  <a:pt x="52492" y="465349"/>
                </a:lnTo>
                <a:lnTo>
                  <a:pt x="88764" y="493372"/>
                </a:lnTo>
                <a:lnTo>
                  <a:pt x="131576" y="511439"/>
                </a:lnTo>
                <a:lnTo>
                  <a:pt x="179219" y="517841"/>
                </a:lnTo>
                <a:lnTo>
                  <a:pt x="1218722" y="517841"/>
                </a:lnTo>
                <a:lnTo>
                  <a:pt x="1266365" y="511439"/>
                </a:lnTo>
                <a:lnTo>
                  <a:pt x="1309177" y="493372"/>
                </a:lnTo>
                <a:lnTo>
                  <a:pt x="1345449" y="465349"/>
                </a:lnTo>
                <a:lnTo>
                  <a:pt x="1373472" y="429077"/>
                </a:lnTo>
                <a:lnTo>
                  <a:pt x="1391539" y="386266"/>
                </a:lnTo>
                <a:lnTo>
                  <a:pt x="1397941" y="338622"/>
                </a:lnTo>
                <a:lnTo>
                  <a:pt x="1397941" y="179219"/>
                </a:lnTo>
                <a:lnTo>
                  <a:pt x="1391539" y="131576"/>
                </a:lnTo>
                <a:lnTo>
                  <a:pt x="1373472" y="88764"/>
                </a:lnTo>
                <a:lnTo>
                  <a:pt x="1345449" y="52492"/>
                </a:lnTo>
                <a:lnTo>
                  <a:pt x="1309177" y="24468"/>
                </a:lnTo>
                <a:lnTo>
                  <a:pt x="1266365" y="6401"/>
                </a:lnTo>
                <a:lnTo>
                  <a:pt x="1218722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60738" y="5254886"/>
            <a:ext cx="764689" cy="44303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47898" marR="4456" indent="-37316">
              <a:spcBef>
                <a:spcPts val="88"/>
              </a:spcBef>
            </a:pPr>
            <a:r>
              <a:rPr sz="1403" spc="-9" dirty="0">
                <a:latin typeface="Calibri"/>
                <a:cs typeface="Calibri"/>
              </a:rPr>
              <a:t>Feeding</a:t>
            </a:r>
            <a:r>
              <a:rPr sz="1403" spc="-66" dirty="0">
                <a:latin typeface="Calibri"/>
                <a:cs typeface="Calibri"/>
              </a:rPr>
              <a:t> </a:t>
            </a:r>
            <a:r>
              <a:rPr sz="1403" spc="-4" dirty="0">
                <a:latin typeface="Calibri"/>
                <a:cs typeface="Calibri"/>
              </a:rPr>
              <a:t>in </a:t>
            </a:r>
            <a:r>
              <a:rPr sz="1403" spc="-303" dirty="0">
                <a:latin typeface="Calibri"/>
                <a:cs typeface="Calibri"/>
              </a:rPr>
              <a:t> </a:t>
            </a:r>
            <a:r>
              <a:rPr sz="1403" spc="-9" dirty="0">
                <a:latin typeface="Calibri"/>
                <a:cs typeface="Calibri"/>
              </a:rPr>
              <a:t>last</a:t>
            </a:r>
            <a:r>
              <a:rPr sz="1403" spc="-35" dirty="0">
                <a:latin typeface="Calibri"/>
                <a:cs typeface="Calibri"/>
              </a:rPr>
              <a:t> </a:t>
            </a:r>
            <a:r>
              <a:rPr sz="1403" spc="-9" dirty="0">
                <a:latin typeface="Calibri"/>
                <a:cs typeface="Calibri"/>
              </a:rPr>
              <a:t>word</a:t>
            </a:r>
            <a:endParaRPr sz="1403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669674" y="3046254"/>
            <a:ext cx="1404066" cy="2187134"/>
            <a:chOff x="9884664" y="2590800"/>
            <a:chExt cx="1600835" cy="2493645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664" y="2590800"/>
              <a:ext cx="259079" cy="249326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189492" y="3568034"/>
              <a:ext cx="1296035" cy="542290"/>
            </a:xfrm>
            <a:custGeom>
              <a:avLst/>
              <a:gdLst/>
              <a:ahLst/>
              <a:cxnLst/>
              <a:rect l="l" t="t" r="r" b="b"/>
              <a:pathLst>
                <a:path w="1296034" h="542289">
                  <a:moveTo>
                    <a:pt x="1108181" y="0"/>
                  </a:moveTo>
                  <a:lnTo>
                    <a:pt x="187557" y="0"/>
                  </a:lnTo>
                  <a:lnTo>
                    <a:pt x="137697" y="6699"/>
                  </a:lnTo>
                  <a:lnTo>
                    <a:pt x="92893" y="25607"/>
                  </a:lnTo>
                  <a:lnTo>
                    <a:pt x="54934" y="54934"/>
                  </a:lnTo>
                  <a:lnTo>
                    <a:pt x="25607" y="92894"/>
                  </a:lnTo>
                  <a:lnTo>
                    <a:pt x="6699" y="137697"/>
                  </a:lnTo>
                  <a:lnTo>
                    <a:pt x="0" y="187558"/>
                  </a:lnTo>
                  <a:lnTo>
                    <a:pt x="0" y="354376"/>
                  </a:lnTo>
                  <a:lnTo>
                    <a:pt x="6699" y="404237"/>
                  </a:lnTo>
                  <a:lnTo>
                    <a:pt x="25607" y="449041"/>
                  </a:lnTo>
                  <a:lnTo>
                    <a:pt x="54934" y="487000"/>
                  </a:lnTo>
                  <a:lnTo>
                    <a:pt x="92893" y="516328"/>
                  </a:lnTo>
                  <a:lnTo>
                    <a:pt x="137697" y="535235"/>
                  </a:lnTo>
                  <a:lnTo>
                    <a:pt x="187557" y="541935"/>
                  </a:lnTo>
                  <a:lnTo>
                    <a:pt x="1108181" y="541935"/>
                  </a:lnTo>
                  <a:lnTo>
                    <a:pt x="1158042" y="535235"/>
                  </a:lnTo>
                  <a:lnTo>
                    <a:pt x="1202846" y="516328"/>
                  </a:lnTo>
                  <a:lnTo>
                    <a:pt x="1240805" y="487000"/>
                  </a:lnTo>
                  <a:lnTo>
                    <a:pt x="1270133" y="449041"/>
                  </a:lnTo>
                  <a:lnTo>
                    <a:pt x="1289040" y="404237"/>
                  </a:lnTo>
                  <a:lnTo>
                    <a:pt x="1295740" y="354376"/>
                  </a:lnTo>
                  <a:lnTo>
                    <a:pt x="1295740" y="187558"/>
                  </a:lnTo>
                  <a:lnTo>
                    <a:pt x="1289040" y="137697"/>
                  </a:lnTo>
                  <a:lnTo>
                    <a:pt x="1270133" y="92894"/>
                  </a:lnTo>
                  <a:lnTo>
                    <a:pt x="1240805" y="54934"/>
                  </a:lnTo>
                  <a:lnTo>
                    <a:pt x="1202846" y="25607"/>
                  </a:lnTo>
                  <a:lnTo>
                    <a:pt x="1158042" y="6699"/>
                  </a:lnTo>
                  <a:lnTo>
                    <a:pt x="1108181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87864" y="4011778"/>
            <a:ext cx="634921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403" dirty="0">
                <a:latin typeface="Calibri"/>
                <a:cs typeface="Calibri"/>
              </a:rPr>
              <a:t>De</a:t>
            </a:r>
            <a:r>
              <a:rPr sz="1403" spc="-18" dirty="0">
                <a:latin typeface="Calibri"/>
                <a:cs typeface="Calibri"/>
              </a:rPr>
              <a:t>c</a:t>
            </a:r>
            <a:r>
              <a:rPr sz="1403" spc="4" dirty="0">
                <a:latin typeface="Calibri"/>
                <a:cs typeface="Calibri"/>
              </a:rPr>
              <a:t>o</a:t>
            </a:r>
            <a:r>
              <a:rPr sz="1403" spc="-4" dirty="0">
                <a:latin typeface="Calibri"/>
                <a:cs typeface="Calibri"/>
              </a:rPr>
              <a:t>d</a:t>
            </a:r>
            <a:r>
              <a:rPr sz="1403" dirty="0">
                <a:latin typeface="Calibri"/>
                <a:cs typeface="Calibri"/>
              </a:rPr>
              <a:t>er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28050" y="5951739"/>
            <a:ext cx="3036510" cy="6719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1855786" algn="l"/>
              </a:tabLst>
            </a:pPr>
            <a:r>
              <a:rPr lang="en-US" sz="2105" spc="96" dirty="0">
                <a:solidFill>
                  <a:srgbClr val="007C92"/>
                </a:solidFill>
                <a:latin typeface="Trebuchet MS"/>
                <a:cs typeface="Trebuchet MS"/>
              </a:rPr>
              <a:t>Condi</a:t>
            </a:r>
            <a:r>
              <a:rPr lang="en-US" sz="2105" spc="-70" dirty="0">
                <a:solidFill>
                  <a:srgbClr val="007C92"/>
                </a:solidFill>
                <a:latin typeface="Trebuchet MS"/>
                <a:cs typeface="Trebuchet MS"/>
              </a:rPr>
              <a:t>t</a:t>
            </a:r>
            <a:r>
              <a:rPr sz="2105" spc="-70" dirty="0">
                <a:solidFill>
                  <a:srgbClr val="007C92"/>
                </a:solidFill>
                <a:latin typeface="Trebuchet MS"/>
                <a:cs typeface="Trebuchet MS"/>
              </a:rPr>
              <a:t>i</a:t>
            </a:r>
            <a:r>
              <a:rPr lang="en-US" sz="2105" spc="39" dirty="0">
                <a:solidFill>
                  <a:srgbClr val="007C92"/>
                </a:solidFill>
                <a:latin typeface="Trebuchet MS"/>
                <a:cs typeface="Trebuchet MS"/>
              </a:rPr>
              <a:t>on</a:t>
            </a:r>
            <a:r>
              <a:rPr lang="en-US" altLang="zh-CN" sz="2105" spc="118" dirty="0">
                <a:solidFill>
                  <a:srgbClr val="007C92"/>
                </a:solidFill>
                <a:latin typeface="Trebuchet MS"/>
                <a:cs typeface="Trebuchet MS"/>
              </a:rPr>
              <a:t>=</a:t>
            </a:r>
            <a:r>
              <a:rPr lang="en-US" altLang="zh-CN" sz="2105" spc="206" dirty="0">
                <a:solidFill>
                  <a:srgbClr val="007C92"/>
                </a:solidFill>
                <a:latin typeface="Trebuchet MS"/>
                <a:cs typeface="Trebuchet MS"/>
              </a:rPr>
              <a:t>Bottleneck</a:t>
            </a:r>
          </a:p>
          <a:p>
            <a:pPr marL="11139">
              <a:spcBef>
                <a:spcPts val="88"/>
              </a:spcBef>
              <a:tabLst>
                <a:tab pos="1855786" algn="l"/>
              </a:tabLst>
            </a:pPr>
            <a:endParaRPr lang="zh-CN" altLang="en-US" sz="2105" dirty="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5540" y="1523780"/>
            <a:ext cx="3695349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754" spc="-9" dirty="0">
                <a:solidFill>
                  <a:srgbClr val="175E54"/>
                </a:solidFill>
                <a:latin typeface="Calibri"/>
                <a:cs typeface="Calibri"/>
              </a:rPr>
              <a:t>[Sutskever</a:t>
            </a:r>
            <a:r>
              <a:rPr sz="1754" spc="-13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175E54"/>
                </a:solidFill>
                <a:latin typeface="Calibri"/>
                <a:cs typeface="Calibri"/>
              </a:rPr>
              <a:t>et</a:t>
            </a:r>
            <a:r>
              <a:rPr sz="1754" spc="-9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al.</a:t>
            </a:r>
            <a:r>
              <a:rPr sz="1754" spc="-18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175E54"/>
                </a:solidFill>
                <a:latin typeface="Calibri"/>
                <a:cs typeface="Calibri"/>
              </a:rPr>
              <a:t>2014;</a:t>
            </a:r>
            <a:r>
              <a:rPr sz="1754" spc="-13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175E54"/>
                </a:solidFill>
                <a:latin typeface="Calibri"/>
                <a:cs typeface="Calibri"/>
              </a:rPr>
              <a:t>Luong</a:t>
            </a:r>
            <a:r>
              <a:rPr sz="1754" spc="-18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175E54"/>
                </a:solidFill>
                <a:latin typeface="Calibri"/>
                <a:cs typeface="Calibri"/>
              </a:rPr>
              <a:t>et</a:t>
            </a:r>
            <a:r>
              <a:rPr sz="1754" spc="-9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dirty="0">
                <a:solidFill>
                  <a:srgbClr val="175E54"/>
                </a:solidFill>
                <a:latin typeface="Calibri"/>
                <a:cs typeface="Calibri"/>
              </a:rPr>
              <a:t>al.</a:t>
            </a:r>
            <a:r>
              <a:rPr sz="1754" spc="-18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754" spc="-4" dirty="0">
                <a:solidFill>
                  <a:srgbClr val="175E54"/>
                </a:solidFill>
                <a:latin typeface="Calibri"/>
                <a:cs typeface="Calibri"/>
              </a:rPr>
              <a:t>2015]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07643" y="1604858"/>
            <a:ext cx="4332498" cy="664178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6151" rIns="0" bIns="0" rtlCol="0">
            <a:spAutoFit/>
          </a:bodyPr>
          <a:lstStyle/>
          <a:p>
            <a:pPr marL="79645">
              <a:spcBef>
                <a:spcPts val="127"/>
              </a:spcBef>
            </a:pP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states 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105" spc="-18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layer </a:t>
            </a:r>
            <a:r>
              <a:rPr sz="2105" i="1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2105">
              <a:latin typeface="Calibri"/>
              <a:cs typeface="Calibri"/>
            </a:endParaRPr>
          </a:p>
          <a:p>
            <a:pPr marL="79645">
              <a:spcBef>
                <a:spcPts val="22"/>
              </a:spcBef>
            </a:pP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the inputs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 to 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spc="-13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105" spc="-9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105" i="1" spc="-4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r>
              <a:rPr sz="2105" spc="-4" dirty="0">
                <a:solidFill>
                  <a:srgbClr val="4285F4"/>
                </a:solidFill>
                <a:latin typeface="Calibri"/>
                <a:cs typeface="Calibri"/>
              </a:rPr>
              <a:t>+1</a:t>
            </a:r>
            <a:endParaRPr sz="2105">
              <a:latin typeface="Calibri"/>
              <a:cs typeface="Calibri"/>
            </a:endParaRP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E3DCB00E-CE46-43BF-8EB5-9F34FA337090}"/>
              </a:ext>
            </a:extLst>
          </p:cNvPr>
          <p:cNvSpPr txBox="1">
            <a:spLocks/>
          </p:cNvSpPr>
          <p:nvPr/>
        </p:nvSpPr>
        <p:spPr>
          <a:xfrm>
            <a:off x="263975" y="430811"/>
            <a:ext cx="972724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Multi-layer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deep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encoder-decoder</a:t>
            </a:r>
            <a:r>
              <a:rPr lang="en-US" altLang="zh-CN" sz="3200" spc="10" dirty="0"/>
              <a:t> </a:t>
            </a:r>
            <a:r>
              <a:rPr lang="en-US" altLang="zh-CN" sz="3200" spc="-5" dirty="0"/>
              <a:t>machine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translation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net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223" y="1938577"/>
            <a:ext cx="269946" cy="1222501"/>
          </a:xfrm>
          <a:prstGeom prst="rect">
            <a:avLst/>
          </a:prstGeom>
        </p:spPr>
        <p:txBody>
          <a:bodyPr vert="vert270" wrap="square" lIns="0" tIns="557" rIns="0" bIns="0" rtlCol="0">
            <a:spAutoFit/>
          </a:bodyPr>
          <a:lstStyle/>
          <a:p>
            <a:pPr marL="11139" algn="ctr">
              <a:spcBef>
                <a:spcPts val="4"/>
              </a:spcBef>
            </a:pP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754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8908" y="2208081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4" h="779779">
                <a:moveTo>
                  <a:pt x="188427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7" y="734480"/>
                </a:lnTo>
                <a:lnTo>
                  <a:pt x="94213" y="705780"/>
                </a:lnTo>
                <a:lnTo>
                  <a:pt x="94213" y="463487"/>
                </a:lnTo>
                <a:lnTo>
                  <a:pt x="86809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09" y="344724"/>
                </a:lnTo>
                <a:lnTo>
                  <a:pt x="94213" y="316024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7" y="21595"/>
                </a:lnTo>
                <a:lnTo>
                  <a:pt x="151754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13674" y="1615429"/>
            <a:ext cx="6186021" cy="1811195"/>
            <a:chOff x="2466219" y="2685677"/>
            <a:chExt cx="7052945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219" y="3343090"/>
              <a:ext cx="2097725" cy="14074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17" y="2685677"/>
              <a:ext cx="4964165" cy="206481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912221" y="3779964"/>
            <a:ext cx="2135338" cy="237817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2"/>
                </a:moveTo>
                <a:lnTo>
                  <a:pt x="2426214" y="52751"/>
                </a:lnTo>
                <a:lnTo>
                  <a:pt x="2403486" y="95827"/>
                </a:lnTo>
                <a:lnTo>
                  <a:pt x="2369776" y="124869"/>
                </a:lnTo>
                <a:lnTo>
                  <a:pt x="2328495" y="135519"/>
                </a:lnTo>
                <a:lnTo>
                  <a:pt x="1323328" y="135516"/>
                </a:lnTo>
                <a:lnTo>
                  <a:pt x="1282047" y="146166"/>
                </a:lnTo>
                <a:lnTo>
                  <a:pt x="1248336" y="175208"/>
                </a:lnTo>
                <a:lnTo>
                  <a:pt x="1225608" y="218284"/>
                </a:lnTo>
                <a:lnTo>
                  <a:pt x="1217274" y="271033"/>
                </a:lnTo>
                <a:lnTo>
                  <a:pt x="1208939" y="218284"/>
                </a:lnTo>
                <a:lnTo>
                  <a:pt x="1186212" y="175208"/>
                </a:lnTo>
                <a:lnTo>
                  <a:pt x="1152501" y="146166"/>
                </a:lnTo>
                <a:lnTo>
                  <a:pt x="1111221" y="135516"/>
                </a:lnTo>
                <a:lnTo>
                  <a:pt x="106053" y="135516"/>
                </a:lnTo>
                <a:lnTo>
                  <a:pt x="64772" y="124867"/>
                </a:lnTo>
                <a:lnTo>
                  <a:pt x="31062" y="95824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80144" y="3454799"/>
            <a:ext cx="2518518" cy="79409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404909">
              <a:spcBef>
                <a:spcPts val="88"/>
              </a:spcBef>
              <a:tabLst>
                <a:tab pos="929564" algn="l"/>
                <a:tab pos="1478167" algn="l"/>
                <a:tab pos="1812342" algn="l"/>
              </a:tabLst>
            </a:pPr>
            <a:r>
              <a:rPr sz="1403" i="1" spc="-4" dirty="0">
                <a:latin typeface="Calibri"/>
                <a:cs typeface="Calibri"/>
              </a:rPr>
              <a:t>il	m’	</a:t>
            </a:r>
            <a:r>
              <a:rPr sz="1403" i="1" dirty="0">
                <a:latin typeface="Calibri"/>
                <a:cs typeface="Calibri"/>
              </a:rPr>
              <a:t>a	</a:t>
            </a:r>
            <a:r>
              <a:rPr sz="1403" i="1" spc="-9" dirty="0">
                <a:latin typeface="Calibri"/>
                <a:cs typeface="Calibri"/>
              </a:rPr>
              <a:t>entarté</a:t>
            </a:r>
            <a:endParaRPr sz="1403" dirty="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2105" dirty="0">
              <a:latin typeface="Calibri"/>
              <a:cs typeface="Calibri"/>
            </a:endParaRPr>
          </a:p>
          <a:p>
            <a:pPr marL="11139"/>
            <a:r>
              <a:rPr sz="1579" spc="-4" dirty="0">
                <a:latin typeface="Calibri"/>
                <a:cs typeface="Calibri"/>
              </a:rPr>
              <a:t>Source</a:t>
            </a:r>
            <a:r>
              <a:rPr sz="1579" spc="-9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sentence</a:t>
            </a:r>
            <a:r>
              <a:rPr sz="1579" spc="-9" dirty="0">
                <a:latin typeface="Calibri"/>
                <a:cs typeface="Calibri"/>
              </a:rPr>
              <a:t> (from</a:t>
            </a:r>
            <a:r>
              <a:rPr sz="1579" spc="-13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corpus)</a:t>
            </a:r>
            <a:endParaRPr sz="1579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0365" y="3446778"/>
            <a:ext cx="694514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465617" algn="l"/>
              </a:tabLst>
            </a:pPr>
            <a:r>
              <a:rPr sz="1403" i="1" dirty="0">
                <a:latin typeface="Calibri"/>
                <a:cs typeface="Calibri"/>
              </a:rPr>
              <a:t>a	p</a:t>
            </a:r>
            <a:r>
              <a:rPr sz="1403" i="1" spc="-9" dirty="0">
                <a:latin typeface="Calibri"/>
                <a:cs typeface="Calibri"/>
              </a:rPr>
              <a:t>i</a:t>
            </a:r>
            <a:r>
              <a:rPr sz="1403" i="1" dirty="0">
                <a:latin typeface="Calibri"/>
                <a:cs typeface="Calibri"/>
              </a:rPr>
              <a:t>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41227" y="3446778"/>
            <a:ext cx="2997494" cy="78729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785311" algn="l"/>
                <a:tab pos="1284346" algn="l"/>
                <a:tab pos="1839634" algn="l"/>
                <a:tab pos="2306922" algn="l"/>
              </a:tabLst>
            </a:pPr>
            <a:r>
              <a:rPr sz="1403" i="1" spc="-26" dirty="0">
                <a:latin typeface="Calibri"/>
                <a:cs typeface="Calibri"/>
              </a:rPr>
              <a:t>&lt;START&gt;	</a:t>
            </a:r>
            <a:r>
              <a:rPr sz="1403" i="1" dirty="0">
                <a:latin typeface="Calibri"/>
                <a:cs typeface="Calibri"/>
              </a:rPr>
              <a:t>he	</a:t>
            </a:r>
            <a:r>
              <a:rPr sz="1403" i="1" spc="-4" dirty="0">
                <a:latin typeface="Calibri"/>
                <a:cs typeface="Calibri"/>
              </a:rPr>
              <a:t>hit	me	with</a:t>
            </a:r>
            <a:endParaRPr sz="1403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61" dirty="0">
              <a:latin typeface="Calibri"/>
              <a:cs typeface="Calibri"/>
            </a:endParaRPr>
          </a:p>
          <a:p>
            <a:pPr marL="540807"/>
            <a:r>
              <a:rPr sz="1579" spc="-31" dirty="0">
                <a:latin typeface="Calibri"/>
                <a:cs typeface="Calibri"/>
              </a:rPr>
              <a:t>Target</a:t>
            </a:r>
            <a:r>
              <a:rPr sz="1579" spc="-9" dirty="0">
                <a:latin typeface="Calibri"/>
                <a:cs typeface="Calibri"/>
              </a:rPr>
              <a:t> sentence</a:t>
            </a:r>
            <a:r>
              <a:rPr sz="1579" spc="4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(from</a:t>
            </a:r>
            <a:r>
              <a:rPr sz="1579" spc="-4" dirty="0">
                <a:latin typeface="Calibri"/>
                <a:cs typeface="Calibri"/>
              </a:rPr>
              <a:t> corpus)</a:t>
            </a:r>
            <a:endParaRPr sz="1579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72165" y="3769897"/>
            <a:ext cx="3935394" cy="237817"/>
          </a:xfrm>
          <a:custGeom>
            <a:avLst/>
            <a:gdLst/>
            <a:ahLst/>
            <a:cxnLst/>
            <a:rect l="l" t="t" r="r" b="b"/>
            <a:pathLst>
              <a:path w="4486909" h="271145">
                <a:moveTo>
                  <a:pt x="4486809" y="4"/>
                </a:moveTo>
                <a:lnTo>
                  <a:pt x="4478475" y="52754"/>
                </a:lnTo>
                <a:lnTo>
                  <a:pt x="4455747" y="95830"/>
                </a:lnTo>
                <a:lnTo>
                  <a:pt x="4422037" y="124873"/>
                </a:lnTo>
                <a:lnTo>
                  <a:pt x="4380758" y="135522"/>
                </a:lnTo>
                <a:lnTo>
                  <a:pt x="2349456" y="135517"/>
                </a:lnTo>
                <a:lnTo>
                  <a:pt x="2308175" y="146167"/>
                </a:lnTo>
                <a:lnTo>
                  <a:pt x="2274466" y="175210"/>
                </a:lnTo>
                <a:lnTo>
                  <a:pt x="2251738" y="218286"/>
                </a:lnTo>
                <a:lnTo>
                  <a:pt x="2243405" y="271035"/>
                </a:lnTo>
                <a:lnTo>
                  <a:pt x="2235070" y="218286"/>
                </a:lnTo>
                <a:lnTo>
                  <a:pt x="2212343" y="175210"/>
                </a:lnTo>
                <a:lnTo>
                  <a:pt x="2178633" y="146167"/>
                </a:lnTo>
                <a:lnTo>
                  <a:pt x="2137353" y="135517"/>
                </a:lnTo>
                <a:lnTo>
                  <a:pt x="106051" y="135517"/>
                </a:lnTo>
                <a:lnTo>
                  <a:pt x="64771" y="124868"/>
                </a:lnTo>
                <a:lnTo>
                  <a:pt x="31061" y="95825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21395" y="1927423"/>
            <a:ext cx="269946" cy="1244779"/>
          </a:xfrm>
          <a:prstGeom prst="rect">
            <a:avLst/>
          </a:prstGeom>
        </p:spPr>
        <p:txBody>
          <a:bodyPr vert="vert" wrap="square" lIns="0" tIns="557" rIns="0" bIns="0" rtlCol="0">
            <a:spAutoFit/>
          </a:bodyPr>
          <a:lstStyle/>
          <a:p>
            <a:pPr marL="11139" algn="ctr">
              <a:spcBef>
                <a:spcPts val="4"/>
              </a:spcBef>
            </a:pP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1754" spc="-6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05037" y="2228088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0" y="0"/>
                </a:moveTo>
                <a:lnTo>
                  <a:pt x="36672" y="5794"/>
                </a:lnTo>
                <a:lnTo>
                  <a:pt x="66619" y="21595"/>
                </a:lnTo>
                <a:lnTo>
                  <a:pt x="86809" y="45031"/>
                </a:lnTo>
                <a:lnTo>
                  <a:pt x="94213" y="73731"/>
                </a:lnTo>
                <a:lnTo>
                  <a:pt x="94213" y="316024"/>
                </a:lnTo>
                <a:lnTo>
                  <a:pt x="101617" y="344724"/>
                </a:lnTo>
                <a:lnTo>
                  <a:pt x="121807" y="368160"/>
                </a:lnTo>
                <a:lnTo>
                  <a:pt x="151754" y="383961"/>
                </a:lnTo>
                <a:lnTo>
                  <a:pt x="188427" y="389756"/>
                </a:lnTo>
                <a:lnTo>
                  <a:pt x="151754" y="395550"/>
                </a:lnTo>
                <a:lnTo>
                  <a:pt x="121807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0"/>
                </a:lnTo>
                <a:lnTo>
                  <a:pt x="86809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88310" y="1326811"/>
            <a:ext cx="235032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201" dirty="0">
                <a:latin typeface="Cambria Math"/>
                <a:cs typeface="Cambria Math"/>
              </a:rPr>
              <a:t>𝑦"</a:t>
            </a:r>
            <a:r>
              <a:rPr sz="1579" spc="-303" baseline="-16203" dirty="0">
                <a:latin typeface="Cambria Math"/>
                <a:cs typeface="Cambria Math"/>
              </a:rPr>
              <a:t>1</a:t>
            </a:r>
            <a:endParaRPr sz="1579" baseline="-16203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9118" y="1332158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193" dirty="0">
                <a:latin typeface="Cambria Math"/>
                <a:cs typeface="Cambria Math"/>
              </a:rPr>
              <a:t>𝑦"</a:t>
            </a:r>
            <a:r>
              <a:rPr sz="1579" spc="-289" baseline="-16203" dirty="0">
                <a:latin typeface="Cambria Math"/>
                <a:cs typeface="Cambria Math"/>
              </a:rPr>
              <a:t>2</a:t>
            </a:r>
            <a:endParaRPr sz="1579" baseline="-16203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5205" y="1324138"/>
            <a:ext cx="239488" cy="389108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lang="zh-CN" altLang="en-US" sz="1403" spc="-175" dirty="0">
                <a:latin typeface="Cambria Math"/>
                <a:cs typeface="Cambria Math"/>
              </a:rPr>
              <a:t>𝑦</a:t>
            </a:r>
            <a:r>
              <a:rPr lang="en-US" altLang="zh-CN" sz="1403" spc="-175" dirty="0">
                <a:latin typeface="Cambria Math"/>
                <a:cs typeface="Cambria Math"/>
              </a:rPr>
              <a:t>“</a:t>
            </a:r>
            <a:r>
              <a:rPr lang="en-US" altLang="zh-CN" sz="1579" spc="-263" baseline="-16203" dirty="0">
                <a:latin typeface="Cambria Math"/>
                <a:cs typeface="Cambria Math"/>
              </a:rPr>
              <a:t>3	</a:t>
            </a:r>
            <a:endParaRPr sz="1579" baseline="-16203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6269971" y="1300524"/>
                <a:ext cx="231690" cy="41943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6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600" b="0" i="1" spc="-20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6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579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579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971" y="1300524"/>
                <a:ext cx="231690" cy="419436"/>
              </a:xfrm>
              <a:prstGeom prst="rect">
                <a:avLst/>
              </a:prstGeom>
              <a:blipFill>
                <a:blip r:embed="rId4"/>
                <a:stretch>
                  <a:fillRect l="-15789" r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 txBox="1"/>
          <p:nvPr/>
        </p:nvSpPr>
        <p:spPr>
          <a:xfrm>
            <a:off x="7372209" y="1332158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193" dirty="0">
                <a:latin typeface="Cambria Math"/>
                <a:cs typeface="Cambria Math"/>
              </a:rPr>
              <a:t>𝑦"</a:t>
            </a:r>
            <a:r>
              <a:rPr sz="1579" spc="-289" baseline="-16203" dirty="0">
                <a:latin typeface="Cambria Math"/>
                <a:cs typeface="Cambria Math"/>
              </a:rPr>
              <a:t>6</a:t>
            </a:r>
            <a:endParaRPr sz="1579" baseline="-16203" dirty="0">
              <a:latin typeface="Cambria Math"/>
              <a:cs typeface="Cambria Math"/>
            </a:endParaRP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05AAA568-7F42-4156-9E21-E29D3F5B817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Attention mechanisms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19">
                <a:extLst>
                  <a:ext uri="{FF2B5EF4-FFF2-40B4-BE49-F238E27FC236}">
                    <a16:creationId xmlns:a16="http://schemas.microsoft.com/office/drawing/2014/main" id="{5565D5A0-04D0-43FA-8E3E-5CD62961A84A}"/>
                  </a:ext>
                </a:extLst>
              </p:cNvPr>
              <p:cNvSpPr txBox="1"/>
              <p:nvPr/>
            </p:nvSpPr>
            <p:spPr>
              <a:xfrm>
                <a:off x="6818400" y="1281995"/>
                <a:ext cx="231690" cy="41943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6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600" b="0" i="1" spc="-20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16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579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579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9" name="object 19">
                <a:extLst>
                  <a:ext uri="{FF2B5EF4-FFF2-40B4-BE49-F238E27FC236}">
                    <a16:creationId xmlns:a16="http://schemas.microsoft.com/office/drawing/2014/main" id="{5565D5A0-04D0-43FA-8E3E-5CD62961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00" y="1281995"/>
                <a:ext cx="231690" cy="419436"/>
              </a:xfrm>
              <a:prstGeom prst="rect">
                <a:avLst/>
              </a:prstGeom>
              <a:blipFill>
                <a:blip r:embed="rId5"/>
                <a:stretch>
                  <a:fillRect l="-15789" r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19">
                <a:extLst>
                  <a:ext uri="{FF2B5EF4-FFF2-40B4-BE49-F238E27FC236}">
                    <a16:creationId xmlns:a16="http://schemas.microsoft.com/office/drawing/2014/main" id="{0B688585-3B35-4FFF-8695-9DAAA06055C5}"/>
                  </a:ext>
                </a:extLst>
              </p:cNvPr>
              <p:cNvSpPr txBox="1"/>
              <p:nvPr/>
            </p:nvSpPr>
            <p:spPr>
              <a:xfrm>
                <a:off x="7829207" y="1315825"/>
                <a:ext cx="231690" cy="41943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6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600" b="0" i="1" spc="-20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CN" sz="16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579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579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0" name="object 19">
                <a:extLst>
                  <a:ext uri="{FF2B5EF4-FFF2-40B4-BE49-F238E27FC236}">
                    <a16:creationId xmlns:a16="http://schemas.microsoft.com/office/drawing/2014/main" id="{0B688585-3B35-4FFF-8695-9DAAA060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207" y="1315825"/>
                <a:ext cx="231690" cy="419436"/>
              </a:xfrm>
              <a:prstGeom prst="rect">
                <a:avLst/>
              </a:prstGeom>
              <a:blipFill>
                <a:blip r:embed="rId6"/>
                <a:stretch>
                  <a:fillRect l="-15789" r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502ABA8-CB60-49D8-B9D7-911BF6D32289}"/>
                  </a:ext>
                </a:extLst>
              </p:cNvPr>
              <p:cNvSpPr txBox="1"/>
              <p:nvPr/>
            </p:nvSpPr>
            <p:spPr>
              <a:xfrm>
                <a:off x="4006183" y="4449530"/>
                <a:ext cx="1599285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spc="-263" baseline="-16203" dirty="0">
                          <a:latin typeface="Cambria Math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zh-CN" altLang="en-US" sz="1800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502ABA8-CB60-49D8-B9D7-911BF6D32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83" y="4449530"/>
                <a:ext cx="1599285" cy="270652"/>
              </a:xfrm>
              <a:prstGeom prst="rect">
                <a:avLst/>
              </a:prstGeom>
              <a:blipFill>
                <a:blip r:embed="rId7"/>
                <a:stretch>
                  <a:fillRect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F932D95A-E789-453B-B6BD-C47581AD434B}"/>
                  </a:ext>
                </a:extLst>
              </p:cNvPr>
              <p:cNvSpPr txBox="1"/>
              <p:nvPr/>
            </p:nvSpPr>
            <p:spPr>
              <a:xfrm>
                <a:off x="4547057" y="4860171"/>
                <a:ext cx="1599285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spc="-263" baseline="-16203" dirty="0">
                          <a:latin typeface="Cambria Math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zh-CN" altLang="en-US" sz="1800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F932D95A-E789-453B-B6BD-C47581AD4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7" y="4860171"/>
                <a:ext cx="1599285" cy="270652"/>
              </a:xfrm>
              <a:prstGeom prst="rect">
                <a:avLst/>
              </a:prstGeom>
              <a:blipFill>
                <a:blip r:embed="rId8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0806532-3809-43A2-9FE2-0E255284798B}"/>
                  </a:ext>
                </a:extLst>
              </p:cNvPr>
              <p:cNvSpPr txBox="1"/>
              <p:nvPr/>
            </p:nvSpPr>
            <p:spPr>
              <a:xfrm>
                <a:off x="4951266" y="5270812"/>
                <a:ext cx="1941850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dirty="0" smtClean="0">
                          <a:latin typeface="Cambria Math" panose="02040503050406030204" pitchFamily="18" charset="0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spc="-263" baseline="-16203" dirty="0">
                          <a:latin typeface="Cambria Math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zh-CN" altLang="en-US" sz="1800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0806532-3809-43A2-9FE2-0E2552847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266" y="5270812"/>
                <a:ext cx="1941850" cy="270652"/>
              </a:xfrm>
              <a:prstGeom prst="rect">
                <a:avLst/>
              </a:prstGeom>
              <a:blipFill>
                <a:blip r:embed="rId9"/>
                <a:stretch>
                  <a:fillRect t="-2273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bject 15">
            <a:extLst>
              <a:ext uri="{FF2B5EF4-FFF2-40B4-BE49-F238E27FC236}">
                <a16:creationId xmlns:a16="http://schemas.microsoft.com/office/drawing/2014/main" id="{5CC7DE73-BF99-47D1-A0AC-6397C3AAC08A}"/>
              </a:ext>
            </a:extLst>
          </p:cNvPr>
          <p:cNvSpPr txBox="1"/>
          <p:nvPr/>
        </p:nvSpPr>
        <p:spPr>
          <a:xfrm>
            <a:off x="1018695" y="1579632"/>
            <a:ext cx="3229086" cy="269299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wrap="square" lIns="0" tIns="28961" rIns="0" bIns="0" rtlCol="0">
            <a:spAutoFit/>
          </a:bodyPr>
          <a:lstStyle/>
          <a:p>
            <a:pPr marL="107493" marR="101923" algn="ctr">
              <a:spcBef>
                <a:spcPts val="228"/>
              </a:spcBef>
            </a:pPr>
            <a:endParaRPr sz="1754" dirty="0">
              <a:latin typeface="Calibri"/>
              <a:cs typeface="Calibri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F9B372-A12A-493A-BADB-10C38BDFF300}"/>
              </a:ext>
            </a:extLst>
          </p:cNvPr>
          <p:cNvSpPr txBox="1"/>
          <p:nvPr/>
        </p:nvSpPr>
        <p:spPr>
          <a:xfrm>
            <a:off x="1896346" y="4360814"/>
            <a:ext cx="174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</a:t>
            </a:r>
            <a:endParaRPr lang="zh-CN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BB828CE-59DD-4E4E-8691-55C110F63B5D}"/>
              </a:ext>
            </a:extLst>
          </p:cNvPr>
          <p:cNvSpPr txBox="1"/>
          <p:nvPr/>
        </p:nvSpPr>
        <p:spPr>
          <a:xfrm>
            <a:off x="6733807" y="5637959"/>
            <a:ext cx="129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bject 33">
                <a:extLst>
                  <a:ext uri="{FF2B5EF4-FFF2-40B4-BE49-F238E27FC236}">
                    <a16:creationId xmlns:a16="http://schemas.microsoft.com/office/drawing/2014/main" id="{F2E2546F-1BE0-4618-9AFC-7895ED06BC79}"/>
                  </a:ext>
                </a:extLst>
              </p:cNvPr>
              <p:cNvSpPr txBox="1"/>
              <p:nvPr/>
            </p:nvSpPr>
            <p:spPr>
              <a:xfrm>
                <a:off x="1201196" y="6085711"/>
                <a:ext cx="8260304" cy="282027"/>
              </a:xfrm>
              <a:prstGeom prst="rect">
                <a:avLst/>
              </a:prstGeom>
              <a:ln w="19050">
                <a:solidFill>
                  <a:srgbClr val="FF8AD8"/>
                </a:solidFill>
              </a:ln>
            </p:spPr>
            <p:txBody>
              <a:bodyPr vert="horz" wrap="square" lIns="0" tIns="37872" rIns="0" bIns="0" rtlCol="0">
                <a:spAutoFit/>
              </a:bodyPr>
              <a:lstStyle/>
              <a:p>
                <a:pPr marL="616553" marR="174328" indent="-437212">
                  <a:lnSpc>
                    <a:spcPts val="1666"/>
                  </a:lnSpc>
                  <a:spcBef>
                    <a:spcPts val="298"/>
                  </a:spcBef>
                  <a:tabLst>
                    <a:tab pos="2273505" algn="l"/>
                  </a:tabLst>
                </a:pPr>
                <a:r>
                  <a:rPr lang="en-US" sz="2400" spc="-4" dirty="0">
                    <a:solidFill>
                      <a:srgbClr val="FF8AD8"/>
                    </a:solidFill>
                    <a:latin typeface="Calibri"/>
                    <a:cs typeface="Calibri"/>
                  </a:rPr>
                  <a:t>Each word in Source sentence have the same weight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20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400" spc="-201" dirty="0" smtClean="0">
                            <a:solidFill>
                              <a:srgbClr val="FF8AD8"/>
                            </a:solidFill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spc="-201" dirty="0" smtClean="0">
                            <a:solidFill>
                              <a:srgbClr val="FF8AD8"/>
                            </a:solidFill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2400" b="0" i="1" spc="-201" dirty="0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0" name="object 33">
                <a:extLst>
                  <a:ext uri="{FF2B5EF4-FFF2-40B4-BE49-F238E27FC236}">
                    <a16:creationId xmlns:a16="http://schemas.microsoft.com/office/drawing/2014/main" id="{F2E2546F-1BE0-4618-9AFC-7895ED06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96" y="6085711"/>
                <a:ext cx="8260304" cy="282027"/>
              </a:xfrm>
              <a:prstGeom prst="rect">
                <a:avLst/>
              </a:prstGeom>
              <a:blipFill>
                <a:blip r:embed="rId10"/>
                <a:stretch>
                  <a:fillRect t="-56000" b="-56000"/>
                </a:stretch>
              </a:blipFill>
              <a:ln w="19050">
                <a:solidFill>
                  <a:srgbClr val="FF8AD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1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0249" y="3198975"/>
            <a:ext cx="269946" cy="1222501"/>
          </a:xfrm>
          <a:prstGeom prst="rect">
            <a:avLst/>
          </a:prstGeom>
        </p:spPr>
        <p:txBody>
          <a:bodyPr vert="vert270" wrap="square" lIns="0" tIns="557" rIns="0" bIns="0" rtlCol="0">
            <a:spAutoFit/>
          </a:bodyPr>
          <a:lstStyle/>
          <a:p>
            <a:pPr marL="11139" algn="ctr">
              <a:spcBef>
                <a:spcPts val="4"/>
              </a:spcBef>
            </a:pPr>
            <a:r>
              <a:rPr sz="1754" spc="-4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1754" spc="-6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2934" y="3468479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4" h="779779">
                <a:moveTo>
                  <a:pt x="188427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7" y="734480"/>
                </a:lnTo>
                <a:lnTo>
                  <a:pt x="94213" y="705780"/>
                </a:lnTo>
                <a:lnTo>
                  <a:pt x="94213" y="463487"/>
                </a:lnTo>
                <a:lnTo>
                  <a:pt x="86809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09" y="344724"/>
                </a:lnTo>
                <a:lnTo>
                  <a:pt x="94213" y="316024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7" y="21595"/>
                </a:lnTo>
                <a:lnTo>
                  <a:pt x="151754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17700" y="2875827"/>
            <a:ext cx="6186021" cy="1811195"/>
            <a:chOff x="2466219" y="2685677"/>
            <a:chExt cx="7052945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219" y="3343090"/>
              <a:ext cx="2097725" cy="14074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17" y="2685677"/>
              <a:ext cx="4964165" cy="206481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916247" y="5040362"/>
            <a:ext cx="2135338" cy="237817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2"/>
                </a:moveTo>
                <a:lnTo>
                  <a:pt x="2426214" y="52751"/>
                </a:lnTo>
                <a:lnTo>
                  <a:pt x="2403486" y="95827"/>
                </a:lnTo>
                <a:lnTo>
                  <a:pt x="2369776" y="124869"/>
                </a:lnTo>
                <a:lnTo>
                  <a:pt x="2328495" y="135519"/>
                </a:lnTo>
                <a:lnTo>
                  <a:pt x="1323328" y="135516"/>
                </a:lnTo>
                <a:lnTo>
                  <a:pt x="1282047" y="146166"/>
                </a:lnTo>
                <a:lnTo>
                  <a:pt x="1248336" y="175208"/>
                </a:lnTo>
                <a:lnTo>
                  <a:pt x="1225608" y="218284"/>
                </a:lnTo>
                <a:lnTo>
                  <a:pt x="1217274" y="271033"/>
                </a:lnTo>
                <a:lnTo>
                  <a:pt x="1208939" y="218284"/>
                </a:lnTo>
                <a:lnTo>
                  <a:pt x="1186212" y="175208"/>
                </a:lnTo>
                <a:lnTo>
                  <a:pt x="1152501" y="146166"/>
                </a:lnTo>
                <a:lnTo>
                  <a:pt x="1111221" y="135516"/>
                </a:lnTo>
                <a:lnTo>
                  <a:pt x="106053" y="135516"/>
                </a:lnTo>
                <a:lnTo>
                  <a:pt x="64772" y="124867"/>
                </a:lnTo>
                <a:lnTo>
                  <a:pt x="31062" y="95824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84170" y="4715197"/>
            <a:ext cx="2518518" cy="79409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404909">
              <a:spcBef>
                <a:spcPts val="88"/>
              </a:spcBef>
              <a:tabLst>
                <a:tab pos="929564" algn="l"/>
                <a:tab pos="1478167" algn="l"/>
                <a:tab pos="1812342" algn="l"/>
              </a:tabLst>
            </a:pPr>
            <a:r>
              <a:rPr sz="1403" i="1" spc="-4" dirty="0">
                <a:latin typeface="Calibri"/>
                <a:cs typeface="Calibri"/>
              </a:rPr>
              <a:t>il	m’	</a:t>
            </a:r>
            <a:r>
              <a:rPr sz="1403" i="1" dirty="0">
                <a:latin typeface="Calibri"/>
                <a:cs typeface="Calibri"/>
              </a:rPr>
              <a:t>a	</a:t>
            </a:r>
            <a:r>
              <a:rPr sz="1403" i="1" spc="-9" dirty="0">
                <a:latin typeface="Calibri"/>
                <a:cs typeface="Calibri"/>
              </a:rPr>
              <a:t>entarté</a:t>
            </a:r>
            <a:endParaRPr sz="1403" dirty="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2105" dirty="0">
              <a:latin typeface="Calibri"/>
              <a:cs typeface="Calibri"/>
            </a:endParaRPr>
          </a:p>
          <a:p>
            <a:pPr marL="11139"/>
            <a:r>
              <a:rPr sz="1579" spc="-4" dirty="0">
                <a:latin typeface="Calibri"/>
                <a:cs typeface="Calibri"/>
              </a:rPr>
              <a:t>Source</a:t>
            </a:r>
            <a:r>
              <a:rPr sz="1579" spc="-9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sentence</a:t>
            </a:r>
            <a:r>
              <a:rPr sz="1579" spc="-9" dirty="0">
                <a:latin typeface="Calibri"/>
                <a:cs typeface="Calibri"/>
              </a:rPr>
              <a:t> (from</a:t>
            </a:r>
            <a:r>
              <a:rPr sz="1579" spc="-13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corpus)</a:t>
            </a:r>
            <a:endParaRPr sz="1579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4391" y="4707176"/>
            <a:ext cx="694514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465617" algn="l"/>
              </a:tabLst>
            </a:pPr>
            <a:r>
              <a:rPr sz="1403" i="1" dirty="0">
                <a:latin typeface="Calibri"/>
                <a:cs typeface="Calibri"/>
              </a:rPr>
              <a:t>a	p</a:t>
            </a:r>
            <a:r>
              <a:rPr sz="1403" i="1" spc="-9" dirty="0">
                <a:latin typeface="Calibri"/>
                <a:cs typeface="Calibri"/>
              </a:rPr>
              <a:t>i</a:t>
            </a:r>
            <a:r>
              <a:rPr sz="1403" i="1" dirty="0">
                <a:latin typeface="Calibri"/>
                <a:cs typeface="Calibri"/>
              </a:rPr>
              <a:t>e</a:t>
            </a:r>
            <a:endParaRPr sz="140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45253" y="4707176"/>
            <a:ext cx="2997494" cy="78729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  <a:tabLst>
                <a:tab pos="785311" algn="l"/>
                <a:tab pos="1284346" algn="l"/>
                <a:tab pos="1839634" algn="l"/>
                <a:tab pos="2306922" algn="l"/>
              </a:tabLst>
            </a:pPr>
            <a:r>
              <a:rPr sz="1403" i="1" spc="-26" dirty="0">
                <a:latin typeface="Calibri"/>
                <a:cs typeface="Calibri"/>
              </a:rPr>
              <a:t>&lt;START&gt;	</a:t>
            </a:r>
            <a:r>
              <a:rPr sz="1403" i="1" dirty="0">
                <a:latin typeface="Calibri"/>
                <a:cs typeface="Calibri"/>
              </a:rPr>
              <a:t>he	</a:t>
            </a:r>
            <a:r>
              <a:rPr sz="1403" i="1" spc="-4" dirty="0">
                <a:latin typeface="Calibri"/>
                <a:cs typeface="Calibri"/>
              </a:rPr>
              <a:t>hit	me	with</a:t>
            </a:r>
            <a:endParaRPr sz="1403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61" dirty="0">
              <a:latin typeface="Calibri"/>
              <a:cs typeface="Calibri"/>
            </a:endParaRPr>
          </a:p>
          <a:p>
            <a:pPr marL="540807"/>
            <a:r>
              <a:rPr sz="1579" spc="-31" dirty="0">
                <a:latin typeface="Calibri"/>
                <a:cs typeface="Calibri"/>
              </a:rPr>
              <a:t>Target</a:t>
            </a:r>
            <a:r>
              <a:rPr sz="1579" spc="-9" dirty="0">
                <a:latin typeface="Calibri"/>
                <a:cs typeface="Calibri"/>
              </a:rPr>
              <a:t> sentence</a:t>
            </a:r>
            <a:r>
              <a:rPr sz="1579" spc="4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(from</a:t>
            </a:r>
            <a:r>
              <a:rPr sz="1579" spc="-4" dirty="0">
                <a:latin typeface="Calibri"/>
                <a:cs typeface="Calibri"/>
              </a:rPr>
              <a:t> corpus)</a:t>
            </a:r>
            <a:endParaRPr sz="1579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76191" y="5030295"/>
            <a:ext cx="3935394" cy="237817"/>
          </a:xfrm>
          <a:custGeom>
            <a:avLst/>
            <a:gdLst/>
            <a:ahLst/>
            <a:cxnLst/>
            <a:rect l="l" t="t" r="r" b="b"/>
            <a:pathLst>
              <a:path w="4486909" h="271145">
                <a:moveTo>
                  <a:pt x="4486809" y="4"/>
                </a:moveTo>
                <a:lnTo>
                  <a:pt x="4478475" y="52754"/>
                </a:lnTo>
                <a:lnTo>
                  <a:pt x="4455747" y="95830"/>
                </a:lnTo>
                <a:lnTo>
                  <a:pt x="4422037" y="124873"/>
                </a:lnTo>
                <a:lnTo>
                  <a:pt x="4380758" y="135522"/>
                </a:lnTo>
                <a:lnTo>
                  <a:pt x="2349456" y="135517"/>
                </a:lnTo>
                <a:lnTo>
                  <a:pt x="2308175" y="146167"/>
                </a:lnTo>
                <a:lnTo>
                  <a:pt x="2274466" y="175210"/>
                </a:lnTo>
                <a:lnTo>
                  <a:pt x="2251738" y="218286"/>
                </a:lnTo>
                <a:lnTo>
                  <a:pt x="2243405" y="271035"/>
                </a:lnTo>
                <a:lnTo>
                  <a:pt x="2235070" y="218286"/>
                </a:lnTo>
                <a:lnTo>
                  <a:pt x="2212343" y="175210"/>
                </a:lnTo>
                <a:lnTo>
                  <a:pt x="2178633" y="146167"/>
                </a:lnTo>
                <a:lnTo>
                  <a:pt x="2137353" y="135517"/>
                </a:lnTo>
                <a:lnTo>
                  <a:pt x="106051" y="135517"/>
                </a:lnTo>
                <a:lnTo>
                  <a:pt x="64771" y="124868"/>
                </a:lnTo>
                <a:lnTo>
                  <a:pt x="31061" y="95825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25421" y="3187821"/>
            <a:ext cx="269946" cy="1244779"/>
          </a:xfrm>
          <a:prstGeom prst="rect">
            <a:avLst/>
          </a:prstGeom>
        </p:spPr>
        <p:txBody>
          <a:bodyPr vert="vert" wrap="square" lIns="0" tIns="557" rIns="0" bIns="0" rtlCol="0">
            <a:spAutoFit/>
          </a:bodyPr>
          <a:lstStyle/>
          <a:p>
            <a:pPr marL="11139" algn="ctr">
              <a:spcBef>
                <a:spcPts val="4"/>
              </a:spcBef>
            </a:pPr>
            <a:r>
              <a:rPr sz="1754" spc="-4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1754" spc="-6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09063" y="3488486"/>
            <a:ext cx="165414" cy="683932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0" y="0"/>
                </a:moveTo>
                <a:lnTo>
                  <a:pt x="36672" y="5794"/>
                </a:lnTo>
                <a:lnTo>
                  <a:pt x="66619" y="21595"/>
                </a:lnTo>
                <a:lnTo>
                  <a:pt x="86809" y="45031"/>
                </a:lnTo>
                <a:lnTo>
                  <a:pt x="94213" y="73731"/>
                </a:lnTo>
                <a:lnTo>
                  <a:pt x="94213" y="316024"/>
                </a:lnTo>
                <a:lnTo>
                  <a:pt x="101617" y="344724"/>
                </a:lnTo>
                <a:lnTo>
                  <a:pt x="121807" y="368160"/>
                </a:lnTo>
                <a:lnTo>
                  <a:pt x="151754" y="383961"/>
                </a:lnTo>
                <a:lnTo>
                  <a:pt x="188427" y="389756"/>
                </a:lnTo>
                <a:lnTo>
                  <a:pt x="151754" y="395550"/>
                </a:lnTo>
                <a:lnTo>
                  <a:pt x="121807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0"/>
                </a:lnTo>
                <a:lnTo>
                  <a:pt x="86809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2336" y="2587209"/>
            <a:ext cx="235032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201" dirty="0">
                <a:latin typeface="Cambria Math"/>
                <a:cs typeface="Cambria Math"/>
              </a:rPr>
              <a:t>𝑦"</a:t>
            </a:r>
            <a:r>
              <a:rPr sz="1579" spc="-303" baseline="-16203" dirty="0">
                <a:latin typeface="Cambria Math"/>
                <a:cs typeface="Cambria Math"/>
              </a:rPr>
              <a:t>1</a:t>
            </a:r>
            <a:endParaRPr sz="1579" baseline="-16203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3144" y="2592556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193" dirty="0">
                <a:latin typeface="Cambria Math"/>
                <a:cs typeface="Cambria Math"/>
              </a:rPr>
              <a:t>𝑦"</a:t>
            </a:r>
            <a:r>
              <a:rPr sz="1579" spc="-289" baseline="-16203" dirty="0">
                <a:latin typeface="Cambria Math"/>
                <a:cs typeface="Cambria Math"/>
              </a:rPr>
              <a:t>2</a:t>
            </a:r>
            <a:endParaRPr sz="1579" baseline="-16203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9231" y="2584536"/>
            <a:ext cx="239488" cy="389108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lang="zh-CN" altLang="en-US" sz="1403" spc="-175" dirty="0">
                <a:latin typeface="Cambria Math"/>
                <a:cs typeface="Cambria Math"/>
              </a:rPr>
              <a:t>𝑦</a:t>
            </a:r>
            <a:r>
              <a:rPr lang="en-US" altLang="zh-CN" sz="1403" spc="-175" dirty="0">
                <a:latin typeface="Cambria Math"/>
                <a:cs typeface="Cambria Math"/>
              </a:rPr>
              <a:t>“</a:t>
            </a:r>
            <a:r>
              <a:rPr lang="en-US" altLang="zh-CN" sz="1579" spc="-263" baseline="-16203" dirty="0">
                <a:latin typeface="Cambria Math"/>
                <a:cs typeface="Cambria Math"/>
              </a:rPr>
              <a:t>3	</a:t>
            </a:r>
            <a:endParaRPr sz="1579" baseline="-16203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6273997" y="2560922"/>
                <a:ext cx="231690" cy="41943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6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600" b="0" i="1" spc="-20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6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579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579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997" y="2560922"/>
                <a:ext cx="231690" cy="419436"/>
              </a:xfrm>
              <a:prstGeom prst="rect">
                <a:avLst/>
              </a:prstGeom>
              <a:blipFill>
                <a:blip r:embed="rId4"/>
                <a:stretch>
                  <a:fillRect l="-15789" r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 txBox="1"/>
          <p:nvPr/>
        </p:nvSpPr>
        <p:spPr>
          <a:xfrm>
            <a:off x="7376235" y="2592556"/>
            <a:ext cx="239488" cy="2271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3418">
              <a:spcBef>
                <a:spcPts val="88"/>
              </a:spcBef>
            </a:pPr>
            <a:r>
              <a:rPr sz="1403" spc="-193" dirty="0">
                <a:latin typeface="Cambria Math"/>
                <a:cs typeface="Cambria Math"/>
              </a:rPr>
              <a:t>𝑦"</a:t>
            </a:r>
            <a:r>
              <a:rPr sz="1579" spc="-289" baseline="-16203" dirty="0">
                <a:latin typeface="Cambria Math"/>
                <a:cs typeface="Cambria Math"/>
              </a:rPr>
              <a:t>6</a:t>
            </a:r>
            <a:endParaRPr sz="1579" baseline="-16203" dirty="0">
              <a:latin typeface="Cambria Math"/>
              <a:cs typeface="Cambria Math"/>
            </a:endParaRP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05AAA568-7F42-4156-9E21-E29D3F5B817C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Attention mechanisms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19">
                <a:extLst>
                  <a:ext uri="{FF2B5EF4-FFF2-40B4-BE49-F238E27FC236}">
                    <a16:creationId xmlns:a16="http://schemas.microsoft.com/office/drawing/2014/main" id="{5565D5A0-04D0-43FA-8E3E-5CD62961A84A}"/>
                  </a:ext>
                </a:extLst>
              </p:cNvPr>
              <p:cNvSpPr txBox="1"/>
              <p:nvPr/>
            </p:nvSpPr>
            <p:spPr>
              <a:xfrm>
                <a:off x="6822426" y="2542393"/>
                <a:ext cx="231690" cy="41943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6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600" b="0" i="1" spc="-20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16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579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579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9" name="object 19">
                <a:extLst>
                  <a:ext uri="{FF2B5EF4-FFF2-40B4-BE49-F238E27FC236}">
                    <a16:creationId xmlns:a16="http://schemas.microsoft.com/office/drawing/2014/main" id="{5565D5A0-04D0-43FA-8E3E-5CD62961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26" y="2542393"/>
                <a:ext cx="231690" cy="419436"/>
              </a:xfrm>
              <a:prstGeom prst="rect">
                <a:avLst/>
              </a:prstGeom>
              <a:blipFill>
                <a:blip r:embed="rId5"/>
                <a:stretch>
                  <a:fillRect l="-15789" r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19">
                <a:extLst>
                  <a:ext uri="{FF2B5EF4-FFF2-40B4-BE49-F238E27FC236}">
                    <a16:creationId xmlns:a16="http://schemas.microsoft.com/office/drawing/2014/main" id="{0B688585-3B35-4FFF-8695-9DAAA06055C5}"/>
                  </a:ext>
                </a:extLst>
              </p:cNvPr>
              <p:cNvSpPr txBox="1"/>
              <p:nvPr/>
            </p:nvSpPr>
            <p:spPr>
              <a:xfrm>
                <a:off x="7833233" y="2576223"/>
                <a:ext cx="231690" cy="419436"/>
              </a:xfrm>
              <a:prstGeom prst="rect">
                <a:avLst/>
              </a:prstGeom>
            </p:spPr>
            <p:txBody>
              <a:bodyPr vert="horz" wrap="square" lIns="0" tIns="11139" rIns="0" bIns="0" rtlCol="0">
                <a:spAutoFit/>
              </a:bodyPr>
              <a:lstStyle/>
              <a:p>
                <a:pPr marL="33418">
                  <a:spcBef>
                    <a:spcPts val="88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pc="-20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 spc="-201" dirty="0" smtClean="0">
                            <a:latin typeface="Cambria Math"/>
                            <a:cs typeface="Cambria Math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1600" spc="-201" dirty="0" smtClean="0">
                            <a:latin typeface="Cambria Math"/>
                            <a:cs typeface="Cambria Math"/>
                          </a:rPr>
                          <m:t>"</m:t>
                        </m:r>
                      </m:e>
                      <m:sub>
                        <m:r>
                          <a:rPr lang="en-US" altLang="zh-CN" sz="1600" b="0" i="1" spc="-20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CN" sz="1600" spc="-201" dirty="0">
                    <a:latin typeface="Cambria Math"/>
                    <a:cs typeface="Cambria Math"/>
                  </a:rPr>
                  <a:t> </a:t>
                </a:r>
                <a:r>
                  <a:rPr lang="en-US" altLang="zh-CN" sz="1579" spc="-263" baseline="-16203" dirty="0">
                    <a:latin typeface="Cambria Math"/>
                    <a:cs typeface="Cambria Math"/>
                  </a:rPr>
                  <a:t>	</a:t>
                </a:r>
                <a:endParaRPr lang="zh-CN" altLang="en-US" sz="1579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0" name="object 19">
                <a:extLst>
                  <a:ext uri="{FF2B5EF4-FFF2-40B4-BE49-F238E27FC236}">
                    <a16:creationId xmlns:a16="http://schemas.microsoft.com/office/drawing/2014/main" id="{0B688585-3B35-4FFF-8695-9DAAA060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33" y="2576223"/>
                <a:ext cx="231690" cy="419436"/>
              </a:xfrm>
              <a:prstGeom prst="rect">
                <a:avLst/>
              </a:prstGeom>
              <a:blipFill>
                <a:blip r:embed="rId6"/>
                <a:stretch>
                  <a:fillRect l="-15789" r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502ABA8-CB60-49D8-B9D7-911BF6D32289}"/>
                  </a:ext>
                </a:extLst>
              </p:cNvPr>
              <p:cNvSpPr txBox="1"/>
              <p:nvPr/>
            </p:nvSpPr>
            <p:spPr>
              <a:xfrm>
                <a:off x="4010209" y="5709928"/>
                <a:ext cx="1599285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spc="-263" baseline="-16203" dirty="0">
                          <a:latin typeface="Cambria Math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zh-CN" altLang="en-US" sz="1800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502ABA8-CB60-49D8-B9D7-911BF6D32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09" y="5709928"/>
                <a:ext cx="1599285" cy="270652"/>
              </a:xfrm>
              <a:prstGeom prst="rect">
                <a:avLst/>
              </a:prstGeom>
              <a:blipFill>
                <a:blip r:embed="rId7"/>
                <a:stretch>
                  <a:fillRect t="-2273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F932D95A-E789-453B-B6BD-C47581AD434B}"/>
                  </a:ext>
                </a:extLst>
              </p:cNvPr>
              <p:cNvSpPr txBox="1"/>
              <p:nvPr/>
            </p:nvSpPr>
            <p:spPr>
              <a:xfrm>
                <a:off x="4551083" y="6120569"/>
                <a:ext cx="1599285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spc="-263" baseline="-16203" dirty="0">
                          <a:latin typeface="Cambria Math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zh-CN" altLang="en-US" sz="1800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F932D95A-E789-453B-B6BD-C47581AD4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083" y="6120569"/>
                <a:ext cx="1599285" cy="270652"/>
              </a:xfrm>
              <a:prstGeom prst="rect">
                <a:avLst/>
              </a:prstGeom>
              <a:blipFill>
                <a:blip r:embed="rId8"/>
                <a:stretch>
                  <a:fillRect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0806532-3809-43A2-9FE2-0E255284798B}"/>
                  </a:ext>
                </a:extLst>
              </p:cNvPr>
              <p:cNvSpPr txBox="1"/>
              <p:nvPr/>
            </p:nvSpPr>
            <p:spPr>
              <a:xfrm>
                <a:off x="4955292" y="6531210"/>
                <a:ext cx="1941850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dirty="0" smtClean="0">
                          <a:latin typeface="Cambria Math" panose="02040503050406030204" pitchFamily="18" charset="0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zh-CN" altLang="en-US" sz="1800" spc="-201" dirty="0" smtClean="0">
                              <a:latin typeface="Cambria Math"/>
                              <a:cs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1800" spc="-201" dirty="0" smtClean="0">
                              <a:latin typeface="Cambria Math"/>
                              <a:cs typeface="Cambria Math"/>
                            </a:rPr>
                            <m:t>"</m:t>
                          </m:r>
                        </m:e>
                        <m:sub>
                          <m:r>
                            <a:rPr lang="en-US" altLang="zh-CN" sz="1800" b="0" i="1" spc="-201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 spc="-263" baseline="-16203" dirty="0">
                          <a:latin typeface="Cambria Math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zh-CN" altLang="en-US" sz="1800" baseline="-1620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0806532-3809-43A2-9FE2-0E2552847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292" y="6531210"/>
                <a:ext cx="1941850" cy="270652"/>
              </a:xfrm>
              <a:prstGeom prst="rect">
                <a:avLst/>
              </a:prstGeom>
              <a:blipFill>
                <a:blip r:embed="rId9"/>
                <a:stretch>
                  <a:fillRect l="-1258" r="-1258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4BB828CE-59DD-4E4E-8691-55C110F63B5D}"/>
              </a:ext>
            </a:extLst>
          </p:cNvPr>
          <p:cNvSpPr txBox="1"/>
          <p:nvPr/>
        </p:nvSpPr>
        <p:spPr>
          <a:xfrm>
            <a:off x="6737833" y="6898357"/>
            <a:ext cx="129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7895BD-819C-4F6C-AE20-6E71D9BE2064}"/>
                  </a:ext>
                </a:extLst>
              </p:cNvPr>
              <p:cNvSpPr/>
              <p:nvPr/>
            </p:nvSpPr>
            <p:spPr>
              <a:xfrm>
                <a:off x="3208685" y="1565072"/>
                <a:ext cx="75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7895BD-819C-4F6C-AE20-6E71D9BE2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685" y="1565072"/>
                <a:ext cx="755528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3B286D9-3714-4E4E-9F3B-27B640C195F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587475" y="1934404"/>
            <a:ext cx="998974" cy="1489678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0771FD5-DFDA-4461-84FE-B2DE5F64919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120783" y="1934404"/>
            <a:ext cx="465666" cy="1518029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7A8EE0D-5367-494E-AC21-D0F33EBBAD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993900" y="1934404"/>
            <a:ext cx="1592549" cy="1518029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6C5DA19-7836-47D1-BC72-FC07F57F5C68}"/>
              </a:ext>
            </a:extLst>
          </p:cNvPr>
          <p:cNvCxnSpPr>
            <a:cxnSpLocks/>
          </p:cNvCxnSpPr>
          <p:nvPr/>
        </p:nvCxnSpPr>
        <p:spPr>
          <a:xfrm flipV="1">
            <a:off x="3586449" y="1962755"/>
            <a:ext cx="0" cy="1476000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02E730C-03D9-4557-86A1-5014DAD1DB30}"/>
                  </a:ext>
                </a:extLst>
              </p:cNvPr>
              <p:cNvSpPr/>
              <p:nvPr/>
            </p:nvSpPr>
            <p:spPr>
              <a:xfrm>
                <a:off x="3206025" y="1561297"/>
                <a:ext cx="760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02E730C-03D9-4557-86A1-5014DAD1D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25" y="1561297"/>
                <a:ext cx="760849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9D5840-715B-4E90-B76F-A010B954D9DC}"/>
                  </a:ext>
                </a:extLst>
              </p:cNvPr>
              <p:cNvSpPr/>
              <p:nvPr/>
            </p:nvSpPr>
            <p:spPr>
              <a:xfrm>
                <a:off x="3206025" y="1559725"/>
                <a:ext cx="760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pc="-20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pc="-20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b="0" i="1" spc="-20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1800" spc="-201" dirty="0">
                          <a:latin typeface="Cambria Math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9D5840-715B-4E90-B76F-A010B954D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25" y="1559725"/>
                <a:ext cx="760849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83ADF35-C080-4E7B-961F-FE27A2E6A4C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586449" y="1962755"/>
            <a:ext cx="1223403" cy="624454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99A48EA-4B8C-4052-A0F2-0A7183361FD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586449" y="1962755"/>
            <a:ext cx="1766439" cy="629801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569C7747-FCB4-485F-97E3-E1C02A2BBAB7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966874" y="1744391"/>
            <a:ext cx="1075026" cy="55834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280313B-1FDF-4181-BCB1-67374CAC4C30}"/>
                  </a:ext>
                </a:extLst>
              </p:cNvPr>
              <p:cNvSpPr/>
              <p:nvPr/>
            </p:nvSpPr>
            <p:spPr>
              <a:xfrm>
                <a:off x="5018451" y="1615559"/>
                <a:ext cx="1052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b="0" spc="-201" dirty="0"/>
                  <a:t>S</a:t>
                </a:r>
                <a14:m>
                  <m:oMath xmlns:m="http://schemas.openxmlformats.org/officeDocument/2006/math">
                    <m:r>
                      <a:rPr lang="en-US" altLang="zh-CN" sz="1800" b="0" i="1" spc="-201" smtClean="0">
                        <a:latin typeface="Cambria Math" panose="02040503050406030204" pitchFamily="18" charset="0"/>
                      </a:rPr>
                      <m:t>𝑜𝑓𝑡𝑚𝑎𝑥𝑠</m:t>
                    </m:r>
                    <m:r>
                      <m:rPr>
                        <m:nor/>
                      </m:rPr>
                      <a:rPr lang="en-US" altLang="zh-CN" sz="1800" spc="-201" dirty="0">
                        <a:latin typeface="Cambria Math"/>
                        <a:cs typeface="Cambria Math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280313B-1FDF-4181-BCB1-67374CAC4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451" y="1615559"/>
                <a:ext cx="1052339" cy="369332"/>
              </a:xfrm>
              <a:prstGeom prst="rect">
                <a:avLst/>
              </a:prstGeom>
              <a:blipFill>
                <a:blip r:embed="rId13"/>
                <a:stretch>
                  <a:fillRect l="-462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1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20" grpId="0"/>
      <p:bldP spid="20" grpId="1"/>
      <p:bldP spid="47" grpId="0"/>
      <p:bldP spid="47" grpId="1"/>
      <p:bldP spid="48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00D8D76-697E-4B67-96F8-D614187B859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48325" y="2808814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ABDD9E4E-DC81-4775-AF05-6E20B3FFF507}"/>
              </a:ext>
            </a:extLst>
          </p:cNvPr>
          <p:cNvSpPr/>
          <p:nvPr/>
        </p:nvSpPr>
        <p:spPr>
          <a:xfrm>
            <a:off x="1075496" y="2850320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FD23E62-9915-414A-9034-04327F77DE1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19390" y="2989130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89471D52-6AC2-4C87-8C84-0F2AFA4CA25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2545" y="3146182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F31D614-6378-412A-8E96-9621206D9407}"/>
              </a:ext>
            </a:extLst>
          </p:cNvPr>
          <p:cNvSpPr/>
          <p:nvPr/>
        </p:nvSpPr>
        <p:spPr>
          <a:xfrm>
            <a:off x="1438550" y="3178194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EAA6097-953D-4D7C-9B29-ABACF4107B0D}"/>
              </a:ext>
            </a:extLst>
          </p:cNvPr>
          <p:cNvCxnSpPr>
            <a:cxnSpLocks/>
          </p:cNvCxnSpPr>
          <p:nvPr/>
        </p:nvCxnSpPr>
        <p:spPr>
          <a:xfrm>
            <a:off x="1048325" y="4293622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5B0C62-2AF3-455A-8E3A-EBBD5056A826}"/>
              </a:ext>
            </a:extLst>
          </p:cNvPr>
          <p:cNvCxnSpPr>
            <a:cxnSpLocks/>
          </p:cNvCxnSpPr>
          <p:nvPr/>
        </p:nvCxnSpPr>
        <p:spPr>
          <a:xfrm>
            <a:off x="2606493" y="2808814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37F7DE2-8D46-41AD-A965-269BF7DB6318}"/>
              </a:ext>
            </a:extLst>
          </p:cNvPr>
          <p:cNvCxnSpPr>
            <a:cxnSpLocks/>
          </p:cNvCxnSpPr>
          <p:nvPr/>
        </p:nvCxnSpPr>
        <p:spPr>
          <a:xfrm>
            <a:off x="1075497" y="2872547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8E67E3D-30E2-4110-8BFA-B9A26A9467DD}"/>
              </a:ext>
            </a:extLst>
          </p:cNvPr>
          <p:cNvSpPr/>
          <p:nvPr/>
        </p:nvSpPr>
        <p:spPr>
          <a:xfrm>
            <a:off x="2446706" y="4137435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23">
            <a:extLst>
              <a:ext uri="{FF2B5EF4-FFF2-40B4-BE49-F238E27FC236}">
                <a16:creationId xmlns:a16="http://schemas.microsoft.com/office/drawing/2014/main" id="{E5574555-F196-4713-A666-CC3A6BD1B0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90160" y="327777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15" name="表格 23">
            <a:extLst>
              <a:ext uri="{FF2B5EF4-FFF2-40B4-BE49-F238E27FC236}">
                <a16:creationId xmlns:a16="http://schemas.microsoft.com/office/drawing/2014/main" id="{6C013934-2B05-4AAB-814A-F2B400559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75955"/>
              </p:ext>
            </p:extLst>
          </p:nvPr>
        </p:nvGraphicFramePr>
        <p:xfrm>
          <a:off x="6190160" y="1838476"/>
          <a:ext cx="464698" cy="40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61FD789B-1D69-4977-8AF2-5BD5E1644D92}"/>
              </a:ext>
            </a:extLst>
          </p:cNvPr>
          <p:cNvSpPr txBox="1"/>
          <p:nvPr/>
        </p:nvSpPr>
        <p:spPr>
          <a:xfrm rot="5400000">
            <a:off x="6130430" y="1287769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…...</a:t>
            </a:r>
            <a:endParaRPr lang="zh-TW" altLang="en-US" sz="2400" dirty="0"/>
          </a:p>
        </p:txBody>
      </p:sp>
      <p:graphicFrame>
        <p:nvGraphicFramePr>
          <p:cNvPr id="17" name="表格 23">
            <a:extLst>
              <a:ext uri="{FF2B5EF4-FFF2-40B4-BE49-F238E27FC236}">
                <a16:creationId xmlns:a16="http://schemas.microsoft.com/office/drawing/2014/main" id="{DE9284D9-0AC5-4F67-BB81-71F37507D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39296"/>
              </p:ext>
            </p:extLst>
          </p:nvPr>
        </p:nvGraphicFramePr>
        <p:xfrm>
          <a:off x="6190738" y="2280725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CA39D9-1B82-4F63-B2E0-7A383A4D7EF5}"/>
              </a:ext>
            </a:extLst>
          </p:cNvPr>
          <p:cNvSpPr txBox="1"/>
          <p:nvPr/>
        </p:nvSpPr>
        <p:spPr>
          <a:xfrm rot="5400000">
            <a:off x="6131008" y="3240716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79B428E-94C0-47A0-B5EB-F9F8A5F9EEE1}"/>
              </a:ext>
            </a:extLst>
          </p:cNvPr>
          <p:cNvGrpSpPr/>
          <p:nvPr/>
        </p:nvGrpSpPr>
        <p:grpSpPr>
          <a:xfrm>
            <a:off x="7940562" y="1472681"/>
            <a:ext cx="703765" cy="703765"/>
            <a:chOff x="8370546" y="1983114"/>
            <a:chExt cx="638175" cy="638175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5B079628-CFFE-46F6-8535-006A7633A506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27" name="手繪多邊形 108">
              <a:extLst>
                <a:ext uri="{FF2B5EF4-FFF2-40B4-BE49-F238E27FC236}">
                  <a16:creationId xmlns:a16="http://schemas.microsoft.com/office/drawing/2014/main" id="{597F755C-E120-41A2-BA86-434FF1F37A0F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A5C6AFF-0C2B-454D-AB27-7EF21E1442AD}"/>
              </a:ext>
            </a:extLst>
          </p:cNvPr>
          <p:cNvCxnSpPr>
            <a:cxnSpLocks/>
          </p:cNvCxnSpPr>
          <p:nvPr/>
        </p:nvCxnSpPr>
        <p:spPr>
          <a:xfrm>
            <a:off x="8659857" y="1807673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C5DA14-DFBE-4EE8-8A4B-8BA5C0AFA1A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6654859" y="528224"/>
            <a:ext cx="1285703" cy="12963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6AB478F-DBA5-4197-B238-2449ADA3A069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6660964" y="924381"/>
            <a:ext cx="1279597" cy="900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EF6FB01-2DA5-4A89-AAFA-A88DDBBD2226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660964" y="1824564"/>
            <a:ext cx="1279597" cy="209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CC526D5-95BF-434E-B47E-84A9B6F5215F}"/>
              </a:ext>
            </a:extLst>
          </p:cNvPr>
          <p:cNvSpPr txBox="1"/>
          <p:nvPr/>
        </p:nvSpPr>
        <p:spPr>
          <a:xfrm>
            <a:off x="7653842" y="548317"/>
            <a:ext cx="173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x 3 x 3 weights</a:t>
            </a:r>
            <a:endParaRPr lang="zh-TW" altLang="en-US" sz="24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F871B65-31B4-4144-854F-490968875319}"/>
              </a:ext>
            </a:extLst>
          </p:cNvPr>
          <p:cNvCxnSpPr>
            <a:cxnSpLocks/>
          </p:cNvCxnSpPr>
          <p:nvPr/>
        </p:nvCxnSpPr>
        <p:spPr>
          <a:xfrm flipV="1">
            <a:off x="8293371" y="2176446"/>
            <a:ext cx="0" cy="648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3AC5D15-A5A0-4FFF-ADC1-05DE87467489}"/>
              </a:ext>
            </a:extLst>
          </p:cNvPr>
          <p:cNvSpPr/>
          <p:nvPr/>
        </p:nvSpPr>
        <p:spPr>
          <a:xfrm flipH="1">
            <a:off x="8128535" y="2874103"/>
            <a:ext cx="368012" cy="3680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8208FB8-D7CD-4103-A512-883DAD6917CB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649122" y="1824564"/>
            <a:ext cx="1291440" cy="641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E87C0DD-23F6-4332-8A90-1C719DBB913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637278" y="1824563"/>
            <a:ext cx="1303283" cy="1020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D1AED90-86F8-4A8B-87D6-D33729666327}"/>
              </a:ext>
            </a:extLst>
          </p:cNvPr>
          <p:cNvSpPr txBox="1"/>
          <p:nvPr/>
        </p:nvSpPr>
        <p:spPr>
          <a:xfrm>
            <a:off x="8499826" y="2279089"/>
            <a:ext cx="131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bias</a:t>
            </a:r>
            <a:endParaRPr lang="zh-TW" altLang="en-US" sz="2400" dirty="0"/>
          </a:p>
        </p:txBody>
      </p:sp>
      <p:graphicFrame>
        <p:nvGraphicFramePr>
          <p:cNvPr id="42" name="表格 23">
            <a:extLst>
              <a:ext uri="{FF2B5EF4-FFF2-40B4-BE49-F238E27FC236}">
                <a16:creationId xmlns:a16="http://schemas.microsoft.com/office/drawing/2014/main" id="{4C6C6350-E1D5-498D-9B16-5DED33A4C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580198"/>
              </p:ext>
            </p:extLst>
          </p:nvPr>
        </p:nvGraphicFramePr>
        <p:xfrm>
          <a:off x="6191087" y="4008469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43" name="表格 23">
            <a:extLst>
              <a:ext uri="{FF2B5EF4-FFF2-40B4-BE49-F238E27FC236}">
                <a16:creationId xmlns:a16="http://schemas.microsoft.com/office/drawing/2014/main" id="{72A87523-7365-432C-8097-613A680F3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5571"/>
              </p:ext>
            </p:extLst>
          </p:nvPr>
        </p:nvGraphicFramePr>
        <p:xfrm>
          <a:off x="6191087" y="5519169"/>
          <a:ext cx="464698" cy="40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44" name="文字方塊 43">
            <a:extLst>
              <a:ext uri="{FF2B5EF4-FFF2-40B4-BE49-F238E27FC236}">
                <a16:creationId xmlns:a16="http://schemas.microsoft.com/office/drawing/2014/main" id="{367A07A3-E957-4391-8676-913336A326ED}"/>
              </a:ext>
            </a:extLst>
          </p:cNvPr>
          <p:cNvSpPr txBox="1"/>
          <p:nvPr/>
        </p:nvSpPr>
        <p:spPr>
          <a:xfrm rot="5400000">
            <a:off x="6131356" y="4968462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…...</a:t>
            </a:r>
            <a:endParaRPr lang="zh-TW" altLang="en-US" sz="2400" dirty="0"/>
          </a:p>
        </p:txBody>
      </p:sp>
      <p:graphicFrame>
        <p:nvGraphicFramePr>
          <p:cNvPr id="45" name="表格 23">
            <a:extLst>
              <a:ext uri="{FF2B5EF4-FFF2-40B4-BE49-F238E27FC236}">
                <a16:creationId xmlns:a16="http://schemas.microsoft.com/office/drawing/2014/main" id="{3C67EC23-C9EF-430E-9D3D-BE32B867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03236"/>
              </p:ext>
            </p:extLst>
          </p:nvPr>
        </p:nvGraphicFramePr>
        <p:xfrm>
          <a:off x="6191665" y="5961418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sp>
        <p:nvSpPr>
          <p:cNvPr id="46" name="文字方塊 45">
            <a:extLst>
              <a:ext uri="{FF2B5EF4-FFF2-40B4-BE49-F238E27FC236}">
                <a16:creationId xmlns:a16="http://schemas.microsoft.com/office/drawing/2014/main" id="{3BF2D833-F8E7-4C58-B5E2-F92D38078876}"/>
              </a:ext>
            </a:extLst>
          </p:cNvPr>
          <p:cNvSpPr txBox="1"/>
          <p:nvPr/>
        </p:nvSpPr>
        <p:spPr>
          <a:xfrm rot="5400000">
            <a:off x="6131934" y="6921409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F0C41A9-723F-4C25-89D9-A2B9E594F2EA}"/>
              </a:ext>
            </a:extLst>
          </p:cNvPr>
          <p:cNvGrpSpPr/>
          <p:nvPr/>
        </p:nvGrpSpPr>
        <p:grpSpPr>
          <a:xfrm>
            <a:off x="7941488" y="5153374"/>
            <a:ext cx="703765" cy="703765"/>
            <a:chOff x="8370546" y="1983114"/>
            <a:chExt cx="638175" cy="638175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05A22944-7881-44F3-A7C6-AD1C345D1FCB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49" name="手繪多邊形 108">
              <a:extLst>
                <a:ext uri="{FF2B5EF4-FFF2-40B4-BE49-F238E27FC236}">
                  <a16:creationId xmlns:a16="http://schemas.microsoft.com/office/drawing/2014/main" id="{2C727B40-4777-43D8-AA26-0EB8AE515CBE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DB541DF-31DF-4EF2-9442-8777219C71D5}"/>
              </a:ext>
            </a:extLst>
          </p:cNvPr>
          <p:cNvCxnSpPr>
            <a:cxnSpLocks/>
          </p:cNvCxnSpPr>
          <p:nvPr/>
        </p:nvCxnSpPr>
        <p:spPr>
          <a:xfrm>
            <a:off x="8660784" y="5488366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4C8AF3B-B054-479B-AC23-7A5192A3B773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6655785" y="4208917"/>
            <a:ext cx="1285703" cy="12963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8642AEF-DB50-4D79-90FA-75A1EAB5A2DE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6661891" y="4605074"/>
            <a:ext cx="1279597" cy="900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0E892DD-0163-4320-8F4E-15CBC90861A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661891" y="5505256"/>
            <a:ext cx="1279597" cy="209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F89D4D0-1AA7-4C2E-9891-9E5CD2E59535}"/>
              </a:ext>
            </a:extLst>
          </p:cNvPr>
          <p:cNvSpPr txBox="1"/>
          <p:nvPr/>
        </p:nvSpPr>
        <p:spPr>
          <a:xfrm>
            <a:off x="7625720" y="4179742"/>
            <a:ext cx="1425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x 3 x 3 weights</a:t>
            </a:r>
            <a:endParaRPr lang="zh-TW" altLang="en-US" sz="2400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4CE70A2-3B8E-48EE-82A6-634224483E62}"/>
              </a:ext>
            </a:extLst>
          </p:cNvPr>
          <p:cNvCxnSpPr>
            <a:cxnSpLocks/>
          </p:cNvCxnSpPr>
          <p:nvPr/>
        </p:nvCxnSpPr>
        <p:spPr>
          <a:xfrm flipV="1">
            <a:off x="8294297" y="5857139"/>
            <a:ext cx="0" cy="648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434CA04-2B23-4BBE-845B-6626276E86DA}"/>
              </a:ext>
            </a:extLst>
          </p:cNvPr>
          <p:cNvSpPr/>
          <p:nvPr/>
        </p:nvSpPr>
        <p:spPr>
          <a:xfrm flipH="1">
            <a:off x="8129462" y="6554796"/>
            <a:ext cx="368012" cy="3680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AAB1DE2-0D86-4CE9-B97B-4145E8D3451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650048" y="5505256"/>
            <a:ext cx="1291440" cy="641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ACB8FD0-E720-4E44-BAA0-A807B6CEE42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638205" y="5505256"/>
            <a:ext cx="1303283" cy="1020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7452ACF-9347-4E18-9635-B9925F68261D}"/>
              </a:ext>
            </a:extLst>
          </p:cNvPr>
          <p:cNvSpPr txBox="1"/>
          <p:nvPr/>
        </p:nvSpPr>
        <p:spPr>
          <a:xfrm>
            <a:off x="8500752" y="5959782"/>
            <a:ext cx="131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bias</a:t>
            </a:r>
            <a:endParaRPr lang="zh-TW" altLang="en-US" sz="2400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D47FC7A-3E98-40E4-BED4-16156FBDFA0C}"/>
              </a:ext>
            </a:extLst>
          </p:cNvPr>
          <p:cNvCxnSpPr>
            <a:cxnSpLocks/>
          </p:cNvCxnSpPr>
          <p:nvPr/>
        </p:nvCxnSpPr>
        <p:spPr>
          <a:xfrm flipV="1">
            <a:off x="1987241" y="2348162"/>
            <a:ext cx="0" cy="64096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56DA3BF-6D78-4869-B91C-3DBAB8F63C2A}"/>
              </a:ext>
            </a:extLst>
          </p:cNvPr>
          <p:cNvCxnSpPr>
            <a:cxnSpLocks/>
          </p:cNvCxnSpPr>
          <p:nvPr/>
        </p:nvCxnSpPr>
        <p:spPr>
          <a:xfrm>
            <a:off x="1983595" y="2316151"/>
            <a:ext cx="406737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F01F06-46DC-4BB1-8233-238D9F500D4B}"/>
              </a:ext>
            </a:extLst>
          </p:cNvPr>
          <p:cNvCxnSpPr>
            <a:cxnSpLocks/>
          </p:cNvCxnSpPr>
          <p:nvPr/>
        </p:nvCxnSpPr>
        <p:spPr>
          <a:xfrm>
            <a:off x="3353582" y="4974052"/>
            <a:ext cx="2697385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BD2E5DB4-6D54-4727-A5B3-7F4367928D7A}"/>
              </a:ext>
            </a:extLst>
          </p:cNvPr>
          <p:cNvSpPr/>
          <p:nvPr/>
        </p:nvSpPr>
        <p:spPr>
          <a:xfrm>
            <a:off x="6064995" y="3391820"/>
            <a:ext cx="298624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504200" rtl="0">
              <a:defRPr/>
            </a:pPr>
            <a:r>
              <a:rPr lang="en-US" altLang="zh-TW" sz="2400" kern="1200" dirty="0">
                <a:solidFill>
                  <a:schemeClr val="bg1"/>
                </a:solidFill>
                <a:latin typeface="Calibri" panose="020F0502020204030204"/>
                <a:ea typeface="新細明體" panose="02020500000000000000" pitchFamily="18" charset="-120"/>
              </a:rPr>
              <a:t>parameter sharing</a:t>
            </a:r>
            <a:endParaRPr lang="zh-TW" altLang="en-US" sz="2400" kern="1200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投影片編號版面配置區 68">
            <a:extLst>
              <a:ext uri="{FF2B5EF4-FFF2-40B4-BE49-F238E27FC236}">
                <a16:creationId xmlns:a16="http://schemas.microsoft.com/office/drawing/2014/main" id="{710A64DC-5F6F-4972-A85F-C6667E9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A3C59DC2-7423-4DA5-A3A2-E173F58CF689}"/>
              </a:ext>
            </a:extLst>
          </p:cNvPr>
          <p:cNvSpPr/>
          <p:nvPr/>
        </p:nvSpPr>
        <p:spPr>
          <a:xfrm rot="5400000">
            <a:off x="7156289" y="2836790"/>
            <a:ext cx="491815" cy="50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E9E272F2-2E6A-428D-800C-33B264A8980F}"/>
              </a:ext>
            </a:extLst>
          </p:cNvPr>
          <p:cNvSpPr/>
          <p:nvPr/>
        </p:nvSpPr>
        <p:spPr>
          <a:xfrm rot="16200000" flipV="1">
            <a:off x="7153384" y="3982471"/>
            <a:ext cx="491815" cy="509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4" name="標題 1">
            <a:extLst>
              <a:ext uri="{FF2B5EF4-FFF2-40B4-BE49-F238E27FC236}">
                <a16:creationId xmlns:a16="http://schemas.microsoft.com/office/drawing/2014/main" id="{F57AE62F-E0D5-4AB9-B10B-502CD7433A1B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Sliding window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6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" grpId="0" animBg="1"/>
      <p:bldP spid="6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80C26-06F3-4231-AE93-FB1CD94402A6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spc="-5" dirty="0"/>
              <a:t>Attention mechanisms</a:t>
            </a:r>
            <a:endParaRPr lang="zh-CN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9AE7AC-F14C-4C9D-B47D-DDF15DB3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68" y="2247686"/>
            <a:ext cx="744006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415" y="1783986"/>
            <a:ext cx="9490949" cy="2403698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marR="4456">
              <a:spcBef>
                <a:spcPts val="88"/>
              </a:spcBef>
            </a:pPr>
            <a:r>
              <a:rPr sz="2105" dirty="0">
                <a:latin typeface="Calibri"/>
                <a:cs typeface="Calibri"/>
              </a:rPr>
              <a:t>Neural </a:t>
            </a:r>
            <a:r>
              <a:rPr sz="2105" spc="-4" dirty="0">
                <a:latin typeface="Calibri"/>
                <a:cs typeface="Calibri"/>
              </a:rPr>
              <a:t>Machine Translation </a:t>
            </a:r>
            <a:r>
              <a:rPr sz="2105" dirty="0">
                <a:latin typeface="Calibri"/>
                <a:cs typeface="Calibri"/>
              </a:rPr>
              <a:t>went from a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fringe research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attempt </a:t>
            </a:r>
            <a:r>
              <a:rPr sz="2105" spc="-4" dirty="0">
                <a:latin typeface="Calibri"/>
                <a:cs typeface="Calibri"/>
              </a:rPr>
              <a:t>in </a:t>
            </a:r>
            <a:r>
              <a:rPr sz="2105" b="1" spc="-4" dirty="0">
                <a:latin typeface="Calibri"/>
                <a:cs typeface="Calibri"/>
              </a:rPr>
              <a:t>2014 </a:t>
            </a:r>
            <a:r>
              <a:rPr sz="2105" spc="-4" dirty="0">
                <a:latin typeface="Calibri"/>
                <a:cs typeface="Calibri"/>
              </a:rPr>
              <a:t>to the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leading </a:t>
            </a:r>
            <a:r>
              <a:rPr sz="2105" spc="-4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standard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method </a:t>
            </a:r>
            <a:r>
              <a:rPr sz="2105" spc="-4" dirty="0">
                <a:latin typeface="Calibri"/>
                <a:cs typeface="Calibri"/>
              </a:rPr>
              <a:t>in </a:t>
            </a:r>
            <a:r>
              <a:rPr sz="2105" b="1" spc="-4" dirty="0">
                <a:latin typeface="Calibri"/>
                <a:cs typeface="Calibri"/>
              </a:rPr>
              <a:t>2016</a:t>
            </a:r>
            <a:endParaRPr sz="2105">
              <a:latin typeface="Calibri"/>
              <a:cs typeface="Calibri"/>
            </a:endParaRPr>
          </a:p>
          <a:p>
            <a:pPr>
              <a:spcBef>
                <a:spcPts val="39"/>
              </a:spcBef>
            </a:pPr>
            <a:endParaRPr sz="2500">
              <a:latin typeface="Calibri"/>
              <a:cs typeface="Calibri"/>
            </a:endParaRPr>
          </a:p>
          <a:p>
            <a:pPr marL="311897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b="1" spc="-4" dirty="0">
                <a:latin typeface="Calibri"/>
                <a:cs typeface="Calibri"/>
              </a:rPr>
              <a:t>2014</a:t>
            </a:r>
            <a:r>
              <a:rPr sz="2105" spc="-4" dirty="0">
                <a:latin typeface="Calibri"/>
                <a:cs typeface="Calibri"/>
              </a:rPr>
              <a:t>: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First seq2seq</a:t>
            </a:r>
            <a:r>
              <a:rPr sz="2105" dirty="0">
                <a:latin typeface="Calibri"/>
                <a:cs typeface="Calibri"/>
              </a:rPr>
              <a:t> paper </a:t>
            </a:r>
            <a:r>
              <a:rPr sz="2105" spc="-4" dirty="0">
                <a:latin typeface="Calibri"/>
                <a:cs typeface="Calibri"/>
              </a:rPr>
              <a:t>published </a:t>
            </a:r>
            <a:r>
              <a:rPr sz="2105" spc="-4" dirty="0">
                <a:solidFill>
                  <a:srgbClr val="175E54"/>
                </a:solidFill>
                <a:latin typeface="Calibri"/>
                <a:cs typeface="Calibri"/>
              </a:rPr>
              <a:t>[Sutskever</a:t>
            </a:r>
            <a:r>
              <a:rPr sz="2105" dirty="0">
                <a:solidFill>
                  <a:srgbClr val="175E54"/>
                </a:solidFill>
                <a:latin typeface="Calibri"/>
                <a:cs typeface="Calibri"/>
              </a:rPr>
              <a:t> et</a:t>
            </a:r>
            <a:r>
              <a:rPr sz="2105" spc="-4" dirty="0">
                <a:solidFill>
                  <a:srgbClr val="175E54"/>
                </a:solidFill>
                <a:latin typeface="Calibri"/>
                <a:cs typeface="Calibri"/>
              </a:rPr>
              <a:t> al.</a:t>
            </a:r>
            <a:r>
              <a:rPr sz="2105" spc="-9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175E54"/>
                </a:solidFill>
                <a:latin typeface="Calibri"/>
                <a:cs typeface="Calibri"/>
              </a:rPr>
              <a:t>2014]</a:t>
            </a:r>
            <a:endParaRPr sz="2105">
              <a:latin typeface="Calibri"/>
              <a:cs typeface="Calibri"/>
            </a:endParaRPr>
          </a:p>
          <a:p>
            <a:pPr>
              <a:spcBef>
                <a:spcPts val="13"/>
              </a:spcBef>
              <a:buClr>
                <a:srgbClr val="8C1515"/>
              </a:buClr>
              <a:buFont typeface="Times New Roman"/>
              <a:buChar char="•"/>
            </a:pPr>
            <a:endParaRPr sz="2456">
              <a:latin typeface="Calibri"/>
              <a:cs typeface="Calibri"/>
            </a:endParaRPr>
          </a:p>
          <a:p>
            <a:pPr marL="311897" indent="-300758"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b="1" spc="-4" dirty="0">
                <a:latin typeface="Calibri"/>
                <a:cs typeface="Calibri"/>
              </a:rPr>
              <a:t>2016</a:t>
            </a:r>
            <a:r>
              <a:rPr sz="2105" spc="-4" dirty="0">
                <a:latin typeface="Calibri"/>
                <a:cs typeface="Calibri"/>
              </a:rPr>
              <a:t>: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Google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Translate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switches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from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SMT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to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NMT </a:t>
            </a:r>
            <a:r>
              <a:rPr sz="2105" dirty="0">
                <a:latin typeface="Calibri"/>
                <a:cs typeface="Calibri"/>
              </a:rPr>
              <a:t>–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by</a:t>
            </a:r>
            <a:r>
              <a:rPr sz="2105" spc="-4" dirty="0">
                <a:latin typeface="Calibri"/>
                <a:cs typeface="Calibri"/>
              </a:rPr>
              <a:t> 2018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everyone </a:t>
            </a:r>
            <a:r>
              <a:rPr sz="2105" spc="-4" dirty="0">
                <a:latin typeface="Calibri"/>
                <a:cs typeface="Calibri"/>
              </a:rPr>
              <a:t>had</a:t>
            </a:r>
            <a:endParaRPr sz="2105">
              <a:latin typeface="Calibri"/>
              <a:cs typeface="Calibri"/>
            </a:endParaRPr>
          </a:p>
          <a:p>
            <a:pPr marL="913412" lvl="1" indent="-200505">
              <a:spcBef>
                <a:spcPts val="456"/>
              </a:spcBef>
              <a:buClr>
                <a:srgbClr val="8C1515"/>
              </a:buClr>
              <a:buFont typeface="Times New Roman"/>
              <a:buChar char="•"/>
              <a:tabLst>
                <a:tab pos="912855" algn="l"/>
                <a:tab pos="913412" algn="l"/>
              </a:tabLst>
            </a:pPr>
            <a:r>
              <a:rPr sz="1754" spc="-4" dirty="0">
                <a:latin typeface="Calibri"/>
                <a:cs typeface="Calibri"/>
              </a:rPr>
              <a:t>https://</a:t>
            </a:r>
            <a:r>
              <a:rPr sz="1754" spc="-4" dirty="0">
                <a:latin typeface="Calibri"/>
                <a:cs typeface="Calibri"/>
                <a:hlinkClick r:id="rId2"/>
              </a:rPr>
              <a:t>www.nytimes.com/2016/12/14/magazine/the-great-ai-awakening.html</a:t>
            </a:r>
            <a:endParaRPr sz="175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414" y="5310136"/>
            <a:ext cx="9622946" cy="1135888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311897" indent="-300758">
              <a:spcBef>
                <a:spcPts val="632"/>
              </a:spcBef>
              <a:buClr>
                <a:srgbClr val="8C1515"/>
              </a:buClr>
              <a:buFont typeface="Times New Roman"/>
              <a:buChar char="•"/>
              <a:tabLst>
                <a:tab pos="311340" algn="l"/>
                <a:tab pos="311897" algn="l"/>
              </a:tabLst>
            </a:pPr>
            <a:r>
              <a:rPr sz="2105" dirty="0">
                <a:solidFill>
                  <a:srgbClr val="00B050"/>
                </a:solidFill>
                <a:latin typeface="Calibri"/>
                <a:cs typeface="Calibri"/>
              </a:rPr>
              <a:t>This</a:t>
            </a:r>
            <a:r>
              <a:rPr sz="2105" spc="-2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00B050"/>
                </a:solidFill>
                <a:latin typeface="Calibri"/>
                <a:cs typeface="Calibri"/>
              </a:rPr>
              <a:t>was</a:t>
            </a:r>
            <a:r>
              <a:rPr sz="2105" spc="-2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00B050"/>
                </a:solidFill>
                <a:latin typeface="Calibri"/>
                <a:cs typeface="Calibri"/>
              </a:rPr>
              <a:t>amazing!</a:t>
            </a:r>
            <a:endParaRPr sz="2105">
              <a:latin typeface="Calibri"/>
              <a:cs typeface="Calibri"/>
            </a:endParaRPr>
          </a:p>
          <a:p>
            <a:pPr marL="612097" marR="4456" lvl="1" indent="-200505">
              <a:lnSpc>
                <a:spcPts val="2465"/>
              </a:lnSpc>
              <a:spcBef>
                <a:spcPts val="684"/>
              </a:spcBef>
              <a:buClr>
                <a:srgbClr val="007C92"/>
              </a:buClr>
              <a:buFont typeface="Times New Roman"/>
              <a:buChar char="•"/>
              <a:tabLst>
                <a:tab pos="612654" algn="l"/>
              </a:tabLst>
            </a:pPr>
            <a:r>
              <a:rPr sz="2105" b="1" dirty="0">
                <a:latin typeface="Calibri"/>
                <a:cs typeface="Calibri"/>
              </a:rPr>
              <a:t>SMT </a:t>
            </a:r>
            <a:r>
              <a:rPr sz="2105" spc="-4" dirty="0">
                <a:latin typeface="Calibri"/>
                <a:cs typeface="Calibri"/>
              </a:rPr>
              <a:t>systems, built </a:t>
            </a:r>
            <a:r>
              <a:rPr sz="2105" dirty="0">
                <a:latin typeface="Calibri"/>
                <a:cs typeface="Calibri"/>
              </a:rPr>
              <a:t>by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hundreds </a:t>
            </a:r>
            <a:r>
              <a:rPr sz="2105" spc="-4" dirty="0">
                <a:latin typeface="Calibri"/>
                <a:cs typeface="Calibri"/>
              </a:rPr>
              <a:t>of </a:t>
            </a:r>
            <a:r>
              <a:rPr sz="2105" dirty="0">
                <a:latin typeface="Calibri"/>
                <a:cs typeface="Calibri"/>
              </a:rPr>
              <a:t>engineers over </a:t>
            </a:r>
            <a:r>
              <a:rPr sz="2105" spc="-4" dirty="0">
                <a:latin typeface="Calibri"/>
                <a:cs typeface="Calibri"/>
              </a:rPr>
              <a:t>many </a:t>
            </a:r>
            <a:r>
              <a:rPr sz="2105" dirty="0">
                <a:solidFill>
                  <a:srgbClr val="FF30EE"/>
                </a:solidFill>
                <a:latin typeface="Calibri"/>
                <a:cs typeface="Calibri"/>
              </a:rPr>
              <a:t>years</a:t>
            </a:r>
            <a:r>
              <a:rPr sz="2105" dirty="0">
                <a:latin typeface="Calibri"/>
                <a:cs typeface="Calibri"/>
              </a:rPr>
              <a:t>, were </a:t>
            </a:r>
            <a:r>
              <a:rPr sz="2105" spc="-4" dirty="0">
                <a:latin typeface="Calibri"/>
                <a:cs typeface="Calibri"/>
              </a:rPr>
              <a:t>outperformed </a:t>
            </a:r>
            <a:r>
              <a:rPr sz="2105" spc="-465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by</a:t>
            </a:r>
            <a:r>
              <a:rPr sz="2105" spc="-4" dirty="0">
                <a:latin typeface="Calibri"/>
                <a:cs typeface="Calibri"/>
              </a:rPr>
              <a:t> NMT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systems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trained </a:t>
            </a:r>
            <a:r>
              <a:rPr sz="2105" dirty="0">
                <a:latin typeface="Calibri"/>
                <a:cs typeface="Calibri"/>
              </a:rPr>
              <a:t>by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small groups</a:t>
            </a:r>
            <a:r>
              <a:rPr sz="2105" spc="-9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of</a:t>
            </a:r>
            <a:r>
              <a:rPr sz="2105" dirty="0">
                <a:latin typeface="Calibri"/>
                <a:cs typeface="Calibri"/>
              </a:rPr>
              <a:t> engineers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in </a:t>
            </a:r>
            <a:r>
              <a:rPr sz="2105" dirty="0">
                <a:latin typeface="Calibri"/>
                <a:cs typeface="Calibri"/>
              </a:rPr>
              <a:t>a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few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spc="-4" dirty="0">
                <a:solidFill>
                  <a:srgbClr val="FF30EE"/>
                </a:solidFill>
                <a:latin typeface="Calibri"/>
                <a:cs typeface="Calibri"/>
              </a:rPr>
              <a:t>months</a:t>
            </a:r>
            <a:endParaRPr sz="2105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4338" y="4378467"/>
            <a:ext cx="1303258" cy="3518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342" y="4384760"/>
            <a:ext cx="1039887" cy="3812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5676" y="4378467"/>
            <a:ext cx="1688416" cy="3635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0091" y="4829358"/>
            <a:ext cx="1107847" cy="36027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784932" y="4328594"/>
            <a:ext cx="1301030" cy="923420"/>
            <a:chOff x="7735789" y="4052851"/>
            <a:chExt cx="1483360" cy="105283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9861" y="4052851"/>
              <a:ext cx="1428750" cy="498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5789" y="4579823"/>
              <a:ext cx="1478464" cy="52557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23085" y="4785087"/>
            <a:ext cx="935815" cy="42891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24766" y="4916758"/>
            <a:ext cx="1642769" cy="22205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890787" y="8035587"/>
            <a:ext cx="202729" cy="409415"/>
          </a:xfrm>
          <a:prstGeom prst="rect">
            <a:avLst/>
          </a:prstGeom>
        </p:spPr>
        <p:txBody>
          <a:bodyPr vert="horz" wrap="square" lIns="0" tIns="70175" rIns="0" bIns="0" rtlCol="0">
            <a:spAutoFit/>
          </a:bodyPr>
          <a:lstStyle/>
          <a:p>
            <a:pPr marL="150936">
              <a:spcBef>
                <a:spcPts val="26"/>
              </a:spcBef>
            </a:pPr>
            <a:fld id="{81D60167-4931-47E6-BA6A-407CBD079E47}" type="slidenum">
              <a:rPr dirty="0"/>
              <a:pPr marL="150936">
                <a:spcBef>
                  <a:spcPts val="26"/>
                </a:spcBef>
              </a:pPr>
              <a:t>81</a:t>
            </a:fld>
            <a:endParaRPr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1FA5984F-7D4F-42DC-BF27-EFD6E0A6FD6F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NMT: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the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first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big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success</a:t>
            </a:r>
            <a:r>
              <a:rPr lang="en-US" altLang="zh-CN" sz="3200" dirty="0"/>
              <a:t> </a:t>
            </a:r>
            <a:r>
              <a:rPr lang="en-US" altLang="zh-CN" sz="3200" spc="-5" dirty="0"/>
              <a:t>story </a:t>
            </a:r>
            <a:r>
              <a:rPr lang="en-US" altLang="zh-CN" sz="3200" dirty="0"/>
              <a:t>of</a:t>
            </a:r>
            <a:r>
              <a:rPr lang="en-US" altLang="zh-CN" sz="3200" spc="5" dirty="0"/>
              <a:t> </a:t>
            </a:r>
            <a:r>
              <a:rPr lang="en-US" altLang="zh-CN" sz="3200" spc="-5" dirty="0"/>
              <a:t>NLP Deep Learning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9485" y="270001"/>
            <a:ext cx="2774950" cy="764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References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10" dirty="0"/>
              <a:t>2023/5/16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/>
              <a:t>Prof.</a:t>
            </a:r>
            <a:r>
              <a:rPr spc="-30" dirty="0"/>
              <a:t> </a:t>
            </a:r>
            <a:r>
              <a:rPr dirty="0"/>
              <a:t>Cheng‐Te</a:t>
            </a:r>
            <a:r>
              <a:rPr spc="-25" dirty="0"/>
              <a:t> </a:t>
            </a:r>
            <a:r>
              <a:rPr dirty="0"/>
              <a:t>Li</a:t>
            </a:r>
            <a:r>
              <a:rPr spc="-5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spc="-20" dirty="0"/>
              <a:t>NCKU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15067" y="1085386"/>
            <a:ext cx="9403715" cy="56156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sz="2100" dirty="0">
                <a:latin typeface="Calibri"/>
                <a:cs typeface="Calibri"/>
              </a:rPr>
              <a:t>CNN : </a:t>
            </a: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Hung-Yi Lee </a:t>
            </a: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2021 spring </a:t>
            </a:r>
            <a:endParaRPr lang="en-US" sz="21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90525" indent="-3778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sz="2100" dirty="0">
                <a:latin typeface="Calibri"/>
                <a:cs typeface="Calibri"/>
              </a:rPr>
              <a:t>Language model 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spc="-55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Stanford /Spring 2021 </a:t>
            </a:r>
            <a:r>
              <a:rPr lang="en-US" altLang="zh-CN" sz="21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CS224n: Natural Language Processing with Deep Learning </a:t>
            </a:r>
            <a:endParaRPr lang="en-US" altLang="zh-CN" sz="21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90525" indent="-3778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sz="2100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NN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lang="en-US" altLang="zh-CN" sz="2100" spc="-30" dirty="0">
                <a:latin typeface="Calibri"/>
                <a:cs typeface="Calibri"/>
              </a:rPr>
              <a:t>: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spc="-55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Stanford /Spring 2021 </a:t>
            </a:r>
            <a:r>
              <a:rPr lang="en-US" altLang="zh-CN" sz="21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CS224n: Natural Language Processing with Deep Learning </a:t>
            </a:r>
            <a:endParaRPr lang="en-US" altLang="zh-CN" sz="21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90525" indent="-377825">
              <a:spcBef>
                <a:spcPts val="580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altLang="zh-CN" sz="2100" dirty="0"/>
              <a:t>Vanishing</a:t>
            </a:r>
            <a:r>
              <a:rPr lang="en-US" altLang="zh-CN" sz="2100" spc="-50" dirty="0"/>
              <a:t> </a:t>
            </a:r>
            <a:r>
              <a:rPr lang="en-US" altLang="zh-CN" sz="2100" dirty="0"/>
              <a:t>and</a:t>
            </a:r>
            <a:r>
              <a:rPr lang="en-US" altLang="zh-CN" sz="2100" spc="-45" dirty="0"/>
              <a:t> </a:t>
            </a:r>
            <a:r>
              <a:rPr lang="en-US" altLang="zh-CN" sz="2100" dirty="0"/>
              <a:t>Exploding</a:t>
            </a:r>
            <a:r>
              <a:rPr lang="en-US" altLang="zh-CN" sz="2100" spc="-50" dirty="0"/>
              <a:t> </a:t>
            </a:r>
            <a:r>
              <a:rPr lang="en-US" altLang="zh-CN" sz="2100" spc="-10" dirty="0"/>
              <a:t>Gradients:</a:t>
            </a:r>
            <a:r>
              <a:rPr lang="en-US" altLang="zh-CN" sz="2100" dirty="0">
                <a:latin typeface="Calibri"/>
                <a:cs typeface="Calibri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spc="-55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Stanford /Spring 2021 </a:t>
            </a:r>
            <a:r>
              <a:rPr lang="en-US" altLang="zh-CN" sz="21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CS224n: Natural Language Processing with Deep Learning 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 marL="390525" indent="-3778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sz="2100" dirty="0">
                <a:latin typeface="Calibri"/>
                <a:cs typeface="Calibri"/>
              </a:rPr>
              <a:t>LSTM: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spc="-55" dirty="0">
                <a:solidFill>
                  <a:srgbClr val="FF0000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Stanford /Spring 2019 </a:t>
            </a:r>
            <a:r>
              <a:rPr lang="en-US" altLang="zh-CN" sz="21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CS224n: Natural Language Processing with Deep Learning </a:t>
            </a:r>
            <a:endParaRPr lang="en-US" sz="21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90525" indent="-3778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sz="2100" dirty="0">
                <a:latin typeface="Calibri"/>
                <a:cs typeface="Calibri"/>
              </a:rPr>
              <a:t>GRU: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spc="-55" dirty="0">
                <a:solidFill>
                  <a:srgbClr val="FF0000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Stanford /Spring 2019 </a:t>
            </a:r>
            <a:r>
              <a:rPr lang="en-US" altLang="zh-CN" sz="21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CS224n: Natural Language Processing with Deep Learning </a:t>
            </a:r>
            <a:endParaRPr lang="en-US" sz="21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90525" indent="-3778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sz="2100" dirty="0">
                <a:latin typeface="Calibri"/>
                <a:cs typeface="Calibri"/>
              </a:rPr>
              <a:t>Seq2seq: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sz="2100" spc="-55" dirty="0">
                <a:solidFill>
                  <a:srgbClr val="FF000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Stanford /Spring 2021 </a:t>
            </a:r>
            <a:r>
              <a:rPr lang="en-US" altLang="zh-CN" sz="21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CS224n: Natural Language Processing with Deep Learning </a:t>
            </a:r>
            <a:endParaRPr lang="en-US" sz="21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90525" indent="-377825"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r>
              <a:rPr lang="en-US" altLang="zh-CN" sz="2100" spc="-5" dirty="0"/>
              <a:t>Attention mechanisms:</a:t>
            </a:r>
            <a:r>
              <a:rPr lang="en-US" altLang="zh-CN" sz="2400" b="1" dirty="0"/>
              <a:t>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@attention</a:t>
            </a:r>
            <a:r>
              <a:rPr lang="zh-CN" altLang="en-US" sz="2100" dirty="0">
                <a:solidFill>
                  <a:srgbClr val="FF0000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机制及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self-attention(transformer)</a:t>
            </a:r>
            <a:endParaRPr lang="en-US" altLang="zh-CN" sz="2100" dirty="0">
              <a:solidFill>
                <a:srgbClr val="FF0000"/>
              </a:solidFill>
              <a:latin typeface="+mn-lt"/>
            </a:endParaRPr>
          </a:p>
          <a:p>
            <a:pPr marL="390525" indent="-377825">
              <a:spcBef>
                <a:spcPts val="575"/>
              </a:spcBef>
              <a:buFont typeface="Arial MT"/>
              <a:buChar char="•"/>
              <a:tabLst>
                <a:tab pos="390525" algn="l"/>
              </a:tabLst>
            </a:pPr>
            <a:endParaRPr lang="zh-CN" alt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23">
            <a:extLst>
              <a:ext uri="{FF2B5EF4-FFF2-40B4-BE49-F238E27FC236}">
                <a16:creationId xmlns:a16="http://schemas.microsoft.com/office/drawing/2014/main" id="{E5574555-F196-4713-A666-CC3A6BD1B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100610"/>
              </p:ext>
            </p:extLst>
          </p:nvPr>
        </p:nvGraphicFramePr>
        <p:xfrm>
          <a:off x="6190160" y="327777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15" name="表格 23">
            <a:extLst>
              <a:ext uri="{FF2B5EF4-FFF2-40B4-BE49-F238E27FC236}">
                <a16:creationId xmlns:a16="http://schemas.microsoft.com/office/drawing/2014/main" id="{6C013934-2B05-4AAB-814A-F2B400559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66601"/>
              </p:ext>
            </p:extLst>
          </p:nvPr>
        </p:nvGraphicFramePr>
        <p:xfrm>
          <a:off x="6190160" y="1838476"/>
          <a:ext cx="464698" cy="40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61FD789B-1D69-4977-8AF2-5BD5E1644D92}"/>
              </a:ext>
            </a:extLst>
          </p:cNvPr>
          <p:cNvSpPr txBox="1"/>
          <p:nvPr/>
        </p:nvSpPr>
        <p:spPr>
          <a:xfrm rot="5400000">
            <a:off x="6130430" y="1287769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…...</a:t>
            </a:r>
            <a:endParaRPr lang="zh-TW" altLang="en-US" sz="2400" dirty="0"/>
          </a:p>
        </p:txBody>
      </p:sp>
      <p:graphicFrame>
        <p:nvGraphicFramePr>
          <p:cNvPr id="17" name="表格 23">
            <a:extLst>
              <a:ext uri="{FF2B5EF4-FFF2-40B4-BE49-F238E27FC236}">
                <a16:creationId xmlns:a16="http://schemas.microsoft.com/office/drawing/2014/main" id="{DE9284D9-0AC5-4F67-BB81-71F37507D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47084"/>
              </p:ext>
            </p:extLst>
          </p:nvPr>
        </p:nvGraphicFramePr>
        <p:xfrm>
          <a:off x="6190738" y="2280725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CA39D9-1B82-4F63-B2E0-7A383A4D7EF5}"/>
              </a:ext>
            </a:extLst>
          </p:cNvPr>
          <p:cNvSpPr txBox="1"/>
          <p:nvPr/>
        </p:nvSpPr>
        <p:spPr>
          <a:xfrm rot="5400000">
            <a:off x="6131008" y="3240716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79B428E-94C0-47A0-B5EB-F9F8A5F9EEE1}"/>
              </a:ext>
            </a:extLst>
          </p:cNvPr>
          <p:cNvGrpSpPr/>
          <p:nvPr/>
        </p:nvGrpSpPr>
        <p:grpSpPr>
          <a:xfrm>
            <a:off x="7940562" y="1472681"/>
            <a:ext cx="703765" cy="703765"/>
            <a:chOff x="8370546" y="1983114"/>
            <a:chExt cx="638175" cy="638175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5B079628-CFFE-46F6-8535-006A7633A506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27" name="手繪多邊形 108">
              <a:extLst>
                <a:ext uri="{FF2B5EF4-FFF2-40B4-BE49-F238E27FC236}">
                  <a16:creationId xmlns:a16="http://schemas.microsoft.com/office/drawing/2014/main" id="{597F755C-E120-41A2-BA86-434FF1F37A0F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A5C6AFF-0C2B-454D-AB27-7EF21E1442AD}"/>
              </a:ext>
            </a:extLst>
          </p:cNvPr>
          <p:cNvCxnSpPr>
            <a:cxnSpLocks/>
          </p:cNvCxnSpPr>
          <p:nvPr/>
        </p:nvCxnSpPr>
        <p:spPr>
          <a:xfrm>
            <a:off x="8659857" y="1807673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C5DA14-DFBE-4EE8-8A4B-8BA5C0AFA1A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6654859" y="528224"/>
            <a:ext cx="1285703" cy="1296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6AB478F-DBA5-4197-B238-2449ADA3A069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6660964" y="924381"/>
            <a:ext cx="1279597" cy="90018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EF6FB01-2DA5-4A89-AAFA-A88DDBBD2226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660964" y="1824564"/>
            <a:ext cx="1279597" cy="2097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F871B65-31B4-4144-854F-490968875319}"/>
              </a:ext>
            </a:extLst>
          </p:cNvPr>
          <p:cNvCxnSpPr>
            <a:cxnSpLocks/>
          </p:cNvCxnSpPr>
          <p:nvPr/>
        </p:nvCxnSpPr>
        <p:spPr>
          <a:xfrm flipV="1">
            <a:off x="8293371" y="2176446"/>
            <a:ext cx="0" cy="648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3AC5D15-A5A0-4FFF-ADC1-05DE87467489}"/>
              </a:ext>
            </a:extLst>
          </p:cNvPr>
          <p:cNvSpPr/>
          <p:nvPr/>
        </p:nvSpPr>
        <p:spPr>
          <a:xfrm flipH="1">
            <a:off x="8128535" y="2874103"/>
            <a:ext cx="368012" cy="3680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8208FB8-D7CD-4103-A512-883DAD6917CB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649122" y="1824564"/>
            <a:ext cx="1291440" cy="6411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E87C0DD-23F6-4332-8A90-1C719DBB913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637278" y="1824563"/>
            <a:ext cx="1303283" cy="10208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D1AED90-86F8-4A8B-87D6-D33729666327}"/>
              </a:ext>
            </a:extLst>
          </p:cNvPr>
          <p:cNvSpPr txBox="1"/>
          <p:nvPr/>
        </p:nvSpPr>
        <p:spPr>
          <a:xfrm>
            <a:off x="8499826" y="2279089"/>
            <a:ext cx="131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bias</a:t>
            </a:r>
            <a:endParaRPr lang="zh-TW" altLang="en-US" sz="2400" dirty="0"/>
          </a:p>
        </p:txBody>
      </p:sp>
      <p:graphicFrame>
        <p:nvGraphicFramePr>
          <p:cNvPr id="42" name="表格 23">
            <a:extLst>
              <a:ext uri="{FF2B5EF4-FFF2-40B4-BE49-F238E27FC236}">
                <a16:creationId xmlns:a16="http://schemas.microsoft.com/office/drawing/2014/main" id="{4C6C6350-E1D5-498D-9B16-5DED33A4C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97567"/>
              </p:ext>
            </p:extLst>
          </p:nvPr>
        </p:nvGraphicFramePr>
        <p:xfrm>
          <a:off x="6191087" y="4008469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43" name="表格 23">
            <a:extLst>
              <a:ext uri="{FF2B5EF4-FFF2-40B4-BE49-F238E27FC236}">
                <a16:creationId xmlns:a16="http://schemas.microsoft.com/office/drawing/2014/main" id="{72A87523-7365-432C-8097-613A680F3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68761"/>
              </p:ext>
            </p:extLst>
          </p:nvPr>
        </p:nvGraphicFramePr>
        <p:xfrm>
          <a:off x="6191087" y="5519169"/>
          <a:ext cx="464698" cy="40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44" name="文字方塊 43">
            <a:extLst>
              <a:ext uri="{FF2B5EF4-FFF2-40B4-BE49-F238E27FC236}">
                <a16:creationId xmlns:a16="http://schemas.microsoft.com/office/drawing/2014/main" id="{367A07A3-E957-4391-8676-913336A326ED}"/>
              </a:ext>
            </a:extLst>
          </p:cNvPr>
          <p:cNvSpPr txBox="1"/>
          <p:nvPr/>
        </p:nvSpPr>
        <p:spPr>
          <a:xfrm rot="5400000">
            <a:off x="6131356" y="4968462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…...</a:t>
            </a:r>
            <a:endParaRPr lang="zh-TW" altLang="en-US" sz="2400" dirty="0"/>
          </a:p>
        </p:txBody>
      </p:sp>
      <p:graphicFrame>
        <p:nvGraphicFramePr>
          <p:cNvPr id="45" name="表格 23">
            <a:extLst>
              <a:ext uri="{FF2B5EF4-FFF2-40B4-BE49-F238E27FC236}">
                <a16:creationId xmlns:a16="http://schemas.microsoft.com/office/drawing/2014/main" id="{3C67EC23-C9EF-430E-9D3D-BE32B8673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72181"/>
              </p:ext>
            </p:extLst>
          </p:nvPr>
        </p:nvGraphicFramePr>
        <p:xfrm>
          <a:off x="6191665" y="5961418"/>
          <a:ext cx="464698" cy="81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98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 marL="100838" marR="100838" marT="50419" marB="504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sp>
        <p:nvSpPr>
          <p:cNvPr id="46" name="文字方塊 45">
            <a:extLst>
              <a:ext uri="{FF2B5EF4-FFF2-40B4-BE49-F238E27FC236}">
                <a16:creationId xmlns:a16="http://schemas.microsoft.com/office/drawing/2014/main" id="{3BF2D833-F8E7-4C58-B5E2-F92D38078876}"/>
              </a:ext>
            </a:extLst>
          </p:cNvPr>
          <p:cNvSpPr txBox="1"/>
          <p:nvPr/>
        </p:nvSpPr>
        <p:spPr>
          <a:xfrm rot="5400000">
            <a:off x="6131934" y="6921409"/>
            <a:ext cx="8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F0C41A9-723F-4C25-89D9-A2B9E594F2EA}"/>
              </a:ext>
            </a:extLst>
          </p:cNvPr>
          <p:cNvGrpSpPr/>
          <p:nvPr/>
        </p:nvGrpSpPr>
        <p:grpSpPr>
          <a:xfrm>
            <a:off x="7941488" y="5153374"/>
            <a:ext cx="703765" cy="703765"/>
            <a:chOff x="8370546" y="1983114"/>
            <a:chExt cx="638175" cy="638175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05A22944-7881-44F3-A7C6-AD1C345D1FCB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49" name="手繪多邊形 108">
              <a:extLst>
                <a:ext uri="{FF2B5EF4-FFF2-40B4-BE49-F238E27FC236}">
                  <a16:creationId xmlns:a16="http://schemas.microsoft.com/office/drawing/2014/main" id="{2C727B40-4777-43D8-AA26-0EB8AE515CBE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DB541DF-31DF-4EF2-9442-8777219C71D5}"/>
              </a:ext>
            </a:extLst>
          </p:cNvPr>
          <p:cNvCxnSpPr>
            <a:cxnSpLocks/>
          </p:cNvCxnSpPr>
          <p:nvPr/>
        </p:nvCxnSpPr>
        <p:spPr>
          <a:xfrm>
            <a:off x="8660784" y="5488366"/>
            <a:ext cx="7266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4C8AF3B-B054-479B-AC23-7A5192A3B773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6655785" y="4208917"/>
            <a:ext cx="1285703" cy="1296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8642AEF-DB50-4D79-90FA-75A1EAB5A2DE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6661891" y="4605074"/>
            <a:ext cx="1279597" cy="90018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0E892DD-0163-4320-8F4E-15CBC90861A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661891" y="5505256"/>
            <a:ext cx="1279597" cy="2097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4CE70A2-3B8E-48EE-82A6-634224483E62}"/>
              </a:ext>
            </a:extLst>
          </p:cNvPr>
          <p:cNvCxnSpPr>
            <a:cxnSpLocks/>
          </p:cNvCxnSpPr>
          <p:nvPr/>
        </p:nvCxnSpPr>
        <p:spPr>
          <a:xfrm flipV="1">
            <a:off x="8294297" y="5857139"/>
            <a:ext cx="0" cy="648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434CA04-2B23-4BBE-845B-6626276E86DA}"/>
              </a:ext>
            </a:extLst>
          </p:cNvPr>
          <p:cNvSpPr/>
          <p:nvPr/>
        </p:nvSpPr>
        <p:spPr>
          <a:xfrm flipH="1">
            <a:off x="8129462" y="6554796"/>
            <a:ext cx="368012" cy="3680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AAB1DE2-0D86-4CE9-B97B-4145E8D3451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650048" y="5505256"/>
            <a:ext cx="1291440" cy="6411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3ACB8FD0-E720-4E44-BAA0-A807B6CEE42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638205" y="5505256"/>
            <a:ext cx="1303283" cy="10208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7452ACF-9347-4E18-9635-B9925F68261D}"/>
              </a:ext>
            </a:extLst>
          </p:cNvPr>
          <p:cNvSpPr txBox="1"/>
          <p:nvPr/>
        </p:nvSpPr>
        <p:spPr>
          <a:xfrm>
            <a:off x="8500752" y="5959782"/>
            <a:ext cx="131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bias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DE2FE3C-CA82-4852-A12F-453D4C9D5290}"/>
                  </a:ext>
                </a:extLst>
              </p:cNvPr>
              <p:cNvSpPr txBox="1"/>
              <p:nvPr/>
            </p:nvSpPr>
            <p:spPr>
              <a:xfrm>
                <a:off x="7285137" y="749303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DE2FE3C-CA82-4852-A12F-453D4C9D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137" y="749303"/>
                <a:ext cx="437876" cy="369332"/>
              </a:xfrm>
              <a:prstGeom prst="rect">
                <a:avLst/>
              </a:prstGeom>
              <a:blipFill>
                <a:blip r:embed="rId2"/>
                <a:stretch>
                  <a:fillRect l="-6944" r="-277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E29943C-9D50-4B2C-937E-9D6E5F426CE3}"/>
                  </a:ext>
                </a:extLst>
              </p:cNvPr>
              <p:cNvSpPr txBox="1"/>
              <p:nvPr/>
            </p:nvSpPr>
            <p:spPr>
              <a:xfrm>
                <a:off x="7235665" y="4444229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E29943C-9D50-4B2C-937E-9D6E5F42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665" y="4444229"/>
                <a:ext cx="437876" cy="369332"/>
              </a:xfrm>
              <a:prstGeom prst="rect">
                <a:avLst/>
              </a:prstGeom>
              <a:blipFill>
                <a:blip r:embed="rId3"/>
                <a:stretch>
                  <a:fillRect l="-8333" r="-2778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C324583-1421-4B91-9005-B26D996FC62E}"/>
                  </a:ext>
                </a:extLst>
              </p:cNvPr>
              <p:cNvSpPr txBox="1"/>
              <p:nvPr/>
            </p:nvSpPr>
            <p:spPr>
              <a:xfrm>
                <a:off x="6775387" y="1189531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C324583-1421-4B91-9005-B26D996FC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87" y="1189531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6849" r="-2740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88880D-7F30-4F3E-ACAB-C11583E2351A}"/>
                  </a:ext>
                </a:extLst>
              </p:cNvPr>
              <p:cNvSpPr txBox="1"/>
              <p:nvPr/>
            </p:nvSpPr>
            <p:spPr>
              <a:xfrm>
                <a:off x="6802018" y="4942906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88880D-7F30-4F3E-ACAB-C11583E23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018" y="4942906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8219" r="-2740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7D5F2289-2E5F-4A54-9D43-9CC17B151686}"/>
                  </a:ext>
                </a:extLst>
              </p:cNvPr>
              <p:cNvSpPr txBox="1"/>
              <p:nvPr/>
            </p:nvSpPr>
            <p:spPr>
              <a:xfrm>
                <a:off x="5759943" y="232806"/>
                <a:ext cx="421269" cy="407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4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4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4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4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7D5F2289-2E5F-4A54-9D43-9CC17B151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43" y="232806"/>
                <a:ext cx="421269" cy="4073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213DC135-E01F-4E03-8A94-D191D2201B27}"/>
                  </a:ext>
                </a:extLst>
              </p:cNvPr>
              <p:cNvSpPr txBox="1"/>
              <p:nvPr/>
            </p:nvSpPr>
            <p:spPr>
              <a:xfrm>
                <a:off x="5745261" y="669055"/>
                <a:ext cx="429156" cy="407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4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4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4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4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213DC135-E01F-4E03-8A94-D191D220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261" y="669055"/>
                <a:ext cx="429156" cy="4073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3C540A2F-63ED-4C4A-86A3-9F026CF53758}"/>
                  </a:ext>
                </a:extLst>
              </p:cNvPr>
              <p:cNvSpPr txBox="1"/>
              <p:nvPr/>
            </p:nvSpPr>
            <p:spPr>
              <a:xfrm>
                <a:off x="5763944" y="3987776"/>
                <a:ext cx="380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3C540A2F-63ED-4C4A-86A3-9F026CF5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44" y="3987776"/>
                <a:ext cx="380938" cy="369332"/>
              </a:xfrm>
              <a:prstGeom prst="rect">
                <a:avLst/>
              </a:prstGeom>
              <a:blipFill>
                <a:blip r:embed="rId8"/>
                <a:stretch>
                  <a:fillRect l="-9677" r="-6452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F7EB0A7-49D6-457E-B967-0AED74A5EC9C}"/>
                  </a:ext>
                </a:extLst>
              </p:cNvPr>
              <p:cNvSpPr txBox="1"/>
              <p:nvPr/>
            </p:nvSpPr>
            <p:spPr>
              <a:xfrm>
                <a:off x="5763944" y="442373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F7EB0A7-49D6-457E-B967-0AED74A5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44" y="4423739"/>
                <a:ext cx="388055" cy="369332"/>
              </a:xfrm>
              <a:prstGeom prst="rect">
                <a:avLst/>
              </a:prstGeom>
              <a:blipFill>
                <a:blip r:embed="rId9"/>
                <a:stretch>
                  <a:fillRect l="-9524" r="-634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3E826B-4299-4167-8F0A-45F44730A2CA}"/>
                  </a:ext>
                </a:extLst>
              </p:cNvPr>
              <p:cNvSpPr txBox="1"/>
              <p:nvPr/>
            </p:nvSpPr>
            <p:spPr>
              <a:xfrm>
                <a:off x="7023966" y="209437"/>
                <a:ext cx="2970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3E826B-4299-4167-8F0A-45F44730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966" y="209437"/>
                <a:ext cx="2970749" cy="369332"/>
              </a:xfrm>
              <a:prstGeom prst="rect">
                <a:avLst/>
              </a:prstGeom>
              <a:blipFill>
                <a:blip r:embed="rId10"/>
                <a:stretch>
                  <a:fillRect l="-615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68CC5213-893B-495E-A21F-E0002952D4B3}"/>
                  </a:ext>
                </a:extLst>
              </p:cNvPr>
              <p:cNvSpPr txBox="1"/>
              <p:nvPr/>
            </p:nvSpPr>
            <p:spPr>
              <a:xfrm>
                <a:off x="7088943" y="3991245"/>
                <a:ext cx="2970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68CC5213-893B-495E-A21F-E0002952D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943" y="3991245"/>
                <a:ext cx="2970749" cy="369332"/>
              </a:xfrm>
              <a:prstGeom prst="rect">
                <a:avLst/>
              </a:prstGeom>
              <a:blipFill>
                <a:blip r:embed="rId11"/>
                <a:stretch>
                  <a:fillRect l="-82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784A95-9016-4655-B656-4533E18DE4D5}"/>
              </a:ext>
            </a:extLst>
          </p:cNvPr>
          <p:cNvSpPr txBox="1"/>
          <p:nvPr/>
        </p:nvSpPr>
        <p:spPr>
          <a:xfrm>
            <a:off x="580058" y="6289534"/>
            <a:ext cx="583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Two neurons with the same receptive field would not share parameters.</a:t>
            </a:r>
            <a:endParaRPr lang="zh-TW" altLang="en-US" sz="2400" dirty="0"/>
          </a:p>
        </p:txBody>
      </p:sp>
      <p:graphicFrame>
        <p:nvGraphicFramePr>
          <p:cNvPr id="71" name="內容版面配置區 3">
            <a:extLst>
              <a:ext uri="{FF2B5EF4-FFF2-40B4-BE49-F238E27FC236}">
                <a16:creationId xmlns:a16="http://schemas.microsoft.com/office/drawing/2014/main" id="{82C1B4E3-5E10-4742-A215-097C3F5D0AF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48325" y="2808814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" name="矩形 71">
            <a:extLst>
              <a:ext uri="{FF2B5EF4-FFF2-40B4-BE49-F238E27FC236}">
                <a16:creationId xmlns:a16="http://schemas.microsoft.com/office/drawing/2014/main" id="{BC0EB9E7-A5D8-4C3A-919F-7917E699A21B}"/>
              </a:ext>
            </a:extLst>
          </p:cNvPr>
          <p:cNvSpPr/>
          <p:nvPr/>
        </p:nvSpPr>
        <p:spPr>
          <a:xfrm>
            <a:off x="1075496" y="2850320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aphicFrame>
        <p:nvGraphicFramePr>
          <p:cNvPr id="73" name="內容版面配置區 3">
            <a:extLst>
              <a:ext uri="{FF2B5EF4-FFF2-40B4-BE49-F238E27FC236}">
                <a16:creationId xmlns:a16="http://schemas.microsoft.com/office/drawing/2014/main" id="{E9B5BED3-61BE-4F05-AFAF-672150825C8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19390" y="2989130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4" name="內容版面配置區 3">
            <a:extLst>
              <a:ext uri="{FF2B5EF4-FFF2-40B4-BE49-F238E27FC236}">
                <a16:creationId xmlns:a16="http://schemas.microsoft.com/office/drawing/2014/main" id="{F48DD843-5A20-4E35-B8C3-08E3BD0F15F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2545" y="3146182"/>
          <a:ext cx="3169350" cy="3025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600" dirty="0">
                        <a:solidFill>
                          <a:srgbClr val="0000FF"/>
                        </a:solidFill>
                      </a:endParaRPr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00838" marR="100838" marT="50419" marB="5041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" name="矩形 74">
            <a:extLst>
              <a:ext uri="{FF2B5EF4-FFF2-40B4-BE49-F238E27FC236}">
                <a16:creationId xmlns:a16="http://schemas.microsoft.com/office/drawing/2014/main" id="{BAF06A19-9539-4312-B821-19DEE2B2BBD2}"/>
              </a:ext>
            </a:extLst>
          </p:cNvPr>
          <p:cNvSpPr/>
          <p:nvPr/>
        </p:nvSpPr>
        <p:spPr>
          <a:xfrm>
            <a:off x="1438550" y="3178194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C630626-82A1-4077-8FB2-80CD502C833A}"/>
              </a:ext>
            </a:extLst>
          </p:cNvPr>
          <p:cNvCxnSpPr>
            <a:cxnSpLocks/>
          </p:cNvCxnSpPr>
          <p:nvPr/>
        </p:nvCxnSpPr>
        <p:spPr>
          <a:xfrm>
            <a:off x="1048325" y="4293622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A6240CF-324C-4421-A2FD-55C4B8D7C267}"/>
              </a:ext>
            </a:extLst>
          </p:cNvPr>
          <p:cNvCxnSpPr>
            <a:cxnSpLocks/>
          </p:cNvCxnSpPr>
          <p:nvPr/>
        </p:nvCxnSpPr>
        <p:spPr>
          <a:xfrm>
            <a:off x="2606493" y="2808814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1B019E7-8450-4108-82FA-88F369621CB3}"/>
              </a:ext>
            </a:extLst>
          </p:cNvPr>
          <p:cNvCxnSpPr>
            <a:cxnSpLocks/>
          </p:cNvCxnSpPr>
          <p:nvPr/>
        </p:nvCxnSpPr>
        <p:spPr>
          <a:xfrm>
            <a:off x="1075497" y="2872547"/>
            <a:ext cx="374220" cy="349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22CAE95E-BE6C-4E3E-86FF-125269FEE0F5}"/>
              </a:ext>
            </a:extLst>
          </p:cNvPr>
          <p:cNvSpPr/>
          <p:nvPr/>
        </p:nvSpPr>
        <p:spPr>
          <a:xfrm>
            <a:off x="2446706" y="4137435"/>
            <a:ext cx="1557504" cy="145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BADE4328-7287-45EC-8F7C-FFC412042841}"/>
              </a:ext>
            </a:extLst>
          </p:cNvPr>
          <p:cNvCxnSpPr>
            <a:cxnSpLocks/>
          </p:cNvCxnSpPr>
          <p:nvPr/>
        </p:nvCxnSpPr>
        <p:spPr>
          <a:xfrm flipV="1">
            <a:off x="1987241" y="2348162"/>
            <a:ext cx="0" cy="64096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80441EF-2FE8-49F2-BD66-C55E9713E18C}"/>
              </a:ext>
            </a:extLst>
          </p:cNvPr>
          <p:cNvCxnSpPr>
            <a:cxnSpLocks/>
          </p:cNvCxnSpPr>
          <p:nvPr/>
        </p:nvCxnSpPr>
        <p:spPr>
          <a:xfrm>
            <a:off x="1983595" y="2316151"/>
            <a:ext cx="406737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4672904F-3A4B-4046-AED4-6B9D7BD54B88}"/>
              </a:ext>
            </a:extLst>
          </p:cNvPr>
          <p:cNvCxnSpPr>
            <a:cxnSpLocks/>
          </p:cNvCxnSpPr>
          <p:nvPr/>
        </p:nvCxnSpPr>
        <p:spPr>
          <a:xfrm>
            <a:off x="3353582" y="4974052"/>
            <a:ext cx="2697385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67E1F1C-FE07-4157-8B9A-9A7EB3E5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1" name="標題 1">
            <a:extLst>
              <a:ext uri="{FF2B5EF4-FFF2-40B4-BE49-F238E27FC236}">
                <a16:creationId xmlns:a16="http://schemas.microsoft.com/office/drawing/2014/main" id="{3314EF89-BEB1-4E24-9258-78350A56DB2A}"/>
              </a:ext>
            </a:extLst>
          </p:cNvPr>
          <p:cNvSpPr txBox="1">
            <a:spLocks/>
          </p:cNvSpPr>
          <p:nvPr/>
        </p:nvSpPr>
        <p:spPr>
          <a:xfrm>
            <a:off x="263976" y="430811"/>
            <a:ext cx="95785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006FC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altLang="zh-CN" sz="3200" dirty="0"/>
              <a:t>Convolution layer </a:t>
            </a:r>
            <a:endParaRPr lang="zh-CN" altLang="en-US" sz="32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E8E75E8-2508-41C8-B362-2CFBCB46913A}"/>
              </a:ext>
            </a:extLst>
          </p:cNvPr>
          <p:cNvSpPr txBox="1"/>
          <p:nvPr/>
        </p:nvSpPr>
        <p:spPr>
          <a:xfrm>
            <a:off x="124899" y="984389"/>
            <a:ext cx="530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Side based on </a:t>
            </a:r>
            <a:r>
              <a:rPr lang="en-US" altLang="zh-TW" sz="2800" b="1" i="1" dirty="0"/>
              <a:t>neural</a:t>
            </a:r>
            <a:r>
              <a:rPr lang="en-US" altLang="zh-TW" sz="2800" dirty="0"/>
              <a:t>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63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13" grpId="0"/>
      <p:bldP spid="70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E7E7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8143</TotalTime>
  <Words>6999</Words>
  <Application>Microsoft Office PowerPoint</Application>
  <PresentationFormat>自訂</PresentationFormat>
  <Paragraphs>2021</Paragraphs>
  <Slides>82</Slides>
  <Notes>10</Notes>
  <HiddenSlides>0</HiddenSlides>
  <MMClips>0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101" baseType="lpstr">
      <vt:lpstr>Arial MT</vt:lpstr>
      <vt:lpstr>等线</vt:lpstr>
      <vt:lpstr>MS Gothic</vt:lpstr>
      <vt:lpstr>宋体</vt:lpstr>
      <vt:lpstr>Yu Gothic</vt:lpstr>
      <vt:lpstr>MingLiU_HKSCS-ExtB</vt:lpstr>
      <vt:lpstr>Microsoft JhengHei</vt:lpstr>
      <vt:lpstr>新細明體</vt:lpstr>
      <vt:lpstr>Arial</vt:lpstr>
      <vt:lpstr>Arial</vt:lpstr>
      <vt:lpstr>Calibri</vt:lpstr>
      <vt:lpstr>Calibri Light</vt:lpstr>
      <vt:lpstr>Cambria Math</vt:lpstr>
      <vt:lpstr>Consolas</vt:lpstr>
      <vt:lpstr>Lucida Sans Unicode</vt:lpstr>
      <vt:lpstr>Times New Roman</vt:lpstr>
      <vt:lpstr>Trebuchet MS</vt:lpstr>
      <vt:lpstr>Office Theme</vt:lpstr>
      <vt:lpstr>方程式</vt:lpstr>
      <vt:lpstr>Sequence Models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Benefit of Convolutional Layer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Convolutional Layer </vt:lpstr>
      <vt:lpstr>PowerPoint 簡報</vt:lpstr>
      <vt:lpstr>PowerPoint 簡報</vt:lpstr>
      <vt:lpstr>PowerPoint 簡報</vt:lpstr>
      <vt:lpstr>PowerPoint 簡報</vt:lpstr>
      <vt:lpstr>Language Modeling</vt:lpstr>
      <vt:lpstr>Language Modeling</vt:lpstr>
      <vt:lpstr>You use Language Models every day!</vt:lpstr>
      <vt:lpstr>n-gram Language Models</vt:lpstr>
      <vt:lpstr>n-gram Language Models</vt:lpstr>
      <vt:lpstr>Generating text with a n-gram Language Model</vt:lpstr>
      <vt:lpstr>A fixed-window neural Language Model</vt:lpstr>
      <vt:lpstr>A fixed-window neural Language Model</vt:lpstr>
      <vt:lpstr>A fixed-window neural Language Model</vt:lpstr>
      <vt:lpstr>PowerPoint 簡報</vt:lpstr>
      <vt:lpstr>A Simple RNN Language Model</vt:lpstr>
      <vt:lpstr>RNN Language Models</vt:lpstr>
      <vt:lpstr>Training an RNN Language Model</vt:lpstr>
      <vt:lpstr>Training an RNN Language Model</vt:lpstr>
      <vt:lpstr>Training an RNN Language Model</vt:lpstr>
      <vt:lpstr>Multivariable Chain Rule</vt:lpstr>
      <vt:lpstr>Training the parameters of RNNs: Backpropagation for RNNs</vt:lpstr>
      <vt:lpstr>Generating with an RNN Language Model (“Generating roll outs”)</vt:lpstr>
      <vt:lpstr>Generating text with an RNN Language Model</vt:lpstr>
      <vt:lpstr>Problems with RNNs: Vanishing and Exploding Gradients</vt:lpstr>
      <vt:lpstr>Vanishing gradient proof sketch</vt:lpstr>
      <vt:lpstr>Vanishing gradient proof sketch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2014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mlg_12_gnn_applications.pptx</dc:title>
  <dc:creator>NCKU</dc:creator>
  <cp:lastModifiedBy>鄭翊宏</cp:lastModifiedBy>
  <cp:revision>61</cp:revision>
  <dcterms:created xsi:type="dcterms:W3CDTF">2024-08-18T15:43:15Z</dcterms:created>
  <dcterms:modified xsi:type="dcterms:W3CDTF">2024-09-02T19:10:49Z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2023-05-16T00:00:00Z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2024-08-18T00:00:00Z</vt:filetime>
  </property>
  <property fmtid="{D5CDD505-2E9C-101B-9397-08002B2CF9AE}" pid="5" name="Producer">
    <vt:lpwstr>Acrobat Distiller 11.0 (Windows)</vt:lpwstr>
  </property>
</Properties>
</file>